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0"/>
  </p:notesMasterIdLst>
  <p:handoutMasterIdLst>
    <p:handoutMasterId r:id="rId21"/>
  </p:handoutMasterIdLst>
  <p:sldIdLst>
    <p:sldId id="294" r:id="rId2"/>
    <p:sldId id="315" r:id="rId3"/>
    <p:sldId id="319" r:id="rId4"/>
    <p:sldId id="322" r:id="rId5"/>
    <p:sldId id="325" r:id="rId6"/>
    <p:sldId id="340" r:id="rId7"/>
    <p:sldId id="342" r:id="rId8"/>
    <p:sldId id="327" r:id="rId9"/>
    <p:sldId id="320" r:id="rId10"/>
    <p:sldId id="329" r:id="rId11"/>
    <p:sldId id="330" r:id="rId12"/>
    <p:sldId id="335" r:id="rId13"/>
    <p:sldId id="345" r:id="rId14"/>
    <p:sldId id="349" r:id="rId15"/>
    <p:sldId id="350" r:id="rId16"/>
    <p:sldId id="351" r:id="rId17"/>
    <p:sldId id="333" r:id="rId18"/>
    <p:sldId id="334" r:id="rId19"/>
  </p:sldIdLst>
  <p:sldSz cx="9144000" cy="6858000" type="screen4x3"/>
  <p:notesSz cx="6858000" cy="9144000"/>
  <p:defaultTextStyle>
    <a:defPPr>
      <a:defRPr lang="it-IT"/>
    </a:defPPr>
    <a:lvl1pPr algn="l" rtl="0" fontAlgn="base">
      <a:spcBef>
        <a:spcPct val="0"/>
      </a:spcBef>
      <a:spcAft>
        <a:spcPct val="0"/>
      </a:spcAft>
      <a:defRPr kern="1200">
        <a:solidFill>
          <a:schemeClr val="tx1"/>
        </a:solidFill>
        <a:latin typeface="Arial" charset="0"/>
        <a:ea typeface="MS PGothic" pitchFamily="34" charset="-128"/>
        <a:cs typeface="+mn-cs"/>
      </a:defRPr>
    </a:lvl1pPr>
    <a:lvl2pPr marL="457200" algn="l" rtl="0" fontAlgn="base">
      <a:spcBef>
        <a:spcPct val="0"/>
      </a:spcBef>
      <a:spcAft>
        <a:spcPct val="0"/>
      </a:spcAft>
      <a:defRPr kern="1200">
        <a:solidFill>
          <a:schemeClr val="tx1"/>
        </a:solidFill>
        <a:latin typeface="Arial" charset="0"/>
        <a:ea typeface="MS PGothic" pitchFamily="34" charset="-128"/>
        <a:cs typeface="+mn-cs"/>
      </a:defRPr>
    </a:lvl2pPr>
    <a:lvl3pPr marL="914400" algn="l" rtl="0" fontAlgn="base">
      <a:spcBef>
        <a:spcPct val="0"/>
      </a:spcBef>
      <a:spcAft>
        <a:spcPct val="0"/>
      </a:spcAft>
      <a:defRPr kern="1200">
        <a:solidFill>
          <a:schemeClr val="tx1"/>
        </a:solidFill>
        <a:latin typeface="Arial" charset="0"/>
        <a:ea typeface="MS PGothic" pitchFamily="34" charset="-128"/>
        <a:cs typeface="+mn-cs"/>
      </a:defRPr>
    </a:lvl3pPr>
    <a:lvl4pPr marL="1371600" algn="l" rtl="0" fontAlgn="base">
      <a:spcBef>
        <a:spcPct val="0"/>
      </a:spcBef>
      <a:spcAft>
        <a:spcPct val="0"/>
      </a:spcAft>
      <a:defRPr kern="1200">
        <a:solidFill>
          <a:schemeClr val="tx1"/>
        </a:solidFill>
        <a:latin typeface="Arial" charset="0"/>
        <a:ea typeface="MS PGothic" pitchFamily="34" charset="-128"/>
        <a:cs typeface="+mn-cs"/>
      </a:defRPr>
    </a:lvl4pPr>
    <a:lvl5pPr marL="1828800" algn="l" rtl="0" fontAlgn="base">
      <a:spcBef>
        <a:spcPct val="0"/>
      </a:spcBef>
      <a:spcAft>
        <a:spcPct val="0"/>
      </a:spcAft>
      <a:defRPr kern="1200">
        <a:solidFill>
          <a:schemeClr val="tx1"/>
        </a:solidFill>
        <a:latin typeface="Arial" charset="0"/>
        <a:ea typeface="MS PGothic" pitchFamily="34" charset="-128"/>
        <a:cs typeface="+mn-cs"/>
      </a:defRPr>
    </a:lvl5pPr>
    <a:lvl6pPr marL="2286000" algn="l" defTabSz="914400" rtl="0" eaLnBrk="1" latinLnBrk="0" hangingPunct="1">
      <a:defRPr kern="1200">
        <a:solidFill>
          <a:schemeClr val="tx1"/>
        </a:solidFill>
        <a:latin typeface="Arial" charset="0"/>
        <a:ea typeface="MS PGothic" pitchFamily="34" charset="-128"/>
        <a:cs typeface="+mn-cs"/>
      </a:defRPr>
    </a:lvl6pPr>
    <a:lvl7pPr marL="2743200" algn="l" defTabSz="914400" rtl="0" eaLnBrk="1" latinLnBrk="0" hangingPunct="1">
      <a:defRPr kern="1200">
        <a:solidFill>
          <a:schemeClr val="tx1"/>
        </a:solidFill>
        <a:latin typeface="Arial" charset="0"/>
        <a:ea typeface="MS PGothic" pitchFamily="34" charset="-128"/>
        <a:cs typeface="+mn-cs"/>
      </a:defRPr>
    </a:lvl7pPr>
    <a:lvl8pPr marL="3200400" algn="l" defTabSz="914400" rtl="0" eaLnBrk="1" latinLnBrk="0" hangingPunct="1">
      <a:defRPr kern="1200">
        <a:solidFill>
          <a:schemeClr val="tx1"/>
        </a:solidFill>
        <a:latin typeface="Arial" charset="0"/>
        <a:ea typeface="MS PGothic" pitchFamily="34" charset="-128"/>
        <a:cs typeface="+mn-cs"/>
      </a:defRPr>
    </a:lvl8pPr>
    <a:lvl9pPr marL="3657600" algn="l" defTabSz="914400" rtl="0" eaLnBrk="1" latinLnBrk="0" hangingPunct="1">
      <a:defRPr kern="1200">
        <a:solidFill>
          <a:schemeClr val="tx1"/>
        </a:solidFill>
        <a:latin typeface="Arial" charset="0"/>
        <a:ea typeface="MS PGothic" pitchFamily="34" charset="-128"/>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tudio" initials="S" lastIdx="6"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00CC"/>
    <a:srgbClr val="99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Stile medio 2 - Colore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Stile medio 2 - Color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68459" autoAdjust="0"/>
  </p:normalViewPr>
  <p:slideViewPr>
    <p:cSldViewPr>
      <p:cViewPr>
        <p:scale>
          <a:sx n="58" d="100"/>
          <a:sy n="58" d="100"/>
        </p:scale>
        <p:origin x="-1704" y="-4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7" d="100"/>
          <a:sy n="67" d="100"/>
        </p:scale>
        <p:origin x="-3168" y="-77"/>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5E338BC-9573-408B-9AE9-45E8DE666AB0}" type="datetimeFigureOut">
              <a:rPr lang="it-IT" smtClean="0"/>
              <a:pPr/>
              <a:t>07/10/2017</a:t>
            </a:fld>
            <a:endParaRPr lang="it-IT"/>
          </a:p>
        </p:txBody>
      </p:sp>
      <p:sp>
        <p:nvSpPr>
          <p:cNvPr id="4" name="Segnaposto piè di pa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FD46DBE-1F8F-4EBA-BC50-40A2CB27AD87}" type="slidenum">
              <a:rPr lang="it-IT" smtClean="0"/>
              <a:pPr/>
              <a:t>‹#›</a:t>
            </a:fld>
            <a:endParaRPr lang="it-IT"/>
          </a:p>
        </p:txBody>
      </p:sp>
    </p:spTree>
    <p:extLst>
      <p:ext uri="{BB962C8B-B14F-4D97-AF65-F5344CB8AC3E}">
        <p14:creationId xmlns:p14="http://schemas.microsoft.com/office/powerpoint/2010/main" val="84547139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FE5E016-3097-4E25-A54E-4872EF853FC2}" type="datetimeFigureOut">
              <a:rPr lang="it-IT" smtClean="0"/>
              <a:pPr/>
              <a:t>07/10/2017</a:t>
            </a:fld>
            <a:endParaRPr lang="en-US"/>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B465B3-814D-4081-958C-3BC41EE2C6D1}" type="slidenum">
              <a:rPr lang="en-US" smtClean="0"/>
              <a:pPr/>
              <a:t>‹#›</a:t>
            </a:fld>
            <a:endParaRPr lang="en-US"/>
          </a:p>
        </p:txBody>
      </p:sp>
    </p:spTree>
    <p:extLst>
      <p:ext uri="{BB962C8B-B14F-4D97-AF65-F5344CB8AC3E}">
        <p14:creationId xmlns:p14="http://schemas.microsoft.com/office/powerpoint/2010/main" val="19140902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smtClean="0"/>
              <a:t>Fare clic per modificare stile</a:t>
            </a:r>
            <a:endParaRPr lang="it-IT"/>
          </a:p>
        </p:txBody>
      </p:sp>
      <p:sp>
        <p:nvSpPr>
          <p:cNvPr id="3" name="Sottotitolo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it-IT" smtClean="0"/>
              <a:t>Fare clic per modificare lo stile del sottotitolo dello schema</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1228858A-3625-403B-B66E-2834E2A6FC98}" type="slidenum">
              <a:rPr lang="it-IT"/>
              <a:pPr>
                <a:defRPr/>
              </a:pPr>
              <a:t>‹#›</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testo verticale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C34220FE-8682-45EC-B93D-82715C1815F9}" type="slidenum">
              <a:rPr lang="it-IT"/>
              <a:pPr>
                <a:defRPr/>
              </a:pPr>
              <a:t>‹#›</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smtClean="0"/>
              <a:t>Fare clic per modificare stile</a:t>
            </a:r>
            <a:endParaRPr lang="it-IT"/>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1312A802-FD94-40B7-A732-C09B39C3B01B}" type="slidenum">
              <a:rPr lang="it-IT"/>
              <a:pPr>
                <a:defRPr/>
              </a:pPr>
              <a:t>‹#›</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6" name="CasellaDiTesto 5"/>
          <p:cNvSpPr txBox="1"/>
          <p:nvPr userDrawn="1"/>
        </p:nvSpPr>
        <p:spPr>
          <a:xfrm>
            <a:off x="6934200" y="6302375"/>
            <a:ext cx="2209800" cy="522288"/>
          </a:xfrm>
          <a:prstGeom prst="rect">
            <a:avLst/>
          </a:prstGeom>
          <a:noFill/>
        </p:spPr>
        <p:txBody>
          <a:bodyPr>
            <a:spAutoFit/>
          </a:bodyPr>
          <a:lstStyle/>
          <a:p>
            <a:pPr algn="r" eaLnBrk="0" hangingPunct="0">
              <a:defRPr/>
            </a:pPr>
            <a:r>
              <a:rPr lang="en-US" sz="1400" b="1" kern="0" dirty="0">
                <a:solidFill>
                  <a:schemeClr val="accent6"/>
                </a:solidFill>
                <a:latin typeface="+mj-lt"/>
                <a:cs typeface="+mj-cs"/>
              </a:rPr>
              <a:t>Kick-off meeting, </a:t>
            </a:r>
            <a:endParaRPr lang="en-US" sz="1400" b="1" kern="0" dirty="0" smtClean="0">
              <a:solidFill>
                <a:schemeClr val="accent6"/>
              </a:solidFill>
              <a:latin typeface="+mj-lt"/>
              <a:cs typeface="+mj-cs"/>
            </a:endParaRPr>
          </a:p>
          <a:p>
            <a:pPr algn="r" eaLnBrk="0" hangingPunct="0">
              <a:defRPr/>
            </a:pPr>
            <a:r>
              <a:rPr lang="en-US" sz="1400" b="1" kern="0" dirty="0" smtClean="0">
                <a:solidFill>
                  <a:schemeClr val="accent6"/>
                </a:solidFill>
                <a:latin typeface="+mj-lt"/>
                <a:cs typeface="+mj-cs"/>
              </a:rPr>
              <a:t>14-15 February, 2017 </a:t>
            </a:r>
            <a:endParaRPr lang="en-US" sz="1400" b="1" kern="0" dirty="0">
              <a:solidFill>
                <a:schemeClr val="accent6"/>
              </a:solidFill>
              <a:latin typeface="+mj-lt"/>
              <a:cs typeface="+mj-cs"/>
            </a:endParaRPr>
          </a:p>
        </p:txBody>
      </p:sp>
      <p:sp>
        <p:nvSpPr>
          <p:cNvPr id="2" name="Titolo 1"/>
          <p:cNvSpPr>
            <a:spLocks noGrp="1"/>
          </p:cNvSpPr>
          <p:nvPr>
            <p:ph type="title"/>
          </p:nvPr>
        </p:nvSpPr>
        <p:spPr>
          <a:xfrm>
            <a:off x="1143000" y="274638"/>
            <a:ext cx="6629400" cy="1143000"/>
          </a:xfrm>
        </p:spPr>
        <p:txBody>
          <a:bodyPr/>
          <a:lstStyle>
            <a:lvl1pPr algn="ctr">
              <a:defRPr sz="4000" b="1">
                <a:solidFill>
                  <a:schemeClr val="accent6"/>
                </a:solidFill>
              </a:defRPr>
            </a:lvl1pPr>
          </a:lstStyle>
          <a:p>
            <a:r>
              <a:rPr lang="en-US" noProof="0" dirty="0" smtClean="0"/>
              <a:t>Fare </a:t>
            </a:r>
            <a:r>
              <a:rPr lang="en-US" noProof="0" dirty="0" err="1" smtClean="0"/>
              <a:t>clic</a:t>
            </a:r>
            <a:r>
              <a:rPr lang="en-US" noProof="0" dirty="0" smtClean="0"/>
              <a:t> per </a:t>
            </a:r>
            <a:r>
              <a:rPr lang="en-US" noProof="0" dirty="0" err="1" smtClean="0"/>
              <a:t>modificare</a:t>
            </a:r>
            <a:r>
              <a:rPr lang="en-US" noProof="0" dirty="0" smtClean="0"/>
              <a:t> stile</a:t>
            </a:r>
            <a:endParaRPr lang="en-US" noProof="0" dirty="0"/>
          </a:p>
        </p:txBody>
      </p:sp>
      <p:sp>
        <p:nvSpPr>
          <p:cNvPr id="3" name="Segnaposto contenuto 2"/>
          <p:cNvSpPr>
            <a:spLocks noGrp="1"/>
          </p:cNvSpPr>
          <p:nvPr>
            <p:ph idx="1"/>
          </p:nvPr>
        </p:nvSpPr>
        <p:spPr/>
        <p:txBody>
          <a:bodyPr/>
          <a:lstStyle/>
          <a:p>
            <a:pPr lvl="0"/>
            <a:r>
              <a:rPr lang="en-US" noProof="0" smtClean="0"/>
              <a:t>Fare clic per modificare gli stili del testo dello schema</a:t>
            </a:r>
          </a:p>
          <a:p>
            <a:pPr lvl="1"/>
            <a:r>
              <a:rPr lang="en-US" noProof="0" smtClean="0"/>
              <a:t>Secondo livello</a:t>
            </a:r>
          </a:p>
          <a:p>
            <a:pPr lvl="2"/>
            <a:r>
              <a:rPr lang="en-US" noProof="0" smtClean="0"/>
              <a:t>Terzo livello</a:t>
            </a:r>
          </a:p>
          <a:p>
            <a:pPr lvl="3"/>
            <a:r>
              <a:rPr lang="en-US" noProof="0" smtClean="0"/>
              <a:t>Quarto livello</a:t>
            </a:r>
          </a:p>
          <a:p>
            <a:pPr lvl="4"/>
            <a:r>
              <a:rPr lang="en-US" noProof="0" smtClean="0"/>
              <a:t>Quinto livello</a:t>
            </a:r>
            <a:endParaRPr lang="en-US" noProof="0"/>
          </a:p>
        </p:txBody>
      </p:sp>
      <p:pic>
        <p:nvPicPr>
          <p:cNvPr id="4098" name="Picture 2" descr="http://www.itaca.coopsoc.it/img/erasmusplusb.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3739" t="10756" r="66645"/>
          <a:stretch/>
        </p:blipFill>
        <p:spPr bwMode="auto">
          <a:xfrm>
            <a:off x="5016" y="44624"/>
            <a:ext cx="1173480" cy="1011556"/>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www.itaca.coopsoc.it/img/erasmusplusb.png"/>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34298" t="36738" r="5059"/>
          <a:stretch/>
        </p:blipFill>
        <p:spPr bwMode="auto">
          <a:xfrm>
            <a:off x="5016" y="908720"/>
            <a:ext cx="1173480" cy="360040"/>
          </a:xfrm>
          <a:prstGeom prst="rect">
            <a:avLst/>
          </a:prstGeom>
          <a:noFill/>
          <a:extLst>
            <a:ext uri="{909E8E84-426E-40DD-AFC4-6F175D3DCCD1}">
              <a14:hiddenFill xmlns:a14="http://schemas.microsoft.com/office/drawing/2010/main">
                <a:solidFill>
                  <a:srgbClr val="FFFFFF"/>
                </a:solidFill>
              </a14:hiddenFill>
            </a:ext>
          </a:extLst>
        </p:spPr>
      </p:pic>
      <p:pic>
        <p:nvPicPr>
          <p:cNvPr id="1026" name="Picture 2" descr="http://www.edrone.unisannio.it/images/tectnet/tectnet.p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225943" y="116633"/>
            <a:ext cx="829273" cy="108012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smtClean="0"/>
              <a:t>Fare clic per modificare stile</a:t>
            </a:r>
            <a:endParaRPr lang="it-IT"/>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smtClean="0"/>
              <a:t>Fare clic per modificare gli stili del testo dello schema</a:t>
            </a:r>
          </a:p>
        </p:txBody>
      </p:sp>
      <p:sp>
        <p:nvSpPr>
          <p:cNvPr id="4" name="Rectangle 4"/>
          <p:cNvSpPr>
            <a:spLocks noGrp="1" noChangeArrowheads="1"/>
          </p:cNvSpPr>
          <p:nvPr>
            <p:ph type="dt" sz="half" idx="10"/>
          </p:nvPr>
        </p:nvSpPr>
        <p:spPr>
          <a:ln/>
        </p:spPr>
        <p:txBody>
          <a:bodyPr/>
          <a:lstStyle>
            <a:lvl1pPr>
              <a:defRPr/>
            </a:lvl1pPr>
          </a:lstStyle>
          <a:p>
            <a:pPr>
              <a:defRPr/>
            </a:pPr>
            <a:endParaRPr lang="it-IT"/>
          </a:p>
        </p:txBody>
      </p:sp>
      <p:sp>
        <p:nvSpPr>
          <p:cNvPr id="5" name="Rectangle 5"/>
          <p:cNvSpPr>
            <a:spLocks noGrp="1" noChangeArrowheads="1"/>
          </p:cNvSpPr>
          <p:nvPr>
            <p:ph type="ftr" sz="quarter" idx="11"/>
          </p:nvPr>
        </p:nvSpPr>
        <p:spPr>
          <a:ln/>
        </p:spPr>
        <p:txBody>
          <a:bodyPr/>
          <a:lstStyle>
            <a:lvl1pPr>
              <a:defRPr/>
            </a:lvl1pPr>
          </a:lstStyle>
          <a:p>
            <a:pPr>
              <a:defRPr/>
            </a:pPr>
            <a:endParaRPr lang="it-IT"/>
          </a:p>
        </p:txBody>
      </p:sp>
      <p:sp>
        <p:nvSpPr>
          <p:cNvPr id="6" name="Rectangle 6"/>
          <p:cNvSpPr>
            <a:spLocks noGrp="1" noChangeArrowheads="1"/>
          </p:cNvSpPr>
          <p:nvPr>
            <p:ph type="sldNum" sz="quarter" idx="12"/>
          </p:nvPr>
        </p:nvSpPr>
        <p:spPr>
          <a:ln/>
        </p:spPr>
        <p:txBody>
          <a:bodyPr/>
          <a:lstStyle>
            <a:lvl1pPr>
              <a:defRPr/>
            </a:lvl1pPr>
          </a:lstStyle>
          <a:p>
            <a:pPr>
              <a:defRPr/>
            </a:pPr>
            <a:fld id="{75DC4CF1-0C80-467F-A071-961ED275464B}" type="slidenum">
              <a:rPr lang="it-IT"/>
              <a:pPr>
                <a:defRPr/>
              </a:pPr>
              <a:t>‹#›</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A2A0D909-D0F6-40E7-8886-0291CF8A83E9}" type="slidenum">
              <a:rPr lang="it-IT"/>
              <a:pPr>
                <a:defRPr/>
              </a:pPr>
              <a:t>‹#›</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smtClean="0"/>
              <a:t>Fare clic per modificare stile</a:t>
            </a:r>
            <a:endParaRPr lang="it-IT"/>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Rectangle 4"/>
          <p:cNvSpPr>
            <a:spLocks noGrp="1" noChangeArrowheads="1"/>
          </p:cNvSpPr>
          <p:nvPr>
            <p:ph type="dt" sz="half" idx="10"/>
          </p:nvPr>
        </p:nvSpPr>
        <p:spPr>
          <a:ln/>
        </p:spPr>
        <p:txBody>
          <a:bodyPr/>
          <a:lstStyle>
            <a:lvl1pPr>
              <a:defRPr/>
            </a:lvl1pPr>
          </a:lstStyle>
          <a:p>
            <a:pPr>
              <a:defRPr/>
            </a:pPr>
            <a:endParaRPr lang="it-IT"/>
          </a:p>
        </p:txBody>
      </p:sp>
      <p:sp>
        <p:nvSpPr>
          <p:cNvPr id="8" name="Rectangle 5"/>
          <p:cNvSpPr>
            <a:spLocks noGrp="1" noChangeArrowheads="1"/>
          </p:cNvSpPr>
          <p:nvPr>
            <p:ph type="ftr" sz="quarter" idx="11"/>
          </p:nvPr>
        </p:nvSpPr>
        <p:spPr>
          <a:ln/>
        </p:spPr>
        <p:txBody>
          <a:bodyPr/>
          <a:lstStyle>
            <a:lvl1pPr>
              <a:defRPr/>
            </a:lvl1pPr>
          </a:lstStyle>
          <a:p>
            <a:pPr>
              <a:defRPr/>
            </a:pPr>
            <a:endParaRPr lang="it-IT"/>
          </a:p>
        </p:txBody>
      </p:sp>
      <p:sp>
        <p:nvSpPr>
          <p:cNvPr id="9" name="Rectangle 6"/>
          <p:cNvSpPr>
            <a:spLocks noGrp="1" noChangeArrowheads="1"/>
          </p:cNvSpPr>
          <p:nvPr>
            <p:ph type="sldNum" sz="quarter" idx="12"/>
          </p:nvPr>
        </p:nvSpPr>
        <p:spPr>
          <a:ln/>
        </p:spPr>
        <p:txBody>
          <a:bodyPr/>
          <a:lstStyle>
            <a:lvl1pPr>
              <a:defRPr/>
            </a:lvl1pPr>
          </a:lstStyle>
          <a:p>
            <a:pPr>
              <a:defRPr/>
            </a:pPr>
            <a:fld id="{21483B53-9CD7-450E-8188-ED93B38E6EFB}" type="slidenum">
              <a:rPr lang="it-IT"/>
              <a:pPr>
                <a:defRPr/>
              </a:pPr>
              <a:t>‹#›</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stile</a:t>
            </a:r>
            <a:endParaRPr lang="it-IT"/>
          </a:p>
        </p:txBody>
      </p:sp>
      <p:sp>
        <p:nvSpPr>
          <p:cNvPr id="3" name="Rectangle 4"/>
          <p:cNvSpPr>
            <a:spLocks noGrp="1" noChangeArrowheads="1"/>
          </p:cNvSpPr>
          <p:nvPr>
            <p:ph type="dt" sz="half" idx="10"/>
          </p:nvPr>
        </p:nvSpPr>
        <p:spPr>
          <a:ln/>
        </p:spPr>
        <p:txBody>
          <a:bodyPr/>
          <a:lstStyle>
            <a:lvl1pPr>
              <a:defRPr/>
            </a:lvl1pPr>
          </a:lstStyle>
          <a:p>
            <a:pPr>
              <a:defRPr/>
            </a:pPr>
            <a:endParaRPr lang="it-IT"/>
          </a:p>
        </p:txBody>
      </p:sp>
      <p:sp>
        <p:nvSpPr>
          <p:cNvPr id="4" name="Rectangle 5"/>
          <p:cNvSpPr>
            <a:spLocks noGrp="1" noChangeArrowheads="1"/>
          </p:cNvSpPr>
          <p:nvPr>
            <p:ph type="ftr" sz="quarter" idx="11"/>
          </p:nvPr>
        </p:nvSpPr>
        <p:spPr>
          <a:ln/>
        </p:spPr>
        <p:txBody>
          <a:bodyPr/>
          <a:lstStyle>
            <a:lvl1pPr>
              <a:defRPr/>
            </a:lvl1pPr>
          </a:lstStyle>
          <a:p>
            <a:pPr>
              <a:defRPr/>
            </a:pPr>
            <a:endParaRPr lang="it-IT"/>
          </a:p>
        </p:txBody>
      </p:sp>
      <p:sp>
        <p:nvSpPr>
          <p:cNvPr id="5" name="Rectangle 6"/>
          <p:cNvSpPr>
            <a:spLocks noGrp="1" noChangeArrowheads="1"/>
          </p:cNvSpPr>
          <p:nvPr>
            <p:ph type="sldNum" sz="quarter" idx="12"/>
          </p:nvPr>
        </p:nvSpPr>
        <p:spPr>
          <a:ln/>
        </p:spPr>
        <p:txBody>
          <a:bodyPr/>
          <a:lstStyle>
            <a:lvl1pPr>
              <a:defRPr/>
            </a:lvl1pPr>
          </a:lstStyle>
          <a:p>
            <a:pPr>
              <a:defRPr/>
            </a:pPr>
            <a:fld id="{80AD5C6C-384A-40AE-BC01-398A91492BB6}" type="slidenum">
              <a:rPr lang="it-IT"/>
              <a:pPr>
                <a:defRPr/>
              </a:pPr>
              <a:t>‹#›</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it-IT"/>
          </a:p>
        </p:txBody>
      </p:sp>
      <p:sp>
        <p:nvSpPr>
          <p:cNvPr id="3" name="Rectangle 5"/>
          <p:cNvSpPr>
            <a:spLocks noGrp="1" noChangeArrowheads="1"/>
          </p:cNvSpPr>
          <p:nvPr>
            <p:ph type="ftr" sz="quarter" idx="11"/>
          </p:nvPr>
        </p:nvSpPr>
        <p:spPr>
          <a:ln/>
        </p:spPr>
        <p:txBody>
          <a:bodyPr/>
          <a:lstStyle>
            <a:lvl1pPr>
              <a:defRPr/>
            </a:lvl1pPr>
          </a:lstStyle>
          <a:p>
            <a:pPr>
              <a:defRPr/>
            </a:pPr>
            <a:endParaRPr lang="it-IT"/>
          </a:p>
        </p:txBody>
      </p:sp>
      <p:sp>
        <p:nvSpPr>
          <p:cNvPr id="4" name="Rectangle 6"/>
          <p:cNvSpPr>
            <a:spLocks noGrp="1" noChangeArrowheads="1"/>
          </p:cNvSpPr>
          <p:nvPr>
            <p:ph type="sldNum" sz="quarter" idx="12"/>
          </p:nvPr>
        </p:nvSpPr>
        <p:spPr>
          <a:ln/>
        </p:spPr>
        <p:txBody>
          <a:bodyPr/>
          <a:lstStyle>
            <a:lvl1pPr>
              <a:defRPr/>
            </a:lvl1pPr>
          </a:lstStyle>
          <a:p>
            <a:pPr>
              <a:defRPr/>
            </a:pPr>
            <a:fld id="{A8C8E75F-2849-4FD2-A0ED-D526CB0AF98C}" type="slidenum">
              <a:rPr lang="it-IT"/>
              <a:pPr>
                <a:defRPr/>
              </a:pPr>
              <a:t>‹#›</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smtClean="0"/>
              <a:t>Fare clic per modificare stile</a:t>
            </a:r>
            <a:endParaRPr lang="it-IT"/>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F6BCEB15-D9E3-4B0F-AF5C-0C6CEBC16ACE}" type="slidenum">
              <a:rPr lang="it-IT"/>
              <a:pPr>
                <a:defRPr/>
              </a:pPr>
              <a:t>‹#›</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smtClean="0"/>
              <a:t>Fare clic per modificare stile</a:t>
            </a:r>
            <a:endParaRPr lang="it-IT"/>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Rectangle 4"/>
          <p:cNvSpPr>
            <a:spLocks noGrp="1" noChangeArrowheads="1"/>
          </p:cNvSpPr>
          <p:nvPr>
            <p:ph type="dt" sz="half" idx="10"/>
          </p:nvPr>
        </p:nvSpPr>
        <p:spPr>
          <a:ln/>
        </p:spPr>
        <p:txBody>
          <a:bodyPr/>
          <a:lstStyle>
            <a:lvl1pPr>
              <a:defRPr/>
            </a:lvl1pPr>
          </a:lstStyle>
          <a:p>
            <a:pPr>
              <a:defRPr/>
            </a:pPr>
            <a:endParaRPr lang="it-IT"/>
          </a:p>
        </p:txBody>
      </p:sp>
      <p:sp>
        <p:nvSpPr>
          <p:cNvPr id="6" name="Rectangle 5"/>
          <p:cNvSpPr>
            <a:spLocks noGrp="1" noChangeArrowheads="1"/>
          </p:cNvSpPr>
          <p:nvPr>
            <p:ph type="ftr" sz="quarter" idx="11"/>
          </p:nvPr>
        </p:nvSpPr>
        <p:spPr>
          <a:ln/>
        </p:spPr>
        <p:txBody>
          <a:bodyPr/>
          <a:lstStyle>
            <a:lvl1pPr>
              <a:defRPr/>
            </a:lvl1pPr>
          </a:lstStyle>
          <a:p>
            <a:pPr>
              <a:defRPr/>
            </a:pPr>
            <a:endParaRPr lang="it-IT"/>
          </a:p>
        </p:txBody>
      </p:sp>
      <p:sp>
        <p:nvSpPr>
          <p:cNvPr id="7" name="Rectangle 6"/>
          <p:cNvSpPr>
            <a:spLocks noGrp="1" noChangeArrowheads="1"/>
          </p:cNvSpPr>
          <p:nvPr>
            <p:ph type="sldNum" sz="quarter" idx="12"/>
          </p:nvPr>
        </p:nvSpPr>
        <p:spPr>
          <a:ln/>
        </p:spPr>
        <p:txBody>
          <a:bodyPr/>
          <a:lstStyle>
            <a:lvl1pPr>
              <a:defRPr/>
            </a:lvl1pPr>
          </a:lstStyle>
          <a:p>
            <a:pPr>
              <a:defRPr/>
            </a:pPr>
            <a:fld id="{B41E19EF-E0A1-4790-96D3-50F5585DAF20}" type="slidenum">
              <a:rPr lang="it-IT"/>
              <a:pPr>
                <a:defRPr/>
              </a:pPr>
              <a:t>‹#›</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smtClean="0"/>
              <a:t>Fare clic per modificare lo stile del titolo</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mn-ea"/>
              </a:defRPr>
            </a:lvl1pPr>
          </a:lstStyle>
          <a:p>
            <a:pPr>
              <a:defRPr/>
            </a:pPr>
            <a:endParaRPr lang="it-IT"/>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mn-ea"/>
              </a:defRPr>
            </a:lvl1pPr>
          </a:lstStyle>
          <a:p>
            <a:pPr>
              <a:defRPr/>
            </a:pPr>
            <a:endParaRPr lang="it-IT"/>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charset="-128"/>
              </a:defRPr>
            </a:lvl1pPr>
          </a:lstStyle>
          <a:p>
            <a:pPr>
              <a:defRPr/>
            </a:pPr>
            <a:fld id="{6DCD28AE-0560-49B0-A98F-74976C4C94F2}" type="slidenum">
              <a:rPr lang="it-IT"/>
              <a:pPr>
                <a:defRPr/>
              </a:pPr>
              <a:t>‹#›</a:t>
            </a:fld>
            <a:endParaRPr lang="it-IT"/>
          </a:p>
        </p:txBody>
      </p:sp>
    </p:spTree>
  </p:cSld>
  <p:clrMap bg1="lt1" tx1="dk1" bg2="lt2" tx2="dk2" accent1="accent1" accent2="accent2" accent3="accent3" accent4="accent4" accent5="accent5" accent6="accent6" hlink="hlink" folHlink="folHlink"/>
  <p:sldLayoutIdLst>
    <p:sldLayoutId id="2147483685" r:id="rId1"/>
    <p:sldLayoutId id="2147483695" r:id="rId2"/>
    <p:sldLayoutId id="2147483686" r:id="rId3"/>
    <p:sldLayoutId id="2147483687" r:id="rId4"/>
    <p:sldLayoutId id="2147483688" r:id="rId5"/>
    <p:sldLayoutId id="2147483689" r:id="rId6"/>
    <p:sldLayoutId id="2147483690" r:id="rId7"/>
    <p:sldLayoutId id="2147483691" r:id="rId8"/>
    <p:sldLayoutId id="2147483692" r:id="rId9"/>
    <p:sldLayoutId id="2147483693" r:id="rId10"/>
    <p:sldLayoutId id="2147483694" r:id="rId11"/>
  </p:sldLayoutIdLst>
  <p:txStyles>
    <p:titleStyle>
      <a:lvl1pPr algn="ctr" rtl="0" eaLnBrk="0" fontAlgn="base" hangingPunct="0">
        <a:spcBef>
          <a:spcPct val="0"/>
        </a:spcBef>
        <a:spcAft>
          <a:spcPct val="0"/>
        </a:spcAft>
        <a:defRPr sz="4400">
          <a:solidFill>
            <a:schemeClr val="tx2"/>
          </a:solidFill>
          <a:latin typeface="+mj-lt"/>
          <a:ea typeface="MS PGothic" pitchFamily="34" charset="-128"/>
          <a:cs typeface="+mj-cs"/>
        </a:defRPr>
      </a:lvl1pPr>
      <a:lvl2pPr algn="ctr" rtl="0" eaLnBrk="0" fontAlgn="base" hangingPunct="0">
        <a:spcBef>
          <a:spcPct val="0"/>
        </a:spcBef>
        <a:spcAft>
          <a:spcPct val="0"/>
        </a:spcAft>
        <a:defRPr sz="4400">
          <a:solidFill>
            <a:schemeClr val="tx2"/>
          </a:solidFill>
          <a:latin typeface="Arial" charset="0"/>
          <a:ea typeface="MS PGothic" pitchFamily="34" charset="-128"/>
        </a:defRPr>
      </a:lvl2pPr>
      <a:lvl3pPr algn="ctr" rtl="0" eaLnBrk="0" fontAlgn="base" hangingPunct="0">
        <a:spcBef>
          <a:spcPct val="0"/>
        </a:spcBef>
        <a:spcAft>
          <a:spcPct val="0"/>
        </a:spcAft>
        <a:defRPr sz="4400">
          <a:solidFill>
            <a:schemeClr val="tx2"/>
          </a:solidFill>
          <a:latin typeface="Arial" charset="0"/>
          <a:ea typeface="MS PGothic" pitchFamily="34" charset="-128"/>
        </a:defRPr>
      </a:lvl3pPr>
      <a:lvl4pPr algn="ctr" rtl="0" eaLnBrk="0" fontAlgn="base" hangingPunct="0">
        <a:spcBef>
          <a:spcPct val="0"/>
        </a:spcBef>
        <a:spcAft>
          <a:spcPct val="0"/>
        </a:spcAft>
        <a:defRPr sz="4400">
          <a:solidFill>
            <a:schemeClr val="tx2"/>
          </a:solidFill>
          <a:latin typeface="Arial" charset="0"/>
          <a:ea typeface="MS PGothic" pitchFamily="34" charset="-128"/>
        </a:defRPr>
      </a:lvl4pPr>
      <a:lvl5pPr algn="ctr" rtl="0" eaLnBrk="0" fontAlgn="base" hangingPunct="0">
        <a:spcBef>
          <a:spcPct val="0"/>
        </a:spcBef>
        <a:spcAft>
          <a:spcPct val="0"/>
        </a:spcAft>
        <a:defRPr sz="4400">
          <a:solidFill>
            <a:schemeClr val="tx2"/>
          </a:solidFill>
          <a:latin typeface="Arial" charset="0"/>
          <a:ea typeface="MS PGothic" pitchFamily="34" charset="-128"/>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S PGothic" pitchFamily="34" charset="-128"/>
          <a:cs typeface="+mn-cs"/>
        </a:defRPr>
      </a:lvl1pPr>
      <a:lvl2pPr marL="742950" indent="-285750" algn="l" rtl="0" eaLnBrk="0" fontAlgn="base" hangingPunct="0">
        <a:spcBef>
          <a:spcPct val="20000"/>
        </a:spcBef>
        <a:spcAft>
          <a:spcPct val="0"/>
        </a:spcAft>
        <a:buChar char="–"/>
        <a:defRPr sz="2800">
          <a:solidFill>
            <a:schemeClr val="tx1"/>
          </a:solidFill>
          <a:latin typeface="+mn-lt"/>
          <a:ea typeface="MS PGothic" pitchFamily="34" charset="-128"/>
        </a:defRPr>
      </a:lvl2pPr>
      <a:lvl3pPr marL="1143000" indent="-228600" algn="l" rtl="0" eaLnBrk="0" fontAlgn="base" hangingPunct="0">
        <a:spcBef>
          <a:spcPct val="20000"/>
        </a:spcBef>
        <a:spcAft>
          <a:spcPct val="0"/>
        </a:spcAft>
        <a:buChar char="•"/>
        <a:defRPr sz="2400">
          <a:solidFill>
            <a:schemeClr val="tx1"/>
          </a:solidFill>
          <a:latin typeface="+mn-lt"/>
          <a:ea typeface="MS PGothic" pitchFamily="34" charset="-128"/>
        </a:defRPr>
      </a:lvl3pPr>
      <a:lvl4pPr marL="1600200" indent="-228600" algn="l" rtl="0" eaLnBrk="0" fontAlgn="base" hangingPunct="0">
        <a:spcBef>
          <a:spcPct val="20000"/>
        </a:spcBef>
        <a:spcAft>
          <a:spcPct val="0"/>
        </a:spcAft>
        <a:buChar char="–"/>
        <a:defRPr sz="2000">
          <a:solidFill>
            <a:schemeClr val="tx1"/>
          </a:solidFill>
          <a:latin typeface="+mn-lt"/>
          <a:ea typeface="MS PGothic" pitchFamily="34" charset="-128"/>
        </a:defRPr>
      </a:lvl4pPr>
      <a:lvl5pPr marL="2057400" indent="-228600" algn="l" rtl="0" eaLnBrk="0" fontAlgn="base" hangingPunct="0">
        <a:spcBef>
          <a:spcPct val="20000"/>
        </a:spcBef>
        <a:spcAft>
          <a:spcPct val="0"/>
        </a:spcAft>
        <a:buChar char="»"/>
        <a:defRPr sz="2000">
          <a:solidFill>
            <a:schemeClr val="tx1"/>
          </a:solidFill>
          <a:latin typeface="+mn-lt"/>
          <a:ea typeface="MS PGothic" pitchFamily="34" charset="-128"/>
        </a:defRPr>
      </a:lvl5pPr>
      <a:lvl6pPr marL="2514600" indent="-228600" algn="l" rtl="0" fontAlgn="base">
        <a:spcBef>
          <a:spcPct val="20000"/>
        </a:spcBef>
        <a:spcAft>
          <a:spcPct val="0"/>
        </a:spcAft>
        <a:buChar char="»"/>
        <a:defRPr sz="2000">
          <a:solidFill>
            <a:schemeClr val="tx1"/>
          </a:solidFill>
          <a:latin typeface="+mn-lt"/>
          <a:ea typeface="ＭＳ Ｐゴシック" charset="-128"/>
        </a:defRPr>
      </a:lvl6pPr>
      <a:lvl7pPr marL="2971800" indent="-228600" algn="l" rtl="0" fontAlgn="base">
        <a:spcBef>
          <a:spcPct val="20000"/>
        </a:spcBef>
        <a:spcAft>
          <a:spcPct val="0"/>
        </a:spcAft>
        <a:buChar char="»"/>
        <a:defRPr sz="2000">
          <a:solidFill>
            <a:schemeClr val="tx1"/>
          </a:solidFill>
          <a:latin typeface="+mn-lt"/>
          <a:ea typeface="ＭＳ Ｐゴシック" charset="-128"/>
        </a:defRPr>
      </a:lvl7pPr>
      <a:lvl8pPr marL="3429000" indent="-228600" algn="l" rtl="0" fontAlgn="base">
        <a:spcBef>
          <a:spcPct val="20000"/>
        </a:spcBef>
        <a:spcAft>
          <a:spcPct val="0"/>
        </a:spcAft>
        <a:buChar char="»"/>
        <a:defRPr sz="2000">
          <a:solidFill>
            <a:schemeClr val="tx1"/>
          </a:solidFill>
          <a:latin typeface="+mn-lt"/>
          <a:ea typeface="ＭＳ Ｐゴシック" charset="-128"/>
        </a:defRPr>
      </a:lvl8pPr>
      <a:lvl9pPr marL="3886200" indent="-228600" algn="l" rtl="0" fontAlgn="base">
        <a:spcBef>
          <a:spcPct val="20000"/>
        </a:spcBef>
        <a:spcAft>
          <a:spcPct val="0"/>
        </a:spcAft>
        <a:buChar char="»"/>
        <a:defRPr sz="2000">
          <a:solidFill>
            <a:schemeClr val="tx1"/>
          </a:solidFill>
          <a:latin typeface="+mn-lt"/>
          <a:ea typeface="ＭＳ Ｐゴシック" charset="-128"/>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emf"/><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51520" y="2708920"/>
            <a:ext cx="8650387" cy="2425824"/>
          </a:xfrm>
          <a:solidFill>
            <a:schemeClr val="accent3">
              <a:lumMod val="95000"/>
            </a:schemeClr>
          </a:solidFill>
        </p:spPr>
        <p:txBody>
          <a:bodyPr>
            <a:normAutofit/>
          </a:bodyPr>
          <a:lstStyle/>
          <a:p>
            <a:pPr eaLnBrk="1" hangingPunct="1">
              <a:defRPr/>
            </a:pPr>
            <a:r>
              <a:rPr lang="en-US" sz="4000" b="1" dirty="0" smtClean="0">
                <a:solidFill>
                  <a:schemeClr val="accent6"/>
                </a:solidFill>
                <a:ea typeface="ＭＳ Ｐゴシック" charset="-128"/>
              </a:rPr>
              <a:t>Educational for Drone</a:t>
            </a:r>
            <a:br>
              <a:rPr lang="en-US" sz="4000" b="1" dirty="0" smtClean="0">
                <a:solidFill>
                  <a:schemeClr val="accent6"/>
                </a:solidFill>
                <a:ea typeface="ＭＳ Ｐゴシック" charset="-128"/>
              </a:rPr>
            </a:br>
            <a:r>
              <a:rPr lang="en-US" sz="3200" b="1" dirty="0" smtClean="0">
                <a:solidFill>
                  <a:schemeClr val="accent6"/>
                </a:solidFill>
                <a:ea typeface="ＭＳ Ｐゴシック" charset="-128"/>
              </a:rPr>
              <a:t>(</a:t>
            </a:r>
            <a:r>
              <a:rPr lang="en-US" sz="3200" b="1" dirty="0" err="1" smtClean="0">
                <a:solidFill>
                  <a:schemeClr val="accent6"/>
                </a:solidFill>
                <a:ea typeface="ＭＳ Ｐゴシック" charset="-128"/>
              </a:rPr>
              <a:t>eDrone</a:t>
            </a:r>
            <a:r>
              <a:rPr lang="en-US" sz="3200" b="1" dirty="0" smtClean="0">
                <a:solidFill>
                  <a:schemeClr val="accent6"/>
                </a:solidFill>
                <a:ea typeface="ＭＳ Ｐゴシック" charset="-128"/>
              </a:rPr>
              <a:t>)</a:t>
            </a:r>
            <a:br>
              <a:rPr lang="en-US" sz="3200" b="1" dirty="0" smtClean="0">
                <a:solidFill>
                  <a:schemeClr val="accent6"/>
                </a:solidFill>
                <a:ea typeface="ＭＳ Ｐゴシック" charset="-128"/>
              </a:rPr>
            </a:br>
            <a:r>
              <a:rPr lang="en-US" sz="3200" b="1" dirty="0" smtClean="0">
                <a:solidFill>
                  <a:schemeClr val="accent6"/>
                </a:solidFill>
                <a:ea typeface="ＭＳ Ｐゴシック" charset="-128"/>
              </a:rPr>
              <a:t/>
            </a:r>
            <a:br>
              <a:rPr lang="en-US" sz="3200" b="1" dirty="0" smtClean="0">
                <a:solidFill>
                  <a:schemeClr val="accent6"/>
                </a:solidFill>
                <a:ea typeface="ＭＳ Ｐゴシック" charset="-128"/>
              </a:rPr>
            </a:br>
            <a:r>
              <a:rPr lang="ro-RO" sz="3200" b="1" dirty="0" smtClean="0">
                <a:solidFill>
                  <a:srgbClr val="FF0000"/>
                </a:solidFill>
                <a:ea typeface="ＭＳ Ｐゴシック" charset="-128"/>
              </a:rPr>
              <a:t>Academia de Administrare Publică</a:t>
            </a:r>
            <a:endParaRPr lang="en-US" sz="2000" b="1" dirty="0" smtClean="0">
              <a:solidFill>
                <a:srgbClr val="FF0000"/>
              </a:solidFill>
              <a:ea typeface="ＭＳ Ｐゴシック" charset="-128"/>
            </a:endParaRPr>
          </a:p>
        </p:txBody>
      </p:sp>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a:endCxn id="2052" idx="1"/>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123727" y="919163"/>
            <a:ext cx="5391045" cy="1169750"/>
          </a:xfrm>
          <a:prstGeom prst="rect">
            <a:avLst/>
          </a:prstGeom>
          <a:solidFill>
            <a:schemeClr val="accent3">
              <a:lumMod val="95000"/>
            </a:schemeClr>
          </a:solid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3085"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696" y="5157192"/>
            <a:ext cx="5855134" cy="15268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0" name="Picture 2" descr="http://www.edrone.unisannio.it/images/tectnet/tectne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1520" y="15833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811699" y="875669"/>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123378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805264"/>
            <a:ext cx="4561228" cy="1052736"/>
          </a:xfrm>
          <a:prstGeom prst="rect">
            <a:avLst/>
          </a:prstGeom>
          <a:noFill/>
          <a:ln w="9525">
            <a:solidFill>
              <a:srgbClr val="0070C0"/>
            </a:solidFill>
            <a:miter lim="800000"/>
            <a:headEnd/>
            <a:tailEnd/>
          </a:ln>
        </p:spPr>
      </p:pic>
      <p:sp>
        <p:nvSpPr>
          <p:cNvPr id="4" name="Прямоугольник 3"/>
          <p:cNvSpPr/>
          <p:nvPr/>
        </p:nvSpPr>
        <p:spPr>
          <a:xfrm>
            <a:off x="125760" y="2452272"/>
            <a:ext cx="8892480" cy="3170099"/>
          </a:xfrm>
          <a:prstGeom prst="rect">
            <a:avLst/>
          </a:prstGeom>
          <a:solidFill>
            <a:schemeClr val="accent3">
              <a:lumMod val="95000"/>
            </a:schemeClr>
          </a:solidFill>
        </p:spPr>
        <p:txBody>
          <a:bodyPr wrap="square">
            <a:spAutoFit/>
          </a:bodyPr>
          <a:lstStyle/>
          <a:p>
            <a:r>
              <a:rPr lang="en-GB" sz="2000" b="1" dirty="0" err="1">
                <a:solidFill>
                  <a:srgbClr val="002060"/>
                </a:solidFill>
              </a:rPr>
              <a:t>În</a:t>
            </a:r>
            <a:r>
              <a:rPr lang="en-GB" sz="2000" b="1" dirty="0">
                <a:solidFill>
                  <a:srgbClr val="002060"/>
                </a:solidFill>
              </a:rPr>
              <a:t> </a:t>
            </a:r>
            <a:r>
              <a:rPr lang="en-GB" sz="2000" b="1" dirty="0" err="1">
                <a:solidFill>
                  <a:srgbClr val="002060"/>
                </a:solidFill>
              </a:rPr>
              <a:t>cadrul</a:t>
            </a:r>
            <a:r>
              <a:rPr lang="en-GB" sz="2000" b="1" dirty="0">
                <a:solidFill>
                  <a:srgbClr val="002060"/>
                </a:solidFill>
              </a:rPr>
              <a:t> </a:t>
            </a:r>
            <a:r>
              <a:rPr lang="en-GB" sz="2000" b="1" dirty="0" err="1">
                <a:solidFill>
                  <a:srgbClr val="002060"/>
                </a:solidFill>
              </a:rPr>
              <a:t>reuniunii</a:t>
            </a:r>
            <a:r>
              <a:rPr lang="en-GB" sz="2000" b="1" dirty="0">
                <a:solidFill>
                  <a:srgbClr val="002060"/>
                </a:solidFill>
              </a:rPr>
              <a:t> </a:t>
            </a:r>
            <a:r>
              <a:rPr lang="ro-RO" sz="2000" b="1" dirty="0" smtClean="0">
                <a:solidFill>
                  <a:srgbClr val="002060"/>
                </a:solidFill>
              </a:rPr>
              <a:t>:</a:t>
            </a:r>
          </a:p>
          <a:p>
            <a:r>
              <a:rPr lang="ro-RO" sz="2000" b="1" dirty="0" smtClean="0">
                <a:solidFill>
                  <a:srgbClr val="002060"/>
                </a:solidFill>
              </a:rPr>
              <a:t>-   </a:t>
            </a:r>
            <a:r>
              <a:rPr lang="en-GB" sz="2000" b="1" dirty="0" smtClean="0">
                <a:solidFill>
                  <a:srgbClr val="002060"/>
                </a:solidFill>
              </a:rPr>
              <a:t>a </a:t>
            </a:r>
            <a:r>
              <a:rPr lang="en-GB" sz="2000" b="1" dirty="0" err="1" smtClean="0">
                <a:solidFill>
                  <a:srgbClr val="002060"/>
                </a:solidFill>
              </a:rPr>
              <a:t>avut</a:t>
            </a:r>
            <a:r>
              <a:rPr lang="en-GB" sz="2000" b="1" dirty="0" smtClean="0">
                <a:solidFill>
                  <a:srgbClr val="002060"/>
                </a:solidFill>
              </a:rPr>
              <a:t> </a:t>
            </a:r>
            <a:r>
              <a:rPr lang="en-GB" sz="2000" b="1" dirty="0" err="1" smtClean="0">
                <a:solidFill>
                  <a:srgbClr val="002060"/>
                </a:solidFill>
              </a:rPr>
              <a:t>loc</a:t>
            </a:r>
            <a:r>
              <a:rPr lang="en-GB" sz="2000" b="1" dirty="0" smtClean="0">
                <a:solidFill>
                  <a:srgbClr val="002060"/>
                </a:solidFill>
              </a:rPr>
              <a:t> </a:t>
            </a:r>
            <a:r>
              <a:rPr lang="en-GB" sz="2000" b="1" dirty="0" err="1" smtClean="0">
                <a:solidFill>
                  <a:srgbClr val="002060"/>
                </a:solidFill>
              </a:rPr>
              <a:t>prezentarea</a:t>
            </a:r>
            <a:r>
              <a:rPr lang="en-GB" sz="2000" b="1" dirty="0" smtClean="0">
                <a:solidFill>
                  <a:srgbClr val="002060"/>
                </a:solidFill>
              </a:rPr>
              <a:t> </a:t>
            </a:r>
            <a:r>
              <a:rPr lang="en-GB" sz="2000" b="1" dirty="0" err="1">
                <a:solidFill>
                  <a:srgbClr val="002060"/>
                </a:solidFill>
              </a:rPr>
              <a:t>generală</a:t>
            </a:r>
            <a:r>
              <a:rPr lang="en-GB" sz="2000" b="1" dirty="0">
                <a:solidFill>
                  <a:srgbClr val="002060"/>
                </a:solidFill>
              </a:rPr>
              <a:t> a </a:t>
            </a:r>
            <a:r>
              <a:rPr lang="en-GB" sz="2000" b="1" dirty="0" err="1">
                <a:solidFill>
                  <a:srgbClr val="002060"/>
                </a:solidFill>
              </a:rPr>
              <a:t>proiectului</a:t>
            </a:r>
            <a:r>
              <a:rPr lang="en-GB" sz="2000" b="1" dirty="0">
                <a:solidFill>
                  <a:srgbClr val="002060"/>
                </a:solidFill>
              </a:rPr>
              <a:t>, </a:t>
            </a:r>
            <a:endParaRPr lang="ro-RO" sz="2000" b="1" dirty="0" smtClean="0">
              <a:solidFill>
                <a:srgbClr val="002060"/>
              </a:solidFill>
            </a:endParaRPr>
          </a:p>
          <a:p>
            <a:pPr marL="285750" indent="-285750">
              <a:buFontTx/>
              <a:buChar char="-"/>
            </a:pPr>
            <a:r>
              <a:rPr lang="en-GB" sz="2000" b="1" dirty="0" smtClean="0">
                <a:solidFill>
                  <a:srgbClr val="002060"/>
                </a:solidFill>
              </a:rPr>
              <a:t>au </a:t>
            </a:r>
            <a:r>
              <a:rPr lang="en-GB" sz="2000" b="1" dirty="0" err="1">
                <a:solidFill>
                  <a:srgbClr val="002060"/>
                </a:solidFill>
              </a:rPr>
              <a:t>fost</a:t>
            </a:r>
            <a:r>
              <a:rPr lang="en-GB" sz="2000" b="1" dirty="0">
                <a:solidFill>
                  <a:srgbClr val="002060"/>
                </a:solidFill>
              </a:rPr>
              <a:t> </a:t>
            </a:r>
            <a:r>
              <a:rPr lang="ro-RO" sz="2000" b="1" dirty="0" smtClean="0">
                <a:solidFill>
                  <a:srgbClr val="002060"/>
                </a:solidFill>
              </a:rPr>
              <a:t>enunțate</a:t>
            </a:r>
            <a:r>
              <a:rPr lang="en-GB" sz="2000" b="1" dirty="0" smtClean="0">
                <a:solidFill>
                  <a:srgbClr val="002060"/>
                </a:solidFill>
              </a:rPr>
              <a:t> </a:t>
            </a:r>
            <a:r>
              <a:rPr lang="en-GB" sz="2000" b="1" dirty="0" err="1">
                <a:solidFill>
                  <a:srgbClr val="002060"/>
                </a:solidFill>
              </a:rPr>
              <a:t>scopul</a:t>
            </a:r>
            <a:r>
              <a:rPr lang="en-GB" sz="2000" b="1" dirty="0">
                <a:solidFill>
                  <a:srgbClr val="002060"/>
                </a:solidFill>
              </a:rPr>
              <a:t> </a:t>
            </a:r>
            <a:r>
              <a:rPr lang="en-GB" sz="2000" b="1" dirty="0" err="1">
                <a:solidFill>
                  <a:srgbClr val="002060"/>
                </a:solidFill>
              </a:rPr>
              <a:t>și</a:t>
            </a:r>
            <a:r>
              <a:rPr lang="en-GB" sz="2000" b="1" dirty="0">
                <a:solidFill>
                  <a:srgbClr val="002060"/>
                </a:solidFill>
              </a:rPr>
              <a:t> </a:t>
            </a:r>
            <a:r>
              <a:rPr lang="en-GB" sz="2000" b="1" dirty="0" err="1">
                <a:solidFill>
                  <a:srgbClr val="002060"/>
                </a:solidFill>
              </a:rPr>
              <a:t>obiectivele</a:t>
            </a:r>
            <a:r>
              <a:rPr lang="en-GB" sz="2000" b="1" dirty="0">
                <a:solidFill>
                  <a:srgbClr val="002060"/>
                </a:solidFill>
              </a:rPr>
              <a:t> </a:t>
            </a:r>
            <a:r>
              <a:rPr lang="en-GB" sz="2000" b="1" dirty="0" err="1">
                <a:solidFill>
                  <a:srgbClr val="002060"/>
                </a:solidFill>
              </a:rPr>
              <a:t>principale</a:t>
            </a:r>
            <a:r>
              <a:rPr lang="en-GB" sz="2000" b="1" dirty="0">
                <a:solidFill>
                  <a:srgbClr val="002060"/>
                </a:solidFill>
              </a:rPr>
              <a:t>,  </a:t>
            </a:r>
            <a:endParaRPr lang="ro-RO" sz="2000" b="1" dirty="0" smtClean="0">
              <a:solidFill>
                <a:srgbClr val="002060"/>
              </a:solidFill>
            </a:endParaRPr>
          </a:p>
          <a:p>
            <a:pPr marL="285750" indent="-285750">
              <a:buFontTx/>
              <a:buChar char="-"/>
            </a:pPr>
            <a:r>
              <a:rPr lang="en-GB" sz="2000" b="1" dirty="0" smtClean="0">
                <a:solidFill>
                  <a:srgbClr val="002060"/>
                </a:solidFill>
              </a:rPr>
              <a:t>a </a:t>
            </a:r>
            <a:r>
              <a:rPr lang="en-GB" sz="2000" b="1" dirty="0" err="1">
                <a:solidFill>
                  <a:srgbClr val="002060"/>
                </a:solidFill>
              </a:rPr>
              <a:t>fost</a:t>
            </a:r>
            <a:r>
              <a:rPr lang="en-GB" sz="2000" b="1" dirty="0">
                <a:solidFill>
                  <a:srgbClr val="002060"/>
                </a:solidFill>
              </a:rPr>
              <a:t> </a:t>
            </a:r>
            <a:r>
              <a:rPr lang="en-GB" sz="2000" b="1" dirty="0" err="1" smtClean="0">
                <a:solidFill>
                  <a:srgbClr val="002060"/>
                </a:solidFill>
              </a:rPr>
              <a:t>discutat</a:t>
            </a:r>
            <a:r>
              <a:rPr lang="en-GB" sz="2000" b="1" dirty="0" smtClean="0">
                <a:solidFill>
                  <a:srgbClr val="002060"/>
                </a:solidFill>
              </a:rPr>
              <a:t> </a:t>
            </a:r>
            <a:r>
              <a:rPr lang="en-GB" sz="2000" b="1" dirty="0" err="1">
                <a:solidFill>
                  <a:srgbClr val="002060"/>
                </a:solidFill>
              </a:rPr>
              <a:t>bugetul</a:t>
            </a:r>
            <a:r>
              <a:rPr lang="en-GB" sz="2000" b="1" dirty="0">
                <a:solidFill>
                  <a:srgbClr val="002060"/>
                </a:solidFill>
              </a:rPr>
              <a:t> </a:t>
            </a:r>
            <a:r>
              <a:rPr lang="en-GB" sz="2000" b="1" dirty="0" err="1" smtClean="0">
                <a:solidFill>
                  <a:srgbClr val="002060"/>
                </a:solidFill>
              </a:rPr>
              <a:t>proiectului</a:t>
            </a:r>
            <a:r>
              <a:rPr lang="en-GB" sz="2000" b="1" dirty="0">
                <a:solidFill>
                  <a:srgbClr val="002060"/>
                </a:solidFill>
              </a:rPr>
              <a:t>. </a:t>
            </a:r>
            <a:endParaRPr lang="ro-RO" sz="2000" b="1" dirty="0" smtClean="0">
              <a:solidFill>
                <a:srgbClr val="002060"/>
              </a:solidFill>
            </a:endParaRPr>
          </a:p>
          <a:p>
            <a:r>
              <a:rPr lang="en-GB" sz="2000" b="1" dirty="0" err="1" smtClean="0">
                <a:solidFill>
                  <a:srgbClr val="002060"/>
                </a:solidFill>
              </a:rPr>
              <a:t>În</a:t>
            </a:r>
            <a:r>
              <a:rPr lang="en-GB" sz="2000" b="1" dirty="0" smtClean="0">
                <a:solidFill>
                  <a:srgbClr val="002060"/>
                </a:solidFill>
              </a:rPr>
              <a:t> </a:t>
            </a:r>
            <a:r>
              <a:rPr lang="en-GB" sz="2000" b="1" dirty="0" err="1">
                <a:solidFill>
                  <a:srgbClr val="002060"/>
                </a:solidFill>
              </a:rPr>
              <a:t>conformitate</a:t>
            </a:r>
            <a:r>
              <a:rPr lang="en-GB" sz="2000" b="1" dirty="0">
                <a:solidFill>
                  <a:srgbClr val="002060"/>
                </a:solidFill>
              </a:rPr>
              <a:t> cu </a:t>
            </a:r>
            <a:r>
              <a:rPr lang="en-GB" sz="2000" b="1" dirty="0" err="1">
                <a:solidFill>
                  <a:srgbClr val="002060"/>
                </a:solidFill>
              </a:rPr>
              <a:t>Planul</a:t>
            </a:r>
            <a:r>
              <a:rPr lang="en-GB" sz="2000" b="1" dirty="0">
                <a:solidFill>
                  <a:srgbClr val="002060"/>
                </a:solidFill>
              </a:rPr>
              <a:t> de </a:t>
            </a:r>
            <a:r>
              <a:rPr lang="en-GB" sz="2000" b="1" dirty="0" err="1">
                <a:solidFill>
                  <a:srgbClr val="002060"/>
                </a:solidFill>
              </a:rPr>
              <a:t>acțiuni</a:t>
            </a:r>
            <a:r>
              <a:rPr lang="en-GB" sz="2000" b="1" dirty="0">
                <a:solidFill>
                  <a:srgbClr val="002060"/>
                </a:solidFill>
              </a:rPr>
              <a:t> </a:t>
            </a:r>
            <a:r>
              <a:rPr lang="en-GB" sz="2000" b="1" dirty="0" err="1" smtClean="0">
                <a:solidFill>
                  <a:srgbClr val="002060"/>
                </a:solidFill>
              </a:rPr>
              <a:t>elaborat</a:t>
            </a:r>
            <a:r>
              <a:rPr lang="en-GB" sz="2000" b="1" dirty="0" smtClean="0">
                <a:solidFill>
                  <a:srgbClr val="002060"/>
                </a:solidFill>
              </a:rPr>
              <a:t> </a:t>
            </a:r>
            <a:r>
              <a:rPr lang="en-GB" sz="2000" b="1" dirty="0">
                <a:solidFill>
                  <a:srgbClr val="002060"/>
                </a:solidFill>
              </a:rPr>
              <a:t>la </a:t>
            </a:r>
            <a:r>
              <a:rPr lang="en-GB" sz="2000" b="1" dirty="0" err="1">
                <a:solidFill>
                  <a:srgbClr val="002060"/>
                </a:solidFill>
              </a:rPr>
              <a:t>nivel</a:t>
            </a:r>
            <a:r>
              <a:rPr lang="en-GB" sz="2000" b="1" dirty="0">
                <a:solidFill>
                  <a:srgbClr val="002060"/>
                </a:solidFill>
              </a:rPr>
              <a:t> de </a:t>
            </a:r>
            <a:r>
              <a:rPr lang="en-GB" sz="2000" b="1" dirty="0" err="1">
                <a:solidFill>
                  <a:srgbClr val="002060"/>
                </a:solidFill>
              </a:rPr>
              <a:t>consorțiu</a:t>
            </a:r>
            <a:r>
              <a:rPr lang="en-GB" sz="2000" b="1" dirty="0">
                <a:solidFill>
                  <a:srgbClr val="002060"/>
                </a:solidFill>
              </a:rPr>
              <a:t>, </a:t>
            </a:r>
            <a:r>
              <a:rPr lang="en-GB" sz="2000" b="1" dirty="0" err="1">
                <a:solidFill>
                  <a:srgbClr val="002060"/>
                </a:solidFill>
              </a:rPr>
              <a:t>responsabilii</a:t>
            </a:r>
            <a:r>
              <a:rPr lang="en-GB" sz="2000" b="1" dirty="0">
                <a:solidFill>
                  <a:srgbClr val="002060"/>
                </a:solidFill>
              </a:rPr>
              <a:t> (</a:t>
            </a:r>
            <a:r>
              <a:rPr lang="en-GB" sz="2000" b="1" dirty="0" err="1">
                <a:solidFill>
                  <a:srgbClr val="002060"/>
                </a:solidFill>
              </a:rPr>
              <a:t>liderii</a:t>
            </a:r>
            <a:r>
              <a:rPr lang="en-GB" sz="2000" b="1" dirty="0">
                <a:solidFill>
                  <a:srgbClr val="002060"/>
                </a:solidFill>
              </a:rPr>
              <a:t>) </a:t>
            </a:r>
            <a:r>
              <a:rPr lang="en-GB" sz="2000" b="1" dirty="0" err="1">
                <a:solidFill>
                  <a:srgbClr val="002060"/>
                </a:solidFill>
              </a:rPr>
              <a:t>pentru</a:t>
            </a:r>
            <a:r>
              <a:rPr lang="en-GB" sz="2000" b="1" dirty="0">
                <a:solidFill>
                  <a:srgbClr val="002060"/>
                </a:solidFill>
              </a:rPr>
              <a:t> </a:t>
            </a:r>
            <a:r>
              <a:rPr lang="en-GB" sz="2000" b="1" dirty="0" err="1">
                <a:solidFill>
                  <a:srgbClr val="002060"/>
                </a:solidFill>
              </a:rPr>
              <a:t>implementarea</a:t>
            </a:r>
            <a:r>
              <a:rPr lang="en-GB" sz="2000" b="1" dirty="0">
                <a:solidFill>
                  <a:srgbClr val="002060"/>
                </a:solidFill>
              </a:rPr>
              <a:t> </a:t>
            </a:r>
            <a:r>
              <a:rPr lang="en-GB" sz="2000" b="1" dirty="0" err="1">
                <a:solidFill>
                  <a:srgbClr val="002060"/>
                </a:solidFill>
              </a:rPr>
              <a:t>pachetele</a:t>
            </a:r>
            <a:r>
              <a:rPr lang="en-GB" sz="2000" b="1" dirty="0">
                <a:solidFill>
                  <a:srgbClr val="002060"/>
                </a:solidFill>
              </a:rPr>
              <a:t> de </a:t>
            </a:r>
            <a:r>
              <a:rPr lang="en-GB" sz="2000" b="1" dirty="0" err="1">
                <a:solidFill>
                  <a:srgbClr val="002060"/>
                </a:solidFill>
              </a:rPr>
              <a:t>lucru</a:t>
            </a:r>
            <a:r>
              <a:rPr lang="en-GB" sz="2000" b="1" dirty="0">
                <a:solidFill>
                  <a:srgbClr val="002060"/>
                </a:solidFill>
              </a:rPr>
              <a:t>, </a:t>
            </a:r>
            <a:r>
              <a:rPr lang="en-GB" sz="2000" b="1" dirty="0" smtClean="0">
                <a:solidFill>
                  <a:srgbClr val="002060"/>
                </a:solidFill>
              </a:rPr>
              <a:t>au</a:t>
            </a:r>
            <a:r>
              <a:rPr lang="ro-RO" sz="2000" b="1" dirty="0" smtClean="0">
                <a:solidFill>
                  <a:srgbClr val="002060"/>
                </a:solidFill>
              </a:rPr>
              <a:t>:</a:t>
            </a:r>
          </a:p>
          <a:p>
            <a:pPr marL="342900" indent="-342900">
              <a:buFontTx/>
              <a:buChar char="-"/>
            </a:pPr>
            <a:r>
              <a:rPr lang="en-GB" sz="2000" b="1" dirty="0" err="1" smtClean="0">
                <a:solidFill>
                  <a:srgbClr val="002060"/>
                </a:solidFill>
              </a:rPr>
              <a:t>prezentat</a:t>
            </a:r>
            <a:r>
              <a:rPr lang="en-GB" sz="2000" b="1" dirty="0" smtClean="0">
                <a:solidFill>
                  <a:srgbClr val="002060"/>
                </a:solidFill>
              </a:rPr>
              <a:t> </a:t>
            </a:r>
            <a:r>
              <a:rPr lang="en-GB" sz="2000" b="1" dirty="0" err="1">
                <a:solidFill>
                  <a:srgbClr val="002060"/>
                </a:solidFill>
              </a:rPr>
              <a:t>activitățile</a:t>
            </a:r>
            <a:r>
              <a:rPr lang="en-GB" sz="2000" b="1" dirty="0">
                <a:solidFill>
                  <a:srgbClr val="002060"/>
                </a:solidFill>
              </a:rPr>
              <a:t> </a:t>
            </a:r>
            <a:r>
              <a:rPr lang="en-GB" sz="2000" b="1" dirty="0" err="1">
                <a:solidFill>
                  <a:srgbClr val="002060"/>
                </a:solidFill>
              </a:rPr>
              <a:t>planificate</a:t>
            </a:r>
            <a:r>
              <a:rPr lang="en-GB" sz="2000" b="1" dirty="0">
                <a:solidFill>
                  <a:srgbClr val="002060"/>
                </a:solidFill>
              </a:rPr>
              <a:t>, </a:t>
            </a:r>
            <a:endParaRPr lang="ro-RO" sz="2000" b="1" dirty="0" smtClean="0">
              <a:solidFill>
                <a:srgbClr val="002060"/>
              </a:solidFill>
            </a:endParaRPr>
          </a:p>
          <a:p>
            <a:pPr marL="342900" indent="-342900">
              <a:buFontTx/>
              <a:buChar char="-"/>
            </a:pPr>
            <a:r>
              <a:rPr lang="en-GB" sz="2000" b="1" dirty="0" err="1" smtClean="0">
                <a:solidFill>
                  <a:srgbClr val="002060"/>
                </a:solidFill>
              </a:rPr>
              <a:t>programul</a:t>
            </a:r>
            <a:r>
              <a:rPr lang="en-GB" sz="2000" b="1" dirty="0" smtClean="0">
                <a:solidFill>
                  <a:srgbClr val="002060"/>
                </a:solidFill>
              </a:rPr>
              <a:t> </a:t>
            </a:r>
            <a:r>
              <a:rPr lang="en-GB" sz="2000" b="1" dirty="0">
                <a:solidFill>
                  <a:srgbClr val="002060"/>
                </a:solidFill>
              </a:rPr>
              <a:t>de </a:t>
            </a:r>
            <a:r>
              <a:rPr lang="en-GB" sz="2000" b="1" dirty="0" err="1">
                <a:solidFill>
                  <a:srgbClr val="002060"/>
                </a:solidFill>
              </a:rPr>
              <a:t>formare</a:t>
            </a:r>
            <a:r>
              <a:rPr lang="en-GB" sz="2000" b="1" dirty="0">
                <a:solidFill>
                  <a:srgbClr val="002060"/>
                </a:solidFill>
              </a:rPr>
              <a:t>, </a:t>
            </a:r>
            <a:r>
              <a:rPr lang="en-GB" sz="2000" b="1" dirty="0" err="1">
                <a:solidFill>
                  <a:srgbClr val="002060"/>
                </a:solidFill>
              </a:rPr>
              <a:t>pilotare</a:t>
            </a:r>
            <a:r>
              <a:rPr lang="en-GB" sz="2000" b="1" dirty="0">
                <a:solidFill>
                  <a:srgbClr val="002060"/>
                </a:solidFill>
              </a:rPr>
              <a:t> </a:t>
            </a:r>
            <a:r>
              <a:rPr lang="en-GB" sz="2000" b="1" dirty="0" err="1">
                <a:solidFill>
                  <a:srgbClr val="002060"/>
                </a:solidFill>
              </a:rPr>
              <a:t>şi</a:t>
            </a:r>
            <a:r>
              <a:rPr lang="en-GB" sz="2000" b="1" dirty="0">
                <a:solidFill>
                  <a:srgbClr val="002060"/>
                </a:solidFill>
              </a:rPr>
              <a:t> </a:t>
            </a:r>
            <a:r>
              <a:rPr lang="en-GB" sz="2000" b="1" dirty="0" err="1">
                <a:solidFill>
                  <a:srgbClr val="002060"/>
                </a:solidFill>
              </a:rPr>
              <a:t>dezvoltare</a:t>
            </a:r>
            <a:r>
              <a:rPr lang="en-GB" sz="2000" b="1" dirty="0">
                <a:solidFill>
                  <a:srgbClr val="002060"/>
                </a:solidFill>
              </a:rPr>
              <a:t> a </a:t>
            </a:r>
            <a:r>
              <a:rPr lang="ro-RO" sz="2000" b="1" dirty="0" smtClean="0">
                <a:solidFill>
                  <a:srgbClr val="002060"/>
                </a:solidFill>
              </a:rPr>
              <a:t>rezultatelor,</a:t>
            </a:r>
          </a:p>
          <a:p>
            <a:pPr marL="342900" indent="-342900">
              <a:buFontTx/>
              <a:buChar char="-"/>
            </a:pPr>
            <a:r>
              <a:rPr lang="en-GB" sz="2000" b="1" dirty="0" err="1" smtClean="0">
                <a:solidFill>
                  <a:srgbClr val="002060"/>
                </a:solidFill>
              </a:rPr>
              <a:t>managementul</a:t>
            </a:r>
            <a:r>
              <a:rPr lang="en-GB" sz="2000" b="1" dirty="0">
                <a:solidFill>
                  <a:srgbClr val="002060"/>
                </a:solidFill>
              </a:rPr>
              <a:t>, </a:t>
            </a:r>
            <a:r>
              <a:rPr lang="en-GB" sz="2000" b="1" dirty="0" err="1">
                <a:solidFill>
                  <a:srgbClr val="002060"/>
                </a:solidFill>
              </a:rPr>
              <a:t>calitatea</a:t>
            </a:r>
            <a:r>
              <a:rPr lang="en-GB" sz="2000" b="1" dirty="0">
                <a:solidFill>
                  <a:srgbClr val="002060"/>
                </a:solidFill>
              </a:rPr>
              <a:t> </a:t>
            </a:r>
            <a:r>
              <a:rPr lang="en-GB" sz="2000" b="1" dirty="0" err="1">
                <a:solidFill>
                  <a:srgbClr val="002060"/>
                </a:solidFill>
              </a:rPr>
              <a:t>şi</a:t>
            </a:r>
            <a:r>
              <a:rPr lang="en-GB" sz="2000" b="1" dirty="0">
                <a:solidFill>
                  <a:srgbClr val="002060"/>
                </a:solidFill>
              </a:rPr>
              <a:t> </a:t>
            </a:r>
            <a:r>
              <a:rPr lang="ro-RO" sz="2000" b="1" dirty="0" smtClean="0">
                <a:solidFill>
                  <a:srgbClr val="002060"/>
                </a:solidFill>
              </a:rPr>
              <a:t>e</a:t>
            </a:r>
            <a:r>
              <a:rPr lang="en-GB" sz="2000" b="1" dirty="0" err="1" smtClean="0">
                <a:solidFill>
                  <a:srgbClr val="002060"/>
                </a:solidFill>
              </a:rPr>
              <a:t>valuarea</a:t>
            </a:r>
            <a:r>
              <a:rPr lang="en-GB" sz="2000" b="1" dirty="0" smtClean="0">
                <a:solidFill>
                  <a:srgbClr val="002060"/>
                </a:solidFill>
              </a:rPr>
              <a:t> </a:t>
            </a:r>
            <a:r>
              <a:rPr lang="en-GB" sz="2000" b="1" dirty="0" err="1">
                <a:solidFill>
                  <a:srgbClr val="002060"/>
                </a:solidFill>
              </a:rPr>
              <a:t>rezultatelor</a:t>
            </a:r>
            <a:r>
              <a:rPr lang="en-GB" sz="2000" b="1" dirty="0">
                <a:solidFill>
                  <a:srgbClr val="002060"/>
                </a:solidFill>
              </a:rPr>
              <a:t>, </a:t>
            </a:r>
            <a:endParaRPr lang="ro-RO" sz="2000" b="1" dirty="0" smtClean="0">
              <a:solidFill>
                <a:srgbClr val="002060"/>
              </a:solidFill>
            </a:endParaRPr>
          </a:p>
          <a:p>
            <a:pPr marL="342900" indent="-342900">
              <a:buFontTx/>
              <a:buChar char="-"/>
            </a:pPr>
            <a:r>
              <a:rPr lang="en-GB" sz="2000" b="1" dirty="0" err="1" smtClean="0">
                <a:solidFill>
                  <a:srgbClr val="002060"/>
                </a:solidFill>
              </a:rPr>
              <a:t>diseminarea</a:t>
            </a:r>
            <a:r>
              <a:rPr lang="en-GB" sz="2000" b="1" dirty="0" smtClean="0">
                <a:solidFill>
                  <a:srgbClr val="002060"/>
                </a:solidFill>
              </a:rPr>
              <a:t> </a:t>
            </a:r>
            <a:r>
              <a:rPr lang="en-GB" sz="2000" b="1" dirty="0" err="1">
                <a:solidFill>
                  <a:srgbClr val="002060"/>
                </a:solidFill>
              </a:rPr>
              <a:t>şi</a:t>
            </a:r>
            <a:r>
              <a:rPr lang="en-GB" sz="2000" b="1" dirty="0">
                <a:solidFill>
                  <a:srgbClr val="002060"/>
                </a:solidFill>
              </a:rPr>
              <a:t> </a:t>
            </a:r>
            <a:r>
              <a:rPr lang="en-GB" sz="2000" b="1" dirty="0" err="1">
                <a:solidFill>
                  <a:srgbClr val="002060"/>
                </a:solidFill>
              </a:rPr>
              <a:t>sustenabilitatea</a:t>
            </a:r>
            <a:r>
              <a:rPr lang="en-GB" sz="2000" b="1" dirty="0">
                <a:solidFill>
                  <a:srgbClr val="002060"/>
                </a:solidFill>
              </a:rPr>
              <a:t> </a:t>
            </a:r>
            <a:r>
              <a:rPr lang="ro-RO" sz="2000" b="1" dirty="0" smtClean="0">
                <a:solidFill>
                  <a:srgbClr val="002060"/>
                </a:solidFill>
              </a:rPr>
              <a:t>rezultatelor.</a:t>
            </a:r>
            <a:endParaRPr lang="en-GB" sz="2000" b="1" dirty="0">
              <a:solidFill>
                <a:srgbClr val="002060"/>
              </a:solidFill>
            </a:endParaRPr>
          </a:p>
        </p:txBody>
      </p:sp>
    </p:spTree>
    <p:extLst>
      <p:ext uri="{BB962C8B-B14F-4D97-AF65-F5344CB8AC3E}">
        <p14:creationId xmlns:p14="http://schemas.microsoft.com/office/powerpoint/2010/main" val="10320723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805265"/>
            <a:ext cx="4063710" cy="1052736"/>
          </a:xfrm>
          <a:prstGeom prst="rect">
            <a:avLst/>
          </a:prstGeom>
          <a:noFill/>
          <a:ln w="9525">
            <a:solidFill>
              <a:srgbClr val="0070C0"/>
            </a:solidFill>
            <a:miter lim="800000"/>
            <a:headEnd/>
            <a:tailEnd/>
          </a:ln>
        </p:spPr>
      </p:pic>
      <p:sp>
        <p:nvSpPr>
          <p:cNvPr id="4" name="Прямоугольник 3"/>
          <p:cNvSpPr/>
          <p:nvPr/>
        </p:nvSpPr>
        <p:spPr>
          <a:xfrm>
            <a:off x="6391122" y="2382248"/>
            <a:ext cx="2645374" cy="4478149"/>
          </a:xfrm>
          <a:prstGeom prst="rect">
            <a:avLst/>
          </a:prstGeom>
          <a:solidFill>
            <a:schemeClr val="accent3">
              <a:lumMod val="95000"/>
            </a:schemeClr>
          </a:solidFill>
        </p:spPr>
        <p:txBody>
          <a:bodyPr wrap="square">
            <a:spAutoFit/>
          </a:bodyPr>
          <a:lstStyle/>
          <a:p>
            <a:r>
              <a:rPr lang="en-GB" sz="1900" b="1" dirty="0" err="1">
                <a:solidFill>
                  <a:srgbClr val="002060"/>
                </a:solidFill>
              </a:rPr>
              <a:t>Participanții</a:t>
            </a:r>
            <a:r>
              <a:rPr lang="en-GB" sz="1900" b="1" dirty="0">
                <a:solidFill>
                  <a:srgbClr val="002060"/>
                </a:solidFill>
              </a:rPr>
              <a:t> la </a:t>
            </a:r>
            <a:r>
              <a:rPr lang="en-GB" sz="1900" b="1" dirty="0" err="1">
                <a:solidFill>
                  <a:srgbClr val="002060"/>
                </a:solidFill>
              </a:rPr>
              <a:t>întâlnire</a:t>
            </a:r>
            <a:r>
              <a:rPr lang="en-GB" sz="1900" b="1" dirty="0">
                <a:solidFill>
                  <a:srgbClr val="002060"/>
                </a:solidFill>
              </a:rPr>
              <a:t> </a:t>
            </a:r>
            <a:r>
              <a:rPr lang="ro-RO" sz="1900" b="1" dirty="0">
                <a:solidFill>
                  <a:srgbClr val="002060"/>
                </a:solidFill>
              </a:rPr>
              <a:t>au vizualizat prezentările partenerilor de proiect, s</a:t>
            </a:r>
            <a:r>
              <a:rPr lang="en-GB" sz="1900" b="1" dirty="0" err="1">
                <a:solidFill>
                  <a:srgbClr val="002060"/>
                </a:solidFill>
              </a:rPr>
              <a:t>ite-ul</a:t>
            </a:r>
            <a:r>
              <a:rPr lang="en-GB" sz="1900" b="1" dirty="0">
                <a:solidFill>
                  <a:srgbClr val="002060"/>
                </a:solidFill>
              </a:rPr>
              <a:t> web al </a:t>
            </a:r>
            <a:r>
              <a:rPr lang="en-GB" sz="1900" b="1" dirty="0" err="1">
                <a:solidFill>
                  <a:srgbClr val="002060"/>
                </a:solidFill>
              </a:rPr>
              <a:t>proiectului</a:t>
            </a:r>
            <a:r>
              <a:rPr lang="en-GB" sz="1900" b="1" dirty="0" smtClean="0">
                <a:solidFill>
                  <a:srgbClr val="002060"/>
                </a:solidFill>
              </a:rPr>
              <a:t>.</a:t>
            </a:r>
            <a:endParaRPr lang="ro-RO" sz="1900" b="1" dirty="0" smtClean="0">
              <a:solidFill>
                <a:srgbClr val="002060"/>
              </a:solidFill>
            </a:endParaRPr>
          </a:p>
          <a:p>
            <a:r>
              <a:rPr lang="ro-RO" sz="1900" b="1" dirty="0" smtClean="0">
                <a:solidFill>
                  <a:srgbClr val="002060"/>
                </a:solidFill>
              </a:rPr>
              <a:t>C</a:t>
            </a:r>
            <a:r>
              <a:rPr lang="en-GB" sz="1900" b="1" dirty="0" err="1" smtClean="0">
                <a:solidFill>
                  <a:srgbClr val="002060"/>
                </a:solidFill>
              </a:rPr>
              <a:t>oordonatorul</a:t>
            </a:r>
            <a:r>
              <a:rPr lang="en-GB" sz="1900" b="1" dirty="0" smtClean="0">
                <a:solidFill>
                  <a:srgbClr val="002060"/>
                </a:solidFill>
              </a:rPr>
              <a:t>  </a:t>
            </a:r>
            <a:r>
              <a:rPr lang="en-GB" sz="1900" b="1" dirty="0" err="1" smtClean="0">
                <a:solidFill>
                  <a:srgbClr val="002060"/>
                </a:solidFill>
              </a:rPr>
              <a:t>proiect</a:t>
            </a:r>
            <a:r>
              <a:rPr lang="ro-RO" sz="1900" b="1" dirty="0" smtClean="0">
                <a:solidFill>
                  <a:srgbClr val="002060"/>
                </a:solidFill>
              </a:rPr>
              <a:t>ului </a:t>
            </a:r>
            <a:r>
              <a:rPr lang="en-GB" sz="1900" b="1" dirty="0" smtClean="0">
                <a:solidFill>
                  <a:srgbClr val="002060"/>
                </a:solidFill>
              </a:rPr>
              <a:t>Pasquale </a:t>
            </a:r>
            <a:r>
              <a:rPr lang="en-GB" sz="1900" b="1" dirty="0" err="1" smtClean="0">
                <a:solidFill>
                  <a:srgbClr val="002060"/>
                </a:solidFill>
              </a:rPr>
              <a:t>Daponte</a:t>
            </a:r>
            <a:r>
              <a:rPr lang="ro-RO" sz="1900" b="1" dirty="0" smtClean="0">
                <a:solidFill>
                  <a:srgbClr val="002060"/>
                </a:solidFill>
              </a:rPr>
              <a:t> a </a:t>
            </a:r>
            <a:r>
              <a:rPr lang="ro-RO" sz="1900" b="1" dirty="0" err="1" smtClean="0">
                <a:solidFill>
                  <a:srgbClr val="002060"/>
                </a:solidFill>
              </a:rPr>
              <a:t>înmînat</a:t>
            </a:r>
            <a:r>
              <a:rPr lang="ro-RO" sz="1900" b="1" dirty="0" smtClean="0">
                <a:solidFill>
                  <a:srgbClr val="002060"/>
                </a:solidFill>
              </a:rPr>
              <a:t> fiecărui conducător  de proiect Acordul de parteneriat semnat de reprezentanții EACEA.</a:t>
            </a:r>
            <a:endParaRPr lang="en-GB" sz="1900" b="1" dirty="0">
              <a:solidFill>
                <a:srgbClr val="002060"/>
              </a:solidFill>
            </a:endParaRPr>
          </a:p>
        </p:txBody>
      </p:sp>
      <p:pic>
        <p:nvPicPr>
          <p:cNvPr id="6146" name="Рисунок 7" descr="Описание: C:\Users\Silvia\Desktop\phoca_thumb_l_DSCN0988.JPG"/>
          <p:cNvPicPr>
            <a:picLocks noChangeAspect="1" noChangeArrowheads="1"/>
          </p:cNvPicPr>
          <p:nvPr/>
        </p:nvPicPr>
        <p:blipFill rotWithShape="1">
          <a:blip r:embed="rId5">
            <a:extLst>
              <a:ext uri="{28A0092B-C50C-407E-A947-70E740481C1C}">
                <a14:useLocalDpi xmlns:a14="http://schemas.microsoft.com/office/drawing/2010/main" val="0"/>
              </a:ext>
            </a:extLst>
          </a:blip>
          <a:srcRect b="8415"/>
          <a:stretch/>
        </p:blipFill>
        <p:spPr bwMode="auto">
          <a:xfrm>
            <a:off x="3563888" y="3356992"/>
            <a:ext cx="2827234" cy="2557895"/>
          </a:xfrm>
          <a:prstGeom prst="rect">
            <a:avLst/>
          </a:prstGeom>
          <a:noFill/>
          <a:extLst>
            <a:ext uri="{909E8E84-426E-40DD-AFC4-6F175D3DCCD1}">
              <a14:hiddenFill xmlns:a14="http://schemas.microsoft.com/office/drawing/2010/main">
                <a:solidFill>
                  <a:srgbClr val="FFFFFF"/>
                </a:solidFill>
              </a14:hiddenFill>
            </a:ext>
          </a:extLst>
        </p:spPr>
      </p:pic>
      <p:pic>
        <p:nvPicPr>
          <p:cNvPr id="6145" name="Рисунок 6" descr="Описание: C:\Users\Silvia\Desktop\phoca_thumb_l_DSCN1016.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8061" y="2480182"/>
            <a:ext cx="3376227" cy="253299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GB"/>
          </a:p>
        </p:txBody>
      </p:sp>
      <p:sp>
        <p:nvSpPr>
          <p:cNvPr id="5" name="Rectangle 4"/>
          <p:cNvSpPr>
            <a:spLocks noChangeArrowheads="1"/>
          </p:cNvSpPr>
          <p:nvPr/>
        </p:nvSpPr>
        <p:spPr bwMode="auto">
          <a:xfrm>
            <a:off x="0" y="53578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34832432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805264"/>
            <a:ext cx="4561228" cy="1052736"/>
          </a:xfrm>
          <a:prstGeom prst="rect">
            <a:avLst/>
          </a:prstGeom>
          <a:noFill/>
          <a:ln w="9525">
            <a:solidFill>
              <a:srgbClr val="0070C0"/>
            </a:solidFill>
            <a:miter lim="800000"/>
            <a:headEnd/>
            <a:tailEnd/>
          </a:ln>
        </p:spPr>
      </p:pic>
      <p:sp>
        <p:nvSpPr>
          <p:cNvPr id="4" name="Прямоугольник 3"/>
          <p:cNvSpPr/>
          <p:nvPr/>
        </p:nvSpPr>
        <p:spPr>
          <a:xfrm>
            <a:off x="107504" y="2474997"/>
            <a:ext cx="8776146" cy="1815882"/>
          </a:xfrm>
          <a:prstGeom prst="rect">
            <a:avLst/>
          </a:prstGeom>
          <a:solidFill>
            <a:schemeClr val="accent3">
              <a:lumMod val="95000"/>
            </a:schemeClr>
          </a:solidFill>
        </p:spPr>
        <p:txBody>
          <a:bodyPr wrap="square">
            <a:spAutoFit/>
          </a:bodyPr>
          <a:lstStyle/>
          <a:p>
            <a:pPr algn="ctr"/>
            <a:r>
              <a:rPr lang="ro-RO" sz="2800" b="1" dirty="0">
                <a:solidFill>
                  <a:srgbClr val="002060"/>
                </a:solidFill>
              </a:rPr>
              <a:t>În </a:t>
            </a:r>
            <a:r>
              <a:rPr lang="ro-RO" sz="2800" b="1" dirty="0" smtClean="0">
                <a:solidFill>
                  <a:srgbClr val="002060"/>
                </a:solidFill>
              </a:rPr>
              <a:t>cadrul discuțiilor </a:t>
            </a:r>
            <a:r>
              <a:rPr lang="ro-RO" sz="2800" b="1" dirty="0">
                <a:solidFill>
                  <a:srgbClr val="002060"/>
                </a:solidFill>
              </a:rPr>
              <a:t>au fost identificate oportunităţi de colaborare pe viitor, în special: elaborarea în comun a pachetelor de lucru ale proiectului și implementarea lor.</a:t>
            </a:r>
            <a:endParaRPr lang="en-GB" sz="2800" b="1" dirty="0">
              <a:solidFill>
                <a:srgbClr val="002060"/>
              </a:solidFill>
            </a:endParaRPr>
          </a:p>
        </p:txBody>
      </p:sp>
    </p:spTree>
    <p:extLst>
      <p:ext uri="{BB962C8B-B14F-4D97-AF65-F5344CB8AC3E}">
        <p14:creationId xmlns:p14="http://schemas.microsoft.com/office/powerpoint/2010/main" val="324697704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805264"/>
            <a:ext cx="4561228" cy="1052736"/>
          </a:xfrm>
          <a:prstGeom prst="rect">
            <a:avLst/>
          </a:prstGeom>
          <a:noFill/>
          <a:ln w="9525">
            <a:solidFill>
              <a:srgbClr val="0070C0"/>
            </a:solidFill>
            <a:miter lim="800000"/>
            <a:headEnd/>
            <a:tailEnd/>
          </a:ln>
        </p:spPr>
      </p:pic>
      <p:sp>
        <p:nvSpPr>
          <p:cNvPr id="4" name="Прямоугольник 3"/>
          <p:cNvSpPr/>
          <p:nvPr/>
        </p:nvSpPr>
        <p:spPr>
          <a:xfrm>
            <a:off x="107504" y="2474997"/>
            <a:ext cx="8776146" cy="3108543"/>
          </a:xfrm>
          <a:prstGeom prst="rect">
            <a:avLst/>
          </a:prstGeom>
          <a:solidFill>
            <a:schemeClr val="accent3">
              <a:lumMod val="95000"/>
            </a:schemeClr>
          </a:solidFill>
        </p:spPr>
        <p:txBody>
          <a:bodyPr wrap="square">
            <a:spAutoFit/>
          </a:bodyPr>
          <a:lstStyle/>
          <a:p>
            <a:pPr algn="just"/>
            <a:r>
              <a:rPr lang="en-GB" sz="2800" b="1" dirty="0" err="1">
                <a:solidFill>
                  <a:srgbClr val="002060"/>
                </a:solidFill>
              </a:rPr>
              <a:t>Programul</a:t>
            </a:r>
            <a:r>
              <a:rPr lang="en-GB" sz="2800" b="1" dirty="0">
                <a:solidFill>
                  <a:srgbClr val="002060"/>
                </a:solidFill>
              </a:rPr>
              <a:t> </a:t>
            </a:r>
            <a:r>
              <a:rPr lang="en-GB" sz="2800" b="1" dirty="0" err="1">
                <a:solidFill>
                  <a:srgbClr val="002060"/>
                </a:solidFill>
              </a:rPr>
              <a:t>întrunirii</a:t>
            </a:r>
            <a:r>
              <a:rPr lang="en-GB" sz="2800" b="1" dirty="0">
                <a:solidFill>
                  <a:srgbClr val="002060"/>
                </a:solidFill>
              </a:rPr>
              <a:t> a </a:t>
            </a:r>
            <a:r>
              <a:rPr lang="en-GB" sz="2800" b="1" dirty="0" err="1">
                <a:solidFill>
                  <a:srgbClr val="002060"/>
                </a:solidFill>
              </a:rPr>
              <a:t>prevăzut</a:t>
            </a:r>
            <a:r>
              <a:rPr lang="en-GB" sz="2800" b="1" dirty="0">
                <a:solidFill>
                  <a:srgbClr val="002060"/>
                </a:solidFill>
              </a:rPr>
              <a:t>, de </a:t>
            </a:r>
            <a:r>
              <a:rPr lang="en-GB" sz="2800" b="1" dirty="0" err="1">
                <a:solidFill>
                  <a:srgbClr val="002060"/>
                </a:solidFill>
              </a:rPr>
              <a:t>asemenea</a:t>
            </a:r>
            <a:r>
              <a:rPr lang="en-GB" sz="2800" b="1" dirty="0">
                <a:solidFill>
                  <a:srgbClr val="002060"/>
                </a:solidFill>
              </a:rPr>
              <a:t>, </a:t>
            </a:r>
            <a:r>
              <a:rPr lang="en-GB" sz="2800" b="1" dirty="0" err="1">
                <a:solidFill>
                  <a:srgbClr val="002060"/>
                </a:solidFill>
              </a:rPr>
              <a:t>cîteva</a:t>
            </a:r>
            <a:r>
              <a:rPr lang="en-GB" sz="2800" b="1" dirty="0">
                <a:solidFill>
                  <a:srgbClr val="002060"/>
                </a:solidFill>
              </a:rPr>
              <a:t> </a:t>
            </a:r>
            <a:r>
              <a:rPr lang="en-GB" sz="2800" b="1" dirty="0" err="1">
                <a:solidFill>
                  <a:srgbClr val="002060"/>
                </a:solidFill>
              </a:rPr>
              <a:t>vizite</a:t>
            </a:r>
            <a:r>
              <a:rPr lang="en-GB" sz="2800" b="1" dirty="0">
                <a:solidFill>
                  <a:srgbClr val="002060"/>
                </a:solidFill>
              </a:rPr>
              <a:t>: la </a:t>
            </a:r>
            <a:r>
              <a:rPr lang="en-GB" sz="2800" b="1" dirty="0" err="1">
                <a:solidFill>
                  <a:srgbClr val="002060"/>
                </a:solidFill>
              </a:rPr>
              <a:t>Matenadaran</a:t>
            </a:r>
            <a:r>
              <a:rPr lang="en-GB" sz="2800" b="1" dirty="0">
                <a:solidFill>
                  <a:srgbClr val="002060"/>
                </a:solidFill>
              </a:rPr>
              <a:t> (</a:t>
            </a:r>
            <a:r>
              <a:rPr lang="en-GB" sz="2800" b="1" dirty="0" err="1">
                <a:solidFill>
                  <a:srgbClr val="002060"/>
                </a:solidFill>
              </a:rPr>
              <a:t>Muzeul</a:t>
            </a:r>
            <a:r>
              <a:rPr lang="en-GB" sz="2800" b="1" dirty="0">
                <a:solidFill>
                  <a:srgbClr val="002060"/>
                </a:solidFill>
              </a:rPr>
              <a:t> de </a:t>
            </a:r>
            <a:r>
              <a:rPr lang="en-GB" sz="2800" b="1" dirty="0" err="1">
                <a:solidFill>
                  <a:srgbClr val="002060"/>
                </a:solidFill>
              </a:rPr>
              <a:t>manuscrise</a:t>
            </a:r>
            <a:r>
              <a:rPr lang="en-GB" sz="2800" b="1" dirty="0">
                <a:solidFill>
                  <a:srgbClr val="002060"/>
                </a:solidFill>
              </a:rPr>
              <a:t> </a:t>
            </a:r>
            <a:r>
              <a:rPr lang="en-GB" sz="2800" b="1" dirty="0" err="1">
                <a:solidFill>
                  <a:srgbClr val="002060"/>
                </a:solidFill>
              </a:rPr>
              <a:t>antice</a:t>
            </a:r>
            <a:r>
              <a:rPr lang="en-GB" sz="2800" b="1" dirty="0">
                <a:solidFill>
                  <a:srgbClr val="002060"/>
                </a:solidFill>
              </a:rPr>
              <a:t>), </a:t>
            </a:r>
            <a:r>
              <a:rPr lang="en-GB" sz="2800" b="1" dirty="0" err="1">
                <a:solidFill>
                  <a:srgbClr val="002060"/>
                </a:solidFill>
              </a:rPr>
              <a:t>Muzeul</a:t>
            </a:r>
            <a:r>
              <a:rPr lang="en-GB" sz="2800" b="1" dirty="0">
                <a:solidFill>
                  <a:srgbClr val="002060"/>
                </a:solidFill>
              </a:rPr>
              <a:t> </a:t>
            </a:r>
            <a:r>
              <a:rPr lang="en-GB" sz="2800" b="1" dirty="0" err="1">
                <a:solidFill>
                  <a:srgbClr val="002060"/>
                </a:solidFill>
              </a:rPr>
              <a:t>regizorului</a:t>
            </a:r>
            <a:r>
              <a:rPr lang="en-GB" sz="2800" b="1" dirty="0">
                <a:solidFill>
                  <a:srgbClr val="002060"/>
                </a:solidFill>
              </a:rPr>
              <a:t> de </a:t>
            </a:r>
            <a:r>
              <a:rPr lang="en-GB" sz="2800" b="1" dirty="0" err="1">
                <a:solidFill>
                  <a:srgbClr val="002060"/>
                </a:solidFill>
              </a:rPr>
              <a:t>filme</a:t>
            </a:r>
            <a:r>
              <a:rPr lang="en-GB" sz="2800" b="1" dirty="0">
                <a:solidFill>
                  <a:srgbClr val="002060"/>
                </a:solidFill>
              </a:rPr>
              <a:t> </a:t>
            </a:r>
            <a:r>
              <a:rPr lang="en-GB" sz="2800" b="1" dirty="0" err="1">
                <a:solidFill>
                  <a:srgbClr val="002060"/>
                </a:solidFill>
              </a:rPr>
              <a:t>Parajanov</a:t>
            </a:r>
            <a:r>
              <a:rPr lang="en-GB" sz="2800" b="1" dirty="0">
                <a:solidFill>
                  <a:srgbClr val="002060"/>
                </a:solidFill>
              </a:rPr>
              <a:t>; </a:t>
            </a:r>
            <a:r>
              <a:rPr lang="en-GB" sz="2800" b="1" dirty="0" err="1">
                <a:solidFill>
                  <a:srgbClr val="002060"/>
                </a:solidFill>
              </a:rPr>
              <a:t>familiarizarea</a:t>
            </a:r>
            <a:r>
              <a:rPr lang="en-GB" sz="2800" b="1" dirty="0">
                <a:solidFill>
                  <a:srgbClr val="002060"/>
                </a:solidFill>
              </a:rPr>
              <a:t> cu </a:t>
            </a:r>
            <a:r>
              <a:rPr lang="en-GB" sz="2800" b="1" dirty="0" err="1">
                <a:solidFill>
                  <a:srgbClr val="002060"/>
                </a:solidFill>
              </a:rPr>
              <a:t>laboratoarele</a:t>
            </a:r>
            <a:r>
              <a:rPr lang="en-GB" sz="2800" b="1" dirty="0">
                <a:solidFill>
                  <a:srgbClr val="002060"/>
                </a:solidFill>
              </a:rPr>
              <a:t> </a:t>
            </a:r>
            <a:r>
              <a:rPr lang="en-GB" sz="2800" b="1" dirty="0" err="1">
                <a:solidFill>
                  <a:srgbClr val="002060"/>
                </a:solidFill>
              </a:rPr>
              <a:t>științifice</a:t>
            </a:r>
            <a:r>
              <a:rPr lang="en-GB" sz="2800" b="1" dirty="0">
                <a:solidFill>
                  <a:srgbClr val="002060"/>
                </a:solidFill>
              </a:rPr>
              <a:t> ale </a:t>
            </a:r>
            <a:r>
              <a:rPr lang="ro-RO" sz="2800" b="1" dirty="0">
                <a:solidFill>
                  <a:srgbClr val="002060"/>
                </a:solidFill>
              </a:rPr>
              <a:t>Universității Politehnice Naționale din Armenia și alte activități. </a:t>
            </a:r>
            <a:endParaRPr lang="en-GB" sz="2800" b="1" dirty="0">
              <a:solidFill>
                <a:srgbClr val="002060"/>
              </a:solidFill>
            </a:endParaRPr>
          </a:p>
          <a:p>
            <a:endParaRPr lang="en-GB" sz="2800" b="1" dirty="0">
              <a:solidFill>
                <a:srgbClr val="002060"/>
              </a:solidFill>
            </a:endParaRPr>
          </a:p>
        </p:txBody>
      </p:sp>
    </p:spTree>
    <p:extLst>
      <p:ext uri="{BB962C8B-B14F-4D97-AF65-F5344CB8AC3E}">
        <p14:creationId xmlns:p14="http://schemas.microsoft.com/office/powerpoint/2010/main" val="28491466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805264"/>
            <a:ext cx="4561228" cy="1052736"/>
          </a:xfrm>
          <a:prstGeom prst="rect">
            <a:avLst/>
          </a:prstGeom>
          <a:noFill/>
          <a:ln w="9525">
            <a:solidFill>
              <a:srgbClr val="0070C0"/>
            </a:solidFill>
            <a:miter lim="800000"/>
            <a:headEnd/>
            <a:tailEnd/>
          </a:ln>
        </p:spPr>
      </p:pic>
      <p:sp>
        <p:nvSpPr>
          <p:cNvPr id="4" name="Прямоугольник 3"/>
          <p:cNvSpPr/>
          <p:nvPr/>
        </p:nvSpPr>
        <p:spPr>
          <a:xfrm>
            <a:off x="107504" y="2474997"/>
            <a:ext cx="8928992" cy="3293209"/>
          </a:xfrm>
          <a:prstGeom prst="rect">
            <a:avLst/>
          </a:prstGeom>
          <a:solidFill>
            <a:schemeClr val="accent3">
              <a:lumMod val="95000"/>
            </a:schemeClr>
          </a:solidFill>
        </p:spPr>
        <p:txBody>
          <a:bodyPr wrap="square">
            <a:spAutoFit/>
          </a:bodyPr>
          <a:lstStyle/>
          <a:p>
            <a:r>
              <a:rPr lang="ro-RO" sz="2800" b="1" dirty="0" smtClean="0">
                <a:solidFill>
                  <a:srgbClr val="C00000"/>
                </a:solidFill>
              </a:rPr>
              <a:t>Universitatea Politehnică Națională </a:t>
            </a:r>
            <a:r>
              <a:rPr lang="ro-RO" sz="2800" b="1" dirty="0">
                <a:solidFill>
                  <a:srgbClr val="C00000"/>
                </a:solidFill>
              </a:rPr>
              <a:t>din </a:t>
            </a:r>
            <a:r>
              <a:rPr lang="ro-RO" sz="2800" b="1" dirty="0" smtClean="0">
                <a:solidFill>
                  <a:srgbClr val="C00000"/>
                </a:solidFill>
              </a:rPr>
              <a:t>Armenia</a:t>
            </a:r>
          </a:p>
          <a:p>
            <a:endParaRPr lang="ro-RO" sz="1200" b="1" dirty="0" smtClean="0">
              <a:solidFill>
                <a:srgbClr val="002060"/>
              </a:solidFill>
            </a:endParaRPr>
          </a:p>
          <a:p>
            <a:r>
              <a:rPr lang="ru-RU" sz="2400" b="1" dirty="0" smtClean="0">
                <a:solidFill>
                  <a:srgbClr val="002060"/>
                </a:solidFill>
              </a:rPr>
              <a:t>С</a:t>
            </a:r>
            <a:r>
              <a:rPr lang="ro-RO" sz="2400" b="1" dirty="0">
                <a:solidFill>
                  <a:srgbClr val="002060"/>
                </a:solidFill>
              </a:rPr>
              <a:t>reiată </a:t>
            </a:r>
            <a:r>
              <a:rPr lang="ro-RO" sz="2400" b="1" dirty="0" smtClean="0">
                <a:solidFill>
                  <a:srgbClr val="002060"/>
                </a:solidFill>
              </a:rPr>
              <a:t>în </a:t>
            </a:r>
            <a:r>
              <a:rPr lang="ru-RU" sz="2400" b="1" dirty="0" smtClean="0">
                <a:solidFill>
                  <a:srgbClr val="002060"/>
                </a:solidFill>
              </a:rPr>
              <a:t>1933</a:t>
            </a:r>
            <a:r>
              <a:rPr lang="ro-RO" sz="2400" b="1" dirty="0" smtClean="0">
                <a:solidFill>
                  <a:srgbClr val="002060"/>
                </a:solidFill>
              </a:rPr>
              <a:t>, </a:t>
            </a:r>
            <a:r>
              <a:rPr lang="ru-RU" sz="2400" b="1" dirty="0" smtClean="0">
                <a:solidFill>
                  <a:srgbClr val="002060"/>
                </a:solidFill>
              </a:rPr>
              <a:t>100 </a:t>
            </a:r>
            <a:r>
              <a:rPr lang="ru-RU" sz="2400" b="1" dirty="0">
                <a:solidFill>
                  <a:srgbClr val="002060"/>
                </a:solidFill>
              </a:rPr>
              <a:t>000 </a:t>
            </a:r>
            <a:r>
              <a:rPr lang="ro-RO" sz="2400" b="1" dirty="0">
                <a:solidFill>
                  <a:srgbClr val="002060"/>
                </a:solidFill>
              </a:rPr>
              <a:t>absolvenți</a:t>
            </a:r>
            <a:r>
              <a:rPr lang="ru-RU" sz="2400" b="1" dirty="0">
                <a:solidFill>
                  <a:srgbClr val="002060"/>
                </a:solidFill>
              </a:rPr>
              <a:t>. </a:t>
            </a:r>
            <a:r>
              <a:rPr lang="ro-RO" sz="2400" b="1" dirty="0">
                <a:solidFill>
                  <a:srgbClr val="002060"/>
                </a:solidFill>
              </a:rPr>
              <a:t>Astăzi are peste </a:t>
            </a:r>
            <a:r>
              <a:rPr lang="ru-RU" sz="2400" b="1" dirty="0">
                <a:solidFill>
                  <a:srgbClr val="002060"/>
                </a:solidFill>
              </a:rPr>
              <a:t> 11 000 </a:t>
            </a:r>
            <a:r>
              <a:rPr lang="ro-RO" sz="2400" b="1" dirty="0">
                <a:solidFill>
                  <a:srgbClr val="002060"/>
                </a:solidFill>
              </a:rPr>
              <a:t>studenți, </a:t>
            </a:r>
            <a:r>
              <a:rPr lang="ru-RU" sz="2400" b="1" dirty="0">
                <a:solidFill>
                  <a:srgbClr val="002060"/>
                </a:solidFill>
              </a:rPr>
              <a:t>1 000 </a:t>
            </a:r>
            <a:r>
              <a:rPr lang="ro-RO" sz="2400" b="1" dirty="0">
                <a:solidFill>
                  <a:srgbClr val="002060"/>
                </a:solidFill>
              </a:rPr>
              <a:t>profesori</a:t>
            </a:r>
            <a:r>
              <a:rPr lang="ru-RU" sz="2400" b="1" dirty="0">
                <a:solidFill>
                  <a:srgbClr val="002060"/>
                </a:solidFill>
              </a:rPr>
              <a:t>, </a:t>
            </a:r>
            <a:r>
              <a:rPr lang="ro-RO" sz="2400" b="1" dirty="0">
                <a:solidFill>
                  <a:srgbClr val="002060"/>
                </a:solidFill>
              </a:rPr>
              <a:t>majoritatea cu titluri științifice.</a:t>
            </a:r>
          </a:p>
          <a:p>
            <a:r>
              <a:rPr lang="ro-RO" sz="2400" b="1" dirty="0">
                <a:solidFill>
                  <a:srgbClr val="002060"/>
                </a:solidFill>
              </a:rPr>
              <a:t>Universitatea pregătește </a:t>
            </a:r>
            <a:r>
              <a:rPr lang="ru-RU" sz="2400" b="1" dirty="0">
                <a:solidFill>
                  <a:srgbClr val="002060"/>
                </a:solidFill>
              </a:rPr>
              <a:t> </a:t>
            </a:r>
            <a:r>
              <a:rPr lang="ro-RO" sz="2400" b="1" dirty="0">
                <a:solidFill>
                  <a:srgbClr val="002060"/>
                </a:solidFill>
              </a:rPr>
              <a:t>ingineri </a:t>
            </a:r>
            <a:r>
              <a:rPr lang="ru-RU" sz="2400" b="1" dirty="0">
                <a:solidFill>
                  <a:srgbClr val="002060"/>
                </a:solidFill>
              </a:rPr>
              <a:t>(5</a:t>
            </a:r>
            <a:r>
              <a:rPr lang="ro-RO" sz="2400" b="1" dirty="0">
                <a:solidFill>
                  <a:srgbClr val="002060"/>
                </a:solidFill>
              </a:rPr>
              <a:t> ani de studii)</a:t>
            </a:r>
            <a:r>
              <a:rPr lang="ru-RU" sz="2400" b="1" dirty="0">
                <a:solidFill>
                  <a:srgbClr val="002060"/>
                </a:solidFill>
              </a:rPr>
              <a:t> </a:t>
            </a:r>
            <a:r>
              <a:rPr lang="ro-RO" sz="2400" b="1" dirty="0">
                <a:solidFill>
                  <a:srgbClr val="002060"/>
                </a:solidFill>
              </a:rPr>
              <a:t>la</a:t>
            </a:r>
            <a:r>
              <a:rPr lang="ru-RU" sz="2400" b="1" dirty="0">
                <a:solidFill>
                  <a:srgbClr val="002060"/>
                </a:solidFill>
              </a:rPr>
              <a:t> 105 </a:t>
            </a:r>
            <a:r>
              <a:rPr lang="ro-RO" sz="2400" b="1" dirty="0">
                <a:solidFill>
                  <a:srgbClr val="002060"/>
                </a:solidFill>
              </a:rPr>
              <a:t>specialități.</a:t>
            </a:r>
          </a:p>
          <a:p>
            <a:r>
              <a:rPr lang="ro-RO" sz="2400" b="1" dirty="0" smtClean="0">
                <a:solidFill>
                  <a:srgbClr val="002060"/>
                </a:solidFill>
              </a:rPr>
              <a:t>Masterat - </a:t>
            </a:r>
            <a:r>
              <a:rPr lang="ro-RO" sz="2400" b="1" dirty="0">
                <a:solidFill>
                  <a:srgbClr val="002060"/>
                </a:solidFill>
              </a:rPr>
              <a:t>19 specialități  și doctorat </a:t>
            </a:r>
            <a:r>
              <a:rPr lang="ro-RO" sz="2400" b="1" dirty="0" smtClean="0">
                <a:solidFill>
                  <a:srgbClr val="002060"/>
                </a:solidFill>
              </a:rPr>
              <a:t>- </a:t>
            </a:r>
            <a:r>
              <a:rPr lang="ru-RU" sz="2400" b="1" dirty="0" smtClean="0">
                <a:solidFill>
                  <a:srgbClr val="002060"/>
                </a:solidFill>
              </a:rPr>
              <a:t>17</a:t>
            </a:r>
            <a:r>
              <a:rPr lang="ro-RO" sz="2400" b="1" dirty="0" smtClean="0">
                <a:solidFill>
                  <a:srgbClr val="002060"/>
                </a:solidFill>
              </a:rPr>
              <a:t> </a:t>
            </a:r>
            <a:r>
              <a:rPr lang="ro-RO" sz="2400" b="1" dirty="0">
                <a:solidFill>
                  <a:srgbClr val="002060"/>
                </a:solidFill>
              </a:rPr>
              <a:t>specialități.</a:t>
            </a:r>
          </a:p>
          <a:p>
            <a:r>
              <a:rPr lang="ro-RO" sz="2400" b="1" dirty="0">
                <a:solidFill>
                  <a:srgbClr val="002060"/>
                </a:solidFill>
              </a:rPr>
              <a:t>Are 3 filiale, 20 de </a:t>
            </a:r>
            <a:r>
              <a:rPr lang="ro-RO" sz="2400" b="1" dirty="0" err="1">
                <a:solidFill>
                  <a:srgbClr val="002060"/>
                </a:solidFill>
              </a:rPr>
              <a:t>blocurii</a:t>
            </a:r>
            <a:r>
              <a:rPr lang="ro-RO" sz="2400" b="1" dirty="0">
                <a:solidFill>
                  <a:srgbClr val="002060"/>
                </a:solidFill>
              </a:rPr>
              <a:t> </a:t>
            </a:r>
            <a:r>
              <a:rPr lang="ro-RO" sz="2400" b="1" dirty="0" err="1">
                <a:solidFill>
                  <a:srgbClr val="002060"/>
                </a:solidFill>
              </a:rPr>
              <a:t>de</a:t>
            </a:r>
            <a:r>
              <a:rPr lang="ro-RO" sz="2400" b="1" dirty="0">
                <a:solidFill>
                  <a:srgbClr val="002060"/>
                </a:solidFill>
              </a:rPr>
              <a:t> studii</a:t>
            </a:r>
            <a:r>
              <a:rPr lang="ro-RO" sz="2400" b="1" dirty="0" smtClean="0">
                <a:solidFill>
                  <a:srgbClr val="002060"/>
                </a:solidFill>
              </a:rPr>
              <a:t>.</a:t>
            </a:r>
          </a:p>
          <a:p>
            <a:r>
              <a:rPr lang="ro-RO" sz="2400" b="1" dirty="0" smtClean="0">
                <a:solidFill>
                  <a:srgbClr val="002060"/>
                </a:solidFill>
              </a:rPr>
              <a:t>Am transmis revista </a:t>
            </a:r>
            <a:r>
              <a:rPr lang="ro-RO" sz="2400" b="1" i="1" dirty="0" smtClean="0">
                <a:solidFill>
                  <a:srgbClr val="002060"/>
                </a:solidFill>
              </a:rPr>
              <a:t>Administrarea publică</a:t>
            </a:r>
            <a:r>
              <a:rPr lang="ro-RO" sz="2400" b="1" dirty="0" smtClean="0">
                <a:solidFill>
                  <a:srgbClr val="002060"/>
                </a:solidFill>
              </a:rPr>
              <a:t>.</a:t>
            </a:r>
            <a:endParaRPr lang="ru-RU" sz="2400" b="1" dirty="0">
              <a:solidFill>
                <a:srgbClr val="002060"/>
              </a:solidFill>
            </a:endParaRPr>
          </a:p>
        </p:txBody>
      </p:sp>
    </p:spTree>
    <p:extLst>
      <p:ext uri="{BB962C8B-B14F-4D97-AF65-F5344CB8AC3E}">
        <p14:creationId xmlns:p14="http://schemas.microsoft.com/office/powerpoint/2010/main" val="185197271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805264"/>
            <a:ext cx="4561228" cy="1052736"/>
          </a:xfrm>
          <a:prstGeom prst="rect">
            <a:avLst/>
          </a:prstGeom>
          <a:noFill/>
          <a:ln w="9525">
            <a:solidFill>
              <a:srgbClr val="0070C0"/>
            </a:solidFill>
            <a:miter lim="800000"/>
            <a:headEnd/>
            <a:tailEnd/>
          </a:ln>
        </p:spPr>
      </p:pic>
      <p:sp>
        <p:nvSpPr>
          <p:cNvPr id="4" name="Прямоугольник 3"/>
          <p:cNvSpPr/>
          <p:nvPr/>
        </p:nvSpPr>
        <p:spPr>
          <a:xfrm>
            <a:off x="107504" y="2474997"/>
            <a:ext cx="8928992" cy="2246769"/>
          </a:xfrm>
          <a:prstGeom prst="rect">
            <a:avLst/>
          </a:prstGeom>
          <a:solidFill>
            <a:schemeClr val="accent3">
              <a:lumMod val="95000"/>
            </a:schemeClr>
          </a:solidFill>
        </p:spPr>
        <p:txBody>
          <a:bodyPr wrap="square">
            <a:spAutoFit/>
          </a:bodyPr>
          <a:lstStyle/>
          <a:p>
            <a:pPr algn="ctr"/>
            <a:r>
              <a:rPr lang="ro-RO" sz="2800" b="1" dirty="0">
                <a:solidFill>
                  <a:srgbClr val="002060"/>
                </a:solidFill>
              </a:rPr>
              <a:t>Participarea la această </a:t>
            </a:r>
            <a:r>
              <a:rPr lang="ro-RO" sz="2800" b="1" dirty="0" err="1">
                <a:solidFill>
                  <a:srgbClr val="002060"/>
                </a:solidFill>
              </a:rPr>
              <a:t>întîlnire</a:t>
            </a:r>
            <a:r>
              <a:rPr lang="ro-RO" sz="2800" b="1" dirty="0">
                <a:solidFill>
                  <a:srgbClr val="002060"/>
                </a:solidFill>
              </a:rPr>
              <a:t> va avea un impact pozitiv asupra organizării activităților în cadrul Planului de acțiuni a proiectului, dar şi în stabilirea relaţiilor cu instituţiile, reprezentanţi ai cărora au participat la reuniune.</a:t>
            </a:r>
            <a:endParaRPr lang="en-GB" sz="2800" b="1" dirty="0"/>
          </a:p>
        </p:txBody>
      </p:sp>
    </p:spTree>
    <p:extLst>
      <p:ext uri="{BB962C8B-B14F-4D97-AF65-F5344CB8AC3E}">
        <p14:creationId xmlns:p14="http://schemas.microsoft.com/office/powerpoint/2010/main" val="102778057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805264"/>
            <a:ext cx="4561228" cy="1052736"/>
          </a:xfrm>
          <a:prstGeom prst="rect">
            <a:avLst/>
          </a:prstGeom>
          <a:noFill/>
          <a:ln w="9525">
            <a:solidFill>
              <a:srgbClr val="0070C0"/>
            </a:solidFill>
            <a:miter lim="800000"/>
            <a:headEnd/>
            <a:tailEnd/>
          </a:ln>
        </p:spPr>
      </p:pic>
      <p:sp>
        <p:nvSpPr>
          <p:cNvPr id="4" name="Прямоугольник 3"/>
          <p:cNvSpPr/>
          <p:nvPr/>
        </p:nvSpPr>
        <p:spPr>
          <a:xfrm>
            <a:off x="107504" y="2474997"/>
            <a:ext cx="8776146" cy="1815882"/>
          </a:xfrm>
          <a:prstGeom prst="rect">
            <a:avLst/>
          </a:prstGeom>
          <a:solidFill>
            <a:schemeClr val="accent3">
              <a:lumMod val="95000"/>
            </a:schemeClr>
          </a:solidFill>
        </p:spPr>
        <p:txBody>
          <a:bodyPr wrap="square">
            <a:spAutoFit/>
          </a:bodyPr>
          <a:lstStyle/>
          <a:p>
            <a:pPr algn="ctr"/>
            <a:r>
              <a:rPr lang="ro-RO" sz="2800" b="1" dirty="0">
                <a:solidFill>
                  <a:srgbClr val="002060"/>
                </a:solidFill>
              </a:rPr>
              <a:t>În </a:t>
            </a:r>
            <a:r>
              <a:rPr lang="ro-RO" sz="2800" b="1" dirty="0" smtClean="0">
                <a:solidFill>
                  <a:srgbClr val="002060"/>
                </a:solidFill>
              </a:rPr>
              <a:t>cadrul discuțiilor </a:t>
            </a:r>
            <a:r>
              <a:rPr lang="ro-RO" sz="2800" b="1" dirty="0">
                <a:solidFill>
                  <a:srgbClr val="002060"/>
                </a:solidFill>
              </a:rPr>
              <a:t>au fost identificate oportunităţi de colaborare pe viitor, în special: elaborarea în comun a pachetelor de lucru ale proiectului și implementarea lor.</a:t>
            </a:r>
            <a:endParaRPr lang="en-GB" sz="2800" b="1" dirty="0">
              <a:solidFill>
                <a:srgbClr val="002060"/>
              </a:solidFill>
            </a:endParaRPr>
          </a:p>
        </p:txBody>
      </p:sp>
    </p:spTree>
    <p:extLst>
      <p:ext uri="{BB962C8B-B14F-4D97-AF65-F5344CB8AC3E}">
        <p14:creationId xmlns:p14="http://schemas.microsoft.com/office/powerpoint/2010/main" val="324697704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805264"/>
            <a:ext cx="4561228" cy="1052736"/>
          </a:xfrm>
          <a:prstGeom prst="rect">
            <a:avLst/>
          </a:prstGeom>
          <a:noFill/>
          <a:ln w="9525">
            <a:solidFill>
              <a:srgbClr val="0070C0"/>
            </a:solidFill>
            <a:miter lim="800000"/>
            <a:headEnd/>
            <a:tailEnd/>
          </a:ln>
        </p:spPr>
      </p:pic>
      <p:sp>
        <p:nvSpPr>
          <p:cNvPr id="4" name="Прямоугольник 3"/>
          <p:cNvSpPr/>
          <p:nvPr/>
        </p:nvSpPr>
        <p:spPr>
          <a:xfrm>
            <a:off x="125760" y="2452272"/>
            <a:ext cx="8892480" cy="3170099"/>
          </a:xfrm>
          <a:prstGeom prst="rect">
            <a:avLst/>
          </a:prstGeom>
          <a:solidFill>
            <a:schemeClr val="accent3">
              <a:lumMod val="95000"/>
            </a:schemeClr>
          </a:solidFill>
        </p:spPr>
        <p:txBody>
          <a:bodyPr wrap="square">
            <a:spAutoFit/>
          </a:bodyPr>
          <a:lstStyle/>
          <a:p>
            <a:r>
              <a:rPr lang="vi-VN" sz="2000" b="1" dirty="0" smtClean="0">
                <a:solidFill>
                  <a:srgbClr val="002060"/>
                </a:solidFill>
              </a:rPr>
              <a:t>Prim</a:t>
            </a:r>
            <a:r>
              <a:rPr lang="ro-RO" sz="2000" b="1" dirty="0" smtClean="0">
                <a:solidFill>
                  <a:srgbClr val="002060"/>
                </a:solidFill>
              </a:rPr>
              <a:t>ii pași: </a:t>
            </a:r>
          </a:p>
          <a:p>
            <a:endParaRPr lang="ro-RO" sz="2000" b="1" dirty="0" smtClean="0">
              <a:solidFill>
                <a:srgbClr val="002060"/>
              </a:solidFill>
            </a:endParaRPr>
          </a:p>
          <a:p>
            <a:pPr marL="342900" indent="-342900">
              <a:buFontTx/>
              <a:buChar char="-"/>
            </a:pPr>
            <a:r>
              <a:rPr lang="ro-RO" sz="2000" b="1" dirty="0" smtClean="0">
                <a:solidFill>
                  <a:srgbClr val="002060"/>
                </a:solidFill>
              </a:rPr>
              <a:t>Identificarea autorităților care doresc să asculte cursurile planificate. </a:t>
            </a:r>
          </a:p>
          <a:p>
            <a:pPr marL="342900" indent="-342900">
              <a:buFontTx/>
              <a:buChar char="-"/>
            </a:pPr>
            <a:r>
              <a:rPr lang="ro-RO" sz="2000" b="1" dirty="0" smtClean="0">
                <a:solidFill>
                  <a:srgbClr val="002060"/>
                </a:solidFill>
              </a:rPr>
              <a:t>Vizita la aceste autorități.</a:t>
            </a:r>
          </a:p>
          <a:p>
            <a:pPr marL="342900" indent="-342900">
              <a:buFontTx/>
              <a:buChar char="-"/>
            </a:pPr>
            <a:r>
              <a:rPr lang="ro-RO" sz="2000" b="1" dirty="0" smtClean="0">
                <a:solidFill>
                  <a:srgbClr val="002060"/>
                </a:solidFill>
              </a:rPr>
              <a:t>Numirea profesorilor responsabili de elaborarea cursurilor și predarea lor. </a:t>
            </a:r>
          </a:p>
          <a:p>
            <a:pPr marL="342900" indent="-342900">
              <a:buFontTx/>
              <a:buChar char="-"/>
            </a:pPr>
            <a:r>
              <a:rPr lang="ro-RO" sz="2000" b="1" dirty="0" smtClean="0">
                <a:solidFill>
                  <a:srgbClr val="002060"/>
                </a:solidFill>
              </a:rPr>
              <a:t>Elaborarea cursurilor </a:t>
            </a:r>
          </a:p>
          <a:p>
            <a:pPr marL="342900" indent="-342900">
              <a:buFontTx/>
              <a:buChar char="-"/>
            </a:pPr>
            <a:r>
              <a:rPr lang="ro-RO" sz="2000" b="1" dirty="0">
                <a:solidFill>
                  <a:srgbClr val="002060"/>
                </a:solidFill>
              </a:rPr>
              <a:t>Formarea grupelor </a:t>
            </a:r>
            <a:r>
              <a:rPr lang="vi-VN" sz="2000" b="1" dirty="0">
                <a:solidFill>
                  <a:srgbClr val="002060"/>
                </a:solidFill>
              </a:rPr>
              <a:t>de </a:t>
            </a:r>
            <a:r>
              <a:rPr lang="ro-RO" sz="2000" b="1" dirty="0">
                <a:solidFill>
                  <a:srgbClr val="002060"/>
                </a:solidFill>
              </a:rPr>
              <a:t>cursanți</a:t>
            </a:r>
            <a:r>
              <a:rPr lang="vi-VN" sz="2000" b="1" dirty="0">
                <a:solidFill>
                  <a:srgbClr val="002060"/>
                </a:solidFill>
              </a:rPr>
              <a:t>.</a:t>
            </a:r>
            <a:endParaRPr lang="ro-RO" sz="2000" b="1" dirty="0">
              <a:solidFill>
                <a:srgbClr val="002060"/>
              </a:solidFill>
            </a:endParaRPr>
          </a:p>
          <a:p>
            <a:pPr marL="342900" indent="-342900">
              <a:buFontTx/>
              <a:buChar char="-"/>
            </a:pPr>
            <a:r>
              <a:rPr lang="ro-RO" sz="2000" b="1" dirty="0">
                <a:solidFill>
                  <a:srgbClr val="002060"/>
                </a:solidFill>
              </a:rPr>
              <a:t>Plecarea la stagii în străinătate a profesorilor responsabili de elaborarea  și predarea cursurilor</a:t>
            </a:r>
            <a:r>
              <a:rPr lang="ro-RO" sz="2000" b="1" dirty="0" smtClean="0">
                <a:solidFill>
                  <a:srgbClr val="002060"/>
                </a:solidFill>
              </a:rPr>
              <a:t>.</a:t>
            </a:r>
            <a:endParaRPr lang="en-GB" sz="2000" b="1" dirty="0">
              <a:solidFill>
                <a:srgbClr val="002060"/>
              </a:solidFill>
            </a:endParaRPr>
          </a:p>
        </p:txBody>
      </p:sp>
    </p:spTree>
    <p:extLst>
      <p:ext uri="{BB962C8B-B14F-4D97-AF65-F5344CB8AC3E}">
        <p14:creationId xmlns:p14="http://schemas.microsoft.com/office/powerpoint/2010/main" val="324697704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805264"/>
            <a:ext cx="4561228" cy="1052736"/>
          </a:xfrm>
          <a:prstGeom prst="rect">
            <a:avLst/>
          </a:prstGeom>
          <a:noFill/>
          <a:ln w="9525">
            <a:solidFill>
              <a:srgbClr val="0070C0"/>
            </a:solidFill>
            <a:miter lim="800000"/>
            <a:headEnd/>
            <a:tailEnd/>
          </a:ln>
        </p:spPr>
      </p:pic>
      <p:sp>
        <p:nvSpPr>
          <p:cNvPr id="4" name="Прямоугольник 3"/>
          <p:cNvSpPr/>
          <p:nvPr/>
        </p:nvSpPr>
        <p:spPr>
          <a:xfrm>
            <a:off x="125760" y="3284984"/>
            <a:ext cx="8892480" cy="1384995"/>
          </a:xfrm>
          <a:prstGeom prst="rect">
            <a:avLst/>
          </a:prstGeom>
          <a:solidFill>
            <a:schemeClr val="accent3">
              <a:lumMod val="95000"/>
            </a:schemeClr>
          </a:solidFill>
        </p:spPr>
        <p:txBody>
          <a:bodyPr wrap="square">
            <a:spAutoFit/>
          </a:bodyPr>
          <a:lstStyle/>
          <a:p>
            <a:pPr algn="ctr"/>
            <a:r>
              <a:rPr lang="ro-RO" sz="4400" b="1" dirty="0" smtClean="0">
                <a:solidFill>
                  <a:srgbClr val="002060"/>
                </a:solidFill>
              </a:rPr>
              <a:t>Mulțumesc pentru atenție!</a:t>
            </a:r>
          </a:p>
          <a:p>
            <a:endParaRPr lang="ro-RO" sz="2000" b="1" dirty="0">
              <a:solidFill>
                <a:srgbClr val="002060"/>
              </a:solidFill>
            </a:endParaRPr>
          </a:p>
          <a:p>
            <a:endParaRPr lang="en-GB" sz="2000" b="1" dirty="0">
              <a:solidFill>
                <a:srgbClr val="002060"/>
              </a:solidFill>
            </a:endParaRPr>
          </a:p>
        </p:txBody>
      </p:sp>
    </p:spTree>
    <p:extLst>
      <p:ext uri="{BB962C8B-B14F-4D97-AF65-F5344CB8AC3E}">
        <p14:creationId xmlns:p14="http://schemas.microsoft.com/office/powerpoint/2010/main" val="32469770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51520" y="2564904"/>
            <a:ext cx="8650387" cy="3168352"/>
          </a:xfrm>
          <a:solidFill>
            <a:schemeClr val="accent3">
              <a:lumMod val="95000"/>
            </a:schemeClr>
          </a:solidFill>
        </p:spPr>
        <p:txBody>
          <a:bodyPr>
            <a:noAutofit/>
          </a:bodyPr>
          <a:lstStyle/>
          <a:p>
            <a:pPr eaLnBrk="1" hangingPunct="1">
              <a:defRPr/>
            </a:pPr>
            <a:r>
              <a:rPr lang="ro-RO" sz="2000" b="1" dirty="0" smtClean="0">
                <a:solidFill>
                  <a:schemeClr val="accent6"/>
                </a:solidFill>
                <a:ea typeface="ＭＳ Ｐゴシック" charset="-128"/>
              </a:rPr>
              <a:t>Proiectul </a:t>
            </a:r>
            <a:r>
              <a:rPr lang="vi-VN" sz="2000" b="1" dirty="0" smtClean="0">
                <a:solidFill>
                  <a:schemeClr val="accent6"/>
                </a:solidFill>
                <a:ea typeface="ＭＳ Ｐゴシック" charset="-128"/>
              </a:rPr>
              <a:t>reunește </a:t>
            </a:r>
            <a:r>
              <a:rPr lang="ro-RO" sz="2000" b="1" dirty="0" smtClean="0">
                <a:solidFill>
                  <a:schemeClr val="accent6"/>
                </a:solidFill>
                <a:ea typeface="ＭＳ Ｐゴシック" charset="-128"/>
              </a:rPr>
              <a:t> </a:t>
            </a:r>
            <a:r>
              <a:rPr lang="vi-VN" sz="2000" b="1" dirty="0" smtClean="0">
                <a:solidFill>
                  <a:srgbClr val="FF0000"/>
                </a:solidFill>
                <a:ea typeface="ＭＳ Ｐゴシック" charset="-128"/>
              </a:rPr>
              <a:t>17 universități</a:t>
            </a:r>
            <a:r>
              <a:rPr lang="ro-RO" sz="2000" b="1" dirty="0" smtClean="0">
                <a:solidFill>
                  <a:srgbClr val="FF0000"/>
                </a:solidFill>
                <a:ea typeface="ＭＳ Ｐゴシック" charset="-128"/>
              </a:rPr>
              <a:t> din 8</a:t>
            </a:r>
            <a:r>
              <a:rPr lang="vi-VN" sz="2000" b="1" dirty="0" smtClean="0">
                <a:solidFill>
                  <a:srgbClr val="FF0000"/>
                </a:solidFill>
                <a:ea typeface="ＭＳ Ｐゴシック" charset="-128"/>
              </a:rPr>
              <a:t> </a:t>
            </a:r>
            <a:r>
              <a:rPr lang="vi-VN" sz="2000" b="1" dirty="0">
                <a:solidFill>
                  <a:srgbClr val="FF0000"/>
                </a:solidFill>
                <a:ea typeface="ＭＳ Ｐゴシック" charset="-128"/>
              </a:rPr>
              <a:t>țări</a:t>
            </a:r>
            <a:r>
              <a:rPr lang="vi-VN" sz="2000" b="1" dirty="0" smtClean="0">
                <a:solidFill>
                  <a:srgbClr val="FF0000"/>
                </a:solidFill>
                <a:ea typeface="ＭＳ Ｐゴシック" charset="-128"/>
              </a:rPr>
              <a:t> </a:t>
            </a:r>
            <a:r>
              <a:rPr lang="ro-RO" sz="2000" b="1" dirty="0" smtClean="0">
                <a:solidFill>
                  <a:srgbClr val="FF0000"/>
                </a:solidFill>
                <a:ea typeface="ＭＳ Ｐゴシック" charset="-128"/>
              </a:rPr>
              <a:t>:</a:t>
            </a:r>
            <a:br>
              <a:rPr lang="ro-RO" sz="2000" b="1" dirty="0" smtClean="0">
                <a:solidFill>
                  <a:srgbClr val="FF0000"/>
                </a:solidFill>
                <a:ea typeface="ＭＳ Ｐゴシック" charset="-128"/>
              </a:rPr>
            </a:br>
            <a:r>
              <a:rPr lang="ro-RO" sz="2000" b="1" dirty="0">
                <a:solidFill>
                  <a:schemeClr val="accent6"/>
                </a:solidFill>
                <a:ea typeface="ＭＳ Ｐゴシック" charset="-128"/>
              </a:rPr>
              <a:t/>
            </a:r>
            <a:br>
              <a:rPr lang="ro-RO" sz="2000" b="1" dirty="0">
                <a:solidFill>
                  <a:schemeClr val="accent6"/>
                </a:solidFill>
                <a:ea typeface="ＭＳ Ｐゴシック" charset="-128"/>
              </a:rPr>
            </a:br>
            <a:r>
              <a:rPr lang="ro-RO" sz="2000" b="1" dirty="0" smtClean="0">
                <a:solidFill>
                  <a:schemeClr val="accent6"/>
                </a:solidFill>
                <a:ea typeface="ＭＳ Ｐゴシック" charset="-128"/>
              </a:rPr>
              <a:t>- </a:t>
            </a:r>
            <a:r>
              <a:rPr lang="ro-RO" sz="2000" b="1" dirty="0" smtClean="0">
                <a:solidFill>
                  <a:srgbClr val="FF0000"/>
                </a:solidFill>
                <a:ea typeface="ＭＳ Ｐゴシック" charset="-128"/>
              </a:rPr>
              <a:t>4</a:t>
            </a:r>
            <a:r>
              <a:rPr lang="vi-VN" sz="2000" b="1" dirty="0" smtClean="0">
                <a:solidFill>
                  <a:srgbClr val="FF0000"/>
                </a:solidFill>
                <a:ea typeface="ＭＳ Ｐゴシック" charset="-128"/>
              </a:rPr>
              <a:t> ale UE </a:t>
            </a:r>
            <a:r>
              <a:rPr lang="vi-VN" sz="2000" b="1" dirty="0">
                <a:solidFill>
                  <a:schemeClr val="accent6"/>
                </a:solidFill>
                <a:ea typeface="ＭＳ Ｐゴシック" charset="-128"/>
              </a:rPr>
              <a:t>(</a:t>
            </a:r>
            <a:r>
              <a:rPr lang="vi-VN" sz="2000" b="1" i="1" dirty="0">
                <a:solidFill>
                  <a:schemeClr val="accent6"/>
                </a:solidFill>
                <a:ea typeface="ＭＳ Ｐゴシック" charset="-128"/>
              </a:rPr>
              <a:t>Italia, Franța, Polonia, România</a:t>
            </a:r>
            <a:r>
              <a:rPr lang="vi-VN" sz="2000" b="1" dirty="0">
                <a:solidFill>
                  <a:schemeClr val="accent6"/>
                </a:solidFill>
                <a:ea typeface="ＭＳ Ｐゴシック" charset="-128"/>
              </a:rPr>
              <a:t>) și </a:t>
            </a:r>
            <a:r>
              <a:rPr lang="ro-RO" sz="2000" b="1" dirty="0" smtClean="0">
                <a:solidFill>
                  <a:schemeClr val="accent6"/>
                </a:solidFill>
                <a:ea typeface="ＭＳ Ｐゴシック" charset="-128"/>
              </a:rPr>
              <a:t/>
            </a:r>
            <a:br>
              <a:rPr lang="ro-RO" sz="2000" b="1" dirty="0" smtClean="0">
                <a:solidFill>
                  <a:schemeClr val="accent6"/>
                </a:solidFill>
                <a:ea typeface="ＭＳ Ｐゴシック" charset="-128"/>
              </a:rPr>
            </a:br>
            <a:r>
              <a:rPr lang="ro-RO" sz="2000" b="1" dirty="0" smtClean="0">
                <a:solidFill>
                  <a:schemeClr val="accent6"/>
                </a:solidFill>
                <a:ea typeface="ＭＳ Ｐゴシック" charset="-128"/>
              </a:rPr>
              <a:t>- </a:t>
            </a:r>
            <a:r>
              <a:rPr lang="ro-RO" sz="2000" b="1" dirty="0" smtClean="0">
                <a:solidFill>
                  <a:srgbClr val="FF0000"/>
                </a:solidFill>
                <a:ea typeface="ＭＳ Ｐゴシック" charset="-128"/>
              </a:rPr>
              <a:t>4</a:t>
            </a:r>
            <a:r>
              <a:rPr lang="vi-VN" sz="2000" b="1" dirty="0" smtClean="0">
                <a:solidFill>
                  <a:srgbClr val="FF0000"/>
                </a:solidFill>
                <a:ea typeface="ＭＳ Ｐゴシック" charset="-128"/>
              </a:rPr>
              <a:t> </a:t>
            </a:r>
            <a:r>
              <a:rPr lang="vi-VN" sz="2000" b="1" dirty="0">
                <a:solidFill>
                  <a:srgbClr val="FF0000"/>
                </a:solidFill>
                <a:ea typeface="ＭＳ Ｐゴシック" charset="-128"/>
              </a:rPr>
              <a:t>post-sovietice </a:t>
            </a:r>
            <a:r>
              <a:rPr lang="vi-VN" sz="2000" b="1" dirty="0">
                <a:solidFill>
                  <a:schemeClr val="accent6"/>
                </a:solidFill>
                <a:ea typeface="ＭＳ Ｐゴシック" charset="-128"/>
              </a:rPr>
              <a:t>(</a:t>
            </a:r>
            <a:r>
              <a:rPr lang="vi-VN" sz="2000" b="1" i="1" dirty="0">
                <a:solidFill>
                  <a:schemeClr val="accent6"/>
                </a:solidFill>
                <a:ea typeface="ＭＳ Ｐゴシック" charset="-128"/>
              </a:rPr>
              <a:t>Armenia, Georgia, Moldova și Belarus)</a:t>
            </a:r>
            <a:r>
              <a:rPr lang="vi-VN" sz="2000" b="1" dirty="0">
                <a:solidFill>
                  <a:schemeClr val="accent6"/>
                </a:solidFill>
                <a:ea typeface="ＭＳ Ｐゴシック" charset="-128"/>
              </a:rPr>
              <a:t>. </a:t>
            </a:r>
            <a:r>
              <a:rPr lang="ro-RO" sz="2000" b="1" dirty="0" smtClean="0">
                <a:solidFill>
                  <a:schemeClr val="accent6"/>
                </a:solidFill>
                <a:ea typeface="ＭＳ Ｐゴシック" charset="-128"/>
              </a:rPr>
              <a:t/>
            </a:r>
            <a:br>
              <a:rPr lang="ro-RO" sz="2000" b="1" dirty="0" smtClean="0">
                <a:solidFill>
                  <a:schemeClr val="accent6"/>
                </a:solidFill>
                <a:ea typeface="ＭＳ Ｐゴシック" charset="-128"/>
              </a:rPr>
            </a:br>
            <a:r>
              <a:rPr lang="ro-RO" sz="2000" b="1" dirty="0" smtClean="0">
                <a:solidFill>
                  <a:schemeClr val="accent6"/>
                </a:solidFill>
                <a:ea typeface="ＭＳ Ｐゴシック" charset="-128"/>
              </a:rPr>
              <a:t/>
            </a:r>
            <a:br>
              <a:rPr lang="ro-RO" sz="2000" b="1" dirty="0" smtClean="0">
                <a:solidFill>
                  <a:schemeClr val="accent6"/>
                </a:solidFill>
                <a:ea typeface="ＭＳ Ｐゴシック" charset="-128"/>
              </a:rPr>
            </a:br>
            <a:r>
              <a:rPr lang="ro-RO" sz="2000" b="1" dirty="0" smtClean="0">
                <a:solidFill>
                  <a:schemeClr val="accent6"/>
                </a:solidFill>
                <a:ea typeface="ＭＳ Ｐゴシック" charset="-128"/>
              </a:rPr>
              <a:t>Durata – </a:t>
            </a:r>
            <a:r>
              <a:rPr lang="ro-RO" sz="2000" b="1" dirty="0" smtClean="0">
                <a:solidFill>
                  <a:srgbClr val="FF0000"/>
                </a:solidFill>
                <a:ea typeface="ＭＳ Ｐゴシック" charset="-128"/>
              </a:rPr>
              <a:t>3 ani.</a:t>
            </a:r>
            <a:r>
              <a:rPr lang="ro-RO" sz="2000" b="1" dirty="0">
                <a:solidFill>
                  <a:srgbClr val="FF0000"/>
                </a:solidFill>
                <a:ea typeface="ＭＳ Ｐゴシック" charset="-128"/>
              </a:rPr>
              <a:t/>
            </a:r>
            <a:br>
              <a:rPr lang="ro-RO" sz="2000" b="1" dirty="0">
                <a:solidFill>
                  <a:srgbClr val="FF0000"/>
                </a:solidFill>
                <a:ea typeface="ＭＳ Ｐゴシック" charset="-128"/>
              </a:rPr>
            </a:br>
            <a:r>
              <a:rPr lang="ro-RO" sz="2000" b="1" dirty="0" smtClean="0">
                <a:solidFill>
                  <a:srgbClr val="FF0000"/>
                </a:solidFill>
                <a:ea typeface="ＭＳ Ｐゴシック" charset="-128"/>
              </a:rPr>
              <a:t/>
            </a:r>
            <a:br>
              <a:rPr lang="ro-RO" sz="2000" b="1" dirty="0" smtClean="0">
                <a:solidFill>
                  <a:srgbClr val="FF0000"/>
                </a:solidFill>
                <a:ea typeface="ＭＳ Ｐゴシック" charset="-128"/>
              </a:rPr>
            </a:br>
            <a:r>
              <a:rPr lang="ro-RO" sz="2000" b="1" dirty="0" smtClean="0">
                <a:solidFill>
                  <a:schemeClr val="accent6"/>
                </a:solidFill>
                <a:ea typeface="ＭＳ Ｐゴシック" charset="-128"/>
              </a:rPr>
              <a:t>Proiectul este </a:t>
            </a:r>
            <a:r>
              <a:rPr lang="ro-RO" sz="2000" b="1" dirty="0">
                <a:solidFill>
                  <a:schemeClr val="accent6"/>
                </a:solidFill>
                <a:ea typeface="ＭＳ Ｐゴシック" charset="-128"/>
              </a:rPr>
              <a:t>finanțat în cadrul proiectului </a:t>
            </a:r>
            <a:r>
              <a:rPr lang="ro-RO" sz="2000" b="1" dirty="0" smtClean="0">
                <a:solidFill>
                  <a:schemeClr val="accent6"/>
                </a:solidFill>
                <a:ea typeface="ＭＳ Ｐゴシック" charset="-128"/>
              </a:rPr>
              <a:t>Erasmus +.</a:t>
            </a:r>
            <a:endParaRPr lang="vi-VN" sz="2000" b="1" dirty="0">
              <a:solidFill>
                <a:schemeClr val="accent6"/>
              </a:solidFill>
              <a:ea typeface="ＭＳ Ｐゴシック" charset="-128"/>
            </a:endParaRPr>
          </a:p>
        </p:txBody>
      </p:sp>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a:endCxn id="2052" idx="1"/>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555776" y="5877272"/>
            <a:ext cx="3960440" cy="864096"/>
          </a:xfrm>
          <a:prstGeom prst="rect">
            <a:avLst/>
          </a:prstGeom>
          <a:noFill/>
          <a:ln w="9525">
            <a:solidFill>
              <a:srgbClr val="0070C0"/>
            </a:solidFill>
            <a:miter lim="800000"/>
            <a:headEnd/>
            <a:tailEnd/>
          </a:ln>
        </p:spPr>
      </p:pic>
    </p:spTree>
    <p:extLst>
      <p:ext uri="{BB962C8B-B14F-4D97-AF65-F5344CB8AC3E}">
        <p14:creationId xmlns:p14="http://schemas.microsoft.com/office/powerpoint/2010/main" val="39794562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a:endCxn id="2052" idx="1"/>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27420" y="852062"/>
            <a:ext cx="5463051" cy="1244257"/>
          </a:xfrm>
          <a:prstGeom prst="rect">
            <a:avLst/>
          </a:prstGeom>
          <a:noFill/>
          <a:ln w="9525">
            <a:noFill/>
            <a:miter lim="800000"/>
            <a:headEnd/>
            <a:tailEnd/>
          </a:ln>
        </p:spPr>
        <p:txBody>
          <a:bodyPr anchor="ctr"/>
          <a:lstStyle/>
          <a:p>
            <a:pPr algn="ctr">
              <a:defRPr/>
            </a:pPr>
            <a:r>
              <a:rPr lang="en-US" sz="2400" b="1" i="1" kern="0" dirty="0" smtClean="0">
                <a:solidFill>
                  <a:srgbClr val="002060"/>
                </a:solidFill>
                <a:latin typeface="+mj-lt"/>
                <a:ea typeface="ＭＳ Ｐゴシック" charset="-128"/>
                <a:cs typeface="+mj-cs"/>
              </a:rPr>
              <a:t>Educational for Drone (</a:t>
            </a:r>
            <a:r>
              <a:rPr lang="en-US" sz="2400" b="1" i="1" kern="0" dirty="0" err="1" smtClean="0">
                <a:solidFill>
                  <a:srgbClr val="002060"/>
                </a:solidFill>
                <a:latin typeface="+mj-lt"/>
                <a:ea typeface="ＭＳ Ｐゴシック" charset="-128"/>
                <a:cs typeface="+mj-cs"/>
              </a:rPr>
              <a:t>eDrone</a:t>
            </a:r>
            <a:r>
              <a:rPr lang="en-US" sz="2400" b="1" i="1" kern="0" dirty="0" smtClean="0">
                <a:solidFill>
                  <a:srgbClr val="002060"/>
                </a:solidFill>
                <a:latin typeface="+mj-lt"/>
                <a:ea typeface="ＭＳ Ｐゴシック" charset="-128"/>
                <a:cs typeface="+mj-cs"/>
              </a:rPr>
              <a:t>) </a:t>
            </a:r>
            <a:endParaRPr lang="en-US" sz="2400" b="1" i="1" kern="0" dirty="0">
              <a:solidFill>
                <a:srgbClr val="002060"/>
              </a:solidFill>
              <a:latin typeface="+mj-lt"/>
              <a:ea typeface="ＭＳ Ｐゴシック" charset="-128"/>
              <a:cs typeface="+mj-cs"/>
            </a:endParaRPr>
          </a:p>
          <a:p>
            <a:pPr algn="ctr">
              <a:defRPr/>
            </a:pPr>
            <a:r>
              <a:rPr lang="en-US" sz="1600" b="1" i="1" kern="0" dirty="0" smtClean="0">
                <a:solidFill>
                  <a:srgbClr val="002060"/>
                </a:solidFill>
                <a:latin typeface="+mj-lt"/>
                <a:ea typeface="ＭＳ Ｐゴシック" charset="-128"/>
                <a:cs typeface="+mj-cs"/>
              </a:rPr>
              <a:t>574090-EPP-1-2016-1-IT-EPPKA2-CBHE-JP</a:t>
            </a:r>
          </a:p>
          <a:p>
            <a:pPr algn="ctr">
              <a:defRPr/>
            </a:pPr>
            <a:endParaRPr lang="en-US" sz="1600" b="1" i="1" kern="0" dirty="0">
              <a:solidFill>
                <a:srgbClr val="002060"/>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517232"/>
            <a:ext cx="4740696" cy="1141079"/>
          </a:xfrm>
          <a:prstGeom prst="rect">
            <a:avLst/>
          </a:prstGeom>
          <a:noFill/>
          <a:ln w="9525">
            <a:solidFill>
              <a:srgbClr val="0070C0"/>
            </a:solidFill>
            <a:miter lim="800000"/>
            <a:headEnd/>
            <a:tailEnd/>
          </a:ln>
        </p:spPr>
      </p:pic>
      <p:grpSp>
        <p:nvGrpSpPr>
          <p:cNvPr id="18" name="Группа 17"/>
          <p:cNvGrpSpPr/>
          <p:nvPr/>
        </p:nvGrpSpPr>
        <p:grpSpPr>
          <a:xfrm>
            <a:off x="287802" y="2996952"/>
            <a:ext cx="8568396" cy="1881149"/>
            <a:chOff x="277" y="571593"/>
            <a:chExt cx="8568396" cy="1881149"/>
          </a:xfrm>
        </p:grpSpPr>
        <p:sp>
          <p:nvSpPr>
            <p:cNvPr id="21" name="Скругленный прямоугольник 20"/>
            <p:cNvSpPr/>
            <p:nvPr/>
          </p:nvSpPr>
          <p:spPr>
            <a:xfrm>
              <a:off x="277" y="571593"/>
              <a:ext cx="8568396" cy="1881149"/>
            </a:xfrm>
            <a:prstGeom prst="roundRect">
              <a:avLst/>
            </a:prstGeom>
            <a:solidFill>
              <a:schemeClr val="accent3">
                <a:lumMod val="95000"/>
              </a:schemeClr>
            </a:solidFill>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3" name="Скругленный прямоугольник 4"/>
            <p:cNvSpPr/>
            <p:nvPr/>
          </p:nvSpPr>
          <p:spPr>
            <a:xfrm>
              <a:off x="92107" y="663423"/>
              <a:ext cx="8384736" cy="169748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274320" tIns="274320" rIns="274320" bIns="274320" numCol="1" spcCol="1270" anchor="ctr" anchorCtr="0">
              <a:noAutofit/>
            </a:bodyPr>
            <a:lstStyle/>
            <a:p>
              <a:pPr lvl="0" algn="ctr" defTabSz="3200400">
                <a:lnSpc>
                  <a:spcPct val="90000"/>
                </a:lnSpc>
                <a:spcBef>
                  <a:spcPct val="0"/>
                </a:spcBef>
                <a:spcAft>
                  <a:spcPct val="35000"/>
                </a:spcAft>
              </a:pPr>
              <a:r>
                <a:rPr lang="ro-RO" sz="7200" b="1" kern="1200" dirty="0" smtClean="0">
                  <a:solidFill>
                    <a:srgbClr val="002060"/>
                  </a:solidFill>
                  <a:ea typeface="BatangChe" pitchFamily="49" charset="-127"/>
                </a:rPr>
                <a:t>Obiectivele: </a:t>
              </a:r>
              <a:endParaRPr lang="en-GB" sz="3200" kern="1200" dirty="0">
                <a:solidFill>
                  <a:srgbClr val="002060"/>
                </a:solidFill>
              </a:endParaRPr>
            </a:p>
          </p:txBody>
        </p:sp>
      </p:grpSp>
    </p:spTree>
    <p:extLst>
      <p:ext uri="{BB962C8B-B14F-4D97-AF65-F5344CB8AC3E}">
        <p14:creationId xmlns:p14="http://schemas.microsoft.com/office/powerpoint/2010/main" val="155077672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51520" y="2564904"/>
            <a:ext cx="8650387" cy="2808312"/>
          </a:xfrm>
          <a:solidFill>
            <a:schemeClr val="accent3">
              <a:lumMod val="95000"/>
            </a:schemeClr>
          </a:solidFill>
        </p:spPr>
        <p:txBody>
          <a:bodyPr>
            <a:normAutofit fontScale="90000"/>
          </a:bodyPr>
          <a:lstStyle/>
          <a:p>
            <a:pPr algn="l"/>
            <a:r>
              <a:rPr lang="ro-RO" sz="1600" b="1" dirty="0" smtClean="0">
                <a:solidFill>
                  <a:srgbClr val="002060"/>
                </a:solidFill>
              </a:rPr>
              <a:t>- Va </a:t>
            </a:r>
            <a:r>
              <a:rPr lang="en-US" sz="2000" b="1" dirty="0" err="1" smtClean="0">
                <a:solidFill>
                  <a:srgbClr val="002060"/>
                </a:solidFill>
              </a:rPr>
              <a:t>oferi</a:t>
            </a:r>
            <a:r>
              <a:rPr lang="en-US" sz="2000" b="1" dirty="0" smtClean="0">
                <a:solidFill>
                  <a:srgbClr val="002060"/>
                </a:solidFill>
              </a:rPr>
              <a:t> </a:t>
            </a:r>
            <a:r>
              <a:rPr lang="en-US" sz="2000" b="1" dirty="0" err="1">
                <a:solidFill>
                  <a:srgbClr val="002060"/>
                </a:solidFill>
              </a:rPr>
              <a:t>instituțiilor</a:t>
            </a:r>
            <a:r>
              <a:rPr lang="en-US" sz="2000" b="1" dirty="0">
                <a:solidFill>
                  <a:srgbClr val="002060"/>
                </a:solidFill>
              </a:rPr>
              <a:t> de </a:t>
            </a:r>
            <a:r>
              <a:rPr lang="en-US" sz="2000" b="1" dirty="0" err="1">
                <a:solidFill>
                  <a:srgbClr val="002060"/>
                </a:solidFill>
              </a:rPr>
              <a:t>învățământ</a:t>
            </a:r>
            <a:r>
              <a:rPr lang="en-US" sz="2000" b="1" dirty="0">
                <a:solidFill>
                  <a:srgbClr val="002060"/>
                </a:solidFill>
              </a:rPr>
              <a:t> superior din </a:t>
            </a:r>
            <a:r>
              <a:rPr lang="en-US" sz="2000" b="1" dirty="0" err="1">
                <a:solidFill>
                  <a:srgbClr val="002060"/>
                </a:solidFill>
              </a:rPr>
              <a:t>țările</a:t>
            </a:r>
            <a:r>
              <a:rPr lang="en-US" sz="2000" b="1" dirty="0">
                <a:solidFill>
                  <a:srgbClr val="002060"/>
                </a:solidFill>
              </a:rPr>
              <a:t> </a:t>
            </a:r>
            <a:r>
              <a:rPr lang="en-US" sz="2000" b="1" dirty="0" err="1">
                <a:solidFill>
                  <a:srgbClr val="002060"/>
                </a:solidFill>
              </a:rPr>
              <a:t>partenere</a:t>
            </a:r>
            <a:r>
              <a:rPr lang="en-US" sz="2000" b="1" dirty="0">
                <a:solidFill>
                  <a:srgbClr val="002060"/>
                </a:solidFill>
              </a:rPr>
              <a:t> </a:t>
            </a:r>
            <a:r>
              <a:rPr lang="en-US" sz="2000" b="1" dirty="0" err="1">
                <a:solidFill>
                  <a:srgbClr val="002060"/>
                </a:solidFill>
              </a:rPr>
              <a:t>posibilitatea</a:t>
            </a:r>
            <a:r>
              <a:rPr lang="en-US" sz="2000" b="1" dirty="0">
                <a:solidFill>
                  <a:srgbClr val="002060"/>
                </a:solidFill>
              </a:rPr>
              <a:t> </a:t>
            </a:r>
            <a:r>
              <a:rPr lang="en-US" sz="2000" b="1" dirty="0" err="1">
                <a:solidFill>
                  <a:srgbClr val="002060"/>
                </a:solidFill>
              </a:rPr>
              <a:t>creării</a:t>
            </a:r>
            <a:r>
              <a:rPr lang="en-US" sz="2000" b="1" dirty="0">
                <a:solidFill>
                  <a:srgbClr val="002060"/>
                </a:solidFill>
              </a:rPr>
              <a:t> </a:t>
            </a:r>
            <a:r>
              <a:rPr lang="en-US" sz="2000" b="1" dirty="0" err="1">
                <a:solidFill>
                  <a:srgbClr val="002060"/>
                </a:solidFill>
              </a:rPr>
              <a:t>centrelor</a:t>
            </a:r>
            <a:r>
              <a:rPr lang="en-US" sz="2000" b="1" dirty="0">
                <a:solidFill>
                  <a:srgbClr val="002060"/>
                </a:solidFill>
              </a:rPr>
              <a:t> de </a:t>
            </a:r>
            <a:r>
              <a:rPr lang="en-US" sz="2000" b="1" dirty="0" err="1">
                <a:solidFill>
                  <a:srgbClr val="002060"/>
                </a:solidFill>
              </a:rPr>
              <a:t>instruire</a:t>
            </a:r>
            <a:r>
              <a:rPr lang="en-US" sz="2000" b="1" dirty="0">
                <a:solidFill>
                  <a:srgbClr val="002060"/>
                </a:solidFill>
              </a:rPr>
              <a:t> </a:t>
            </a:r>
            <a:r>
              <a:rPr lang="en-US" sz="2000" b="1" dirty="0" err="1">
                <a:solidFill>
                  <a:srgbClr val="002060"/>
                </a:solidFill>
              </a:rPr>
              <a:t>privind</a:t>
            </a:r>
            <a:r>
              <a:rPr lang="en-US" sz="2000" b="1" dirty="0">
                <a:solidFill>
                  <a:srgbClr val="002060"/>
                </a:solidFill>
              </a:rPr>
              <a:t> </a:t>
            </a:r>
            <a:r>
              <a:rPr lang="en-US" sz="2000" b="1" dirty="0" err="1">
                <a:solidFill>
                  <a:srgbClr val="002060"/>
                </a:solidFill>
              </a:rPr>
              <a:t>utilzarea</a:t>
            </a:r>
            <a:r>
              <a:rPr lang="en-US" sz="2000" b="1" dirty="0">
                <a:solidFill>
                  <a:srgbClr val="002060"/>
                </a:solidFill>
              </a:rPr>
              <a:t> </a:t>
            </a:r>
            <a:r>
              <a:rPr lang="en-US" sz="2000" b="1" dirty="0" err="1">
                <a:solidFill>
                  <a:srgbClr val="002060"/>
                </a:solidFill>
              </a:rPr>
              <a:t>dronelor</a:t>
            </a:r>
            <a:r>
              <a:rPr lang="ro-RO" sz="2000" b="1" dirty="0">
                <a:solidFill>
                  <a:srgbClr val="002060"/>
                </a:solidFill>
              </a:rPr>
              <a:t> civile. </a:t>
            </a:r>
            <a:br>
              <a:rPr lang="ro-RO" sz="2000" b="1" dirty="0">
                <a:solidFill>
                  <a:srgbClr val="002060"/>
                </a:solidFill>
              </a:rPr>
            </a:br>
            <a:r>
              <a:rPr lang="ro-RO" sz="2000" b="1" dirty="0">
                <a:solidFill>
                  <a:srgbClr val="002060"/>
                </a:solidFill>
              </a:rPr>
              <a:t/>
            </a:r>
            <a:br>
              <a:rPr lang="ro-RO" sz="2000" b="1" dirty="0">
                <a:solidFill>
                  <a:srgbClr val="002060"/>
                </a:solidFill>
              </a:rPr>
            </a:br>
            <a:r>
              <a:rPr lang="ro-RO" sz="2000" b="1" dirty="0" smtClean="0">
                <a:solidFill>
                  <a:srgbClr val="002060"/>
                </a:solidFill>
              </a:rPr>
              <a:t>- Schimbul </a:t>
            </a:r>
            <a:r>
              <a:rPr lang="ro-RO" sz="2000" b="1" dirty="0">
                <a:solidFill>
                  <a:srgbClr val="002060"/>
                </a:solidFill>
              </a:rPr>
              <a:t>de </a:t>
            </a:r>
            <a:r>
              <a:rPr lang="en-US" sz="2000" b="1" dirty="0" err="1">
                <a:solidFill>
                  <a:srgbClr val="002060"/>
                </a:solidFill>
              </a:rPr>
              <a:t>cunoștințe</a:t>
            </a:r>
            <a:r>
              <a:rPr lang="en-US" sz="2000" b="1" dirty="0">
                <a:solidFill>
                  <a:srgbClr val="002060"/>
                </a:solidFill>
              </a:rPr>
              <a:t> </a:t>
            </a:r>
            <a:r>
              <a:rPr lang="ro-RO" sz="2000" b="1" dirty="0">
                <a:solidFill>
                  <a:srgbClr val="002060"/>
                </a:solidFill>
              </a:rPr>
              <a:t>și experiență între </a:t>
            </a:r>
            <a:r>
              <a:rPr lang="en-US" sz="2000" b="1" dirty="0" err="1">
                <a:solidFill>
                  <a:srgbClr val="002060"/>
                </a:solidFill>
              </a:rPr>
              <a:t>partener</a:t>
            </a:r>
            <a:r>
              <a:rPr lang="ro-RO" sz="2000" b="1" dirty="0">
                <a:solidFill>
                  <a:srgbClr val="002060"/>
                </a:solidFill>
              </a:rPr>
              <a:t>ii de proiect </a:t>
            </a:r>
            <a:r>
              <a:rPr lang="en-US" sz="2000" b="1" dirty="0" err="1">
                <a:solidFill>
                  <a:srgbClr val="002060"/>
                </a:solidFill>
              </a:rPr>
              <a:t>în</a:t>
            </a:r>
            <a:r>
              <a:rPr lang="en-US" sz="2000" b="1" dirty="0">
                <a:solidFill>
                  <a:srgbClr val="002060"/>
                </a:solidFill>
              </a:rPr>
              <a:t> </a:t>
            </a:r>
            <a:r>
              <a:rPr lang="ro-RO" sz="2000" b="1" dirty="0">
                <a:solidFill>
                  <a:srgbClr val="002060"/>
                </a:solidFill>
              </a:rPr>
              <a:t>ce privește tipurile de </a:t>
            </a:r>
            <a:r>
              <a:rPr lang="ro-RO" sz="2000" b="1" dirty="0" err="1">
                <a:solidFill>
                  <a:srgbClr val="002060"/>
                </a:solidFill>
              </a:rPr>
              <a:t>drone</a:t>
            </a:r>
            <a:r>
              <a:rPr lang="ro-RO" sz="2000" b="1" dirty="0">
                <a:solidFill>
                  <a:srgbClr val="002060"/>
                </a:solidFill>
              </a:rPr>
              <a:t> și utilizarea lor.</a:t>
            </a:r>
            <a:br>
              <a:rPr lang="ro-RO" sz="2000" b="1" dirty="0">
                <a:solidFill>
                  <a:srgbClr val="002060"/>
                </a:solidFill>
              </a:rPr>
            </a:br>
            <a:r>
              <a:rPr lang="ro-RO" sz="2000" b="1" dirty="0">
                <a:solidFill>
                  <a:srgbClr val="002060"/>
                </a:solidFill>
              </a:rPr>
              <a:t/>
            </a:r>
            <a:br>
              <a:rPr lang="ro-RO" sz="2000" b="1" dirty="0">
                <a:solidFill>
                  <a:srgbClr val="002060"/>
                </a:solidFill>
              </a:rPr>
            </a:br>
            <a:r>
              <a:rPr lang="ro-RO" sz="2000" b="1" dirty="0" smtClean="0">
                <a:solidFill>
                  <a:srgbClr val="002060"/>
                </a:solidFill>
              </a:rPr>
              <a:t>-  Elaborarea </a:t>
            </a:r>
            <a:r>
              <a:rPr lang="en-US" sz="2000" b="1" dirty="0" err="1">
                <a:solidFill>
                  <a:srgbClr val="002060"/>
                </a:solidFill>
              </a:rPr>
              <a:t>unei</a:t>
            </a:r>
            <a:r>
              <a:rPr lang="en-US" sz="2000" b="1" dirty="0">
                <a:solidFill>
                  <a:srgbClr val="002060"/>
                </a:solidFill>
              </a:rPr>
              <a:t> </a:t>
            </a:r>
            <a:r>
              <a:rPr lang="en-US" sz="2000" b="1" dirty="0" err="1">
                <a:solidFill>
                  <a:srgbClr val="002060"/>
                </a:solidFill>
              </a:rPr>
              <a:t>metodologii</a:t>
            </a:r>
            <a:r>
              <a:rPr lang="en-US" sz="2000" b="1" dirty="0">
                <a:solidFill>
                  <a:srgbClr val="002060"/>
                </a:solidFill>
              </a:rPr>
              <a:t> </a:t>
            </a:r>
            <a:r>
              <a:rPr lang="ro-RO" sz="2000" b="1" dirty="0" smtClean="0">
                <a:solidFill>
                  <a:srgbClr val="002060"/>
                </a:solidFill>
              </a:rPr>
              <a:t> </a:t>
            </a:r>
            <a:r>
              <a:rPr lang="en-US" sz="2000" b="1" dirty="0" smtClean="0">
                <a:solidFill>
                  <a:srgbClr val="002060"/>
                </a:solidFill>
              </a:rPr>
              <a:t>care </a:t>
            </a:r>
            <a:r>
              <a:rPr lang="en-US" sz="2000" b="1" dirty="0" err="1">
                <a:solidFill>
                  <a:srgbClr val="002060"/>
                </a:solidFill>
              </a:rPr>
              <a:t>să</a:t>
            </a:r>
            <a:r>
              <a:rPr lang="en-US" sz="2000" b="1" dirty="0">
                <a:solidFill>
                  <a:srgbClr val="002060"/>
                </a:solidFill>
              </a:rPr>
              <a:t> </a:t>
            </a:r>
            <a:r>
              <a:rPr lang="en-US" sz="2000" b="1" dirty="0" err="1">
                <a:solidFill>
                  <a:srgbClr val="002060"/>
                </a:solidFill>
              </a:rPr>
              <a:t>permită</a:t>
            </a:r>
            <a:r>
              <a:rPr lang="en-US" sz="2000" b="1" dirty="0">
                <a:solidFill>
                  <a:srgbClr val="002060"/>
                </a:solidFill>
              </a:rPr>
              <a:t> </a:t>
            </a:r>
            <a:r>
              <a:rPr lang="en-US" sz="2000" b="1" dirty="0" err="1">
                <a:solidFill>
                  <a:srgbClr val="002060"/>
                </a:solidFill>
              </a:rPr>
              <a:t>tuturor</a:t>
            </a:r>
            <a:r>
              <a:rPr lang="en-US" sz="2000" b="1" dirty="0">
                <a:solidFill>
                  <a:srgbClr val="002060"/>
                </a:solidFill>
              </a:rPr>
              <a:t> </a:t>
            </a:r>
            <a:r>
              <a:rPr lang="en-US" sz="2000" b="1" dirty="0" err="1">
                <a:solidFill>
                  <a:srgbClr val="002060"/>
                </a:solidFill>
              </a:rPr>
              <a:t>țărilor</a:t>
            </a:r>
            <a:r>
              <a:rPr lang="en-US" sz="2000" b="1" dirty="0">
                <a:solidFill>
                  <a:srgbClr val="002060"/>
                </a:solidFill>
              </a:rPr>
              <a:t> </a:t>
            </a:r>
            <a:r>
              <a:rPr lang="en-US" sz="2000" b="1" dirty="0" err="1">
                <a:solidFill>
                  <a:srgbClr val="002060"/>
                </a:solidFill>
              </a:rPr>
              <a:t>partenere</a:t>
            </a:r>
            <a:r>
              <a:rPr lang="en-US" sz="2000" b="1" dirty="0">
                <a:solidFill>
                  <a:srgbClr val="002060"/>
                </a:solidFill>
              </a:rPr>
              <a:t> </a:t>
            </a:r>
            <a:r>
              <a:rPr lang="en-US" sz="2000" b="1" dirty="0" err="1">
                <a:solidFill>
                  <a:srgbClr val="002060"/>
                </a:solidFill>
              </a:rPr>
              <a:t>crearea</a:t>
            </a:r>
            <a:r>
              <a:rPr lang="en-US" sz="2000" b="1" dirty="0">
                <a:solidFill>
                  <a:srgbClr val="002060"/>
                </a:solidFill>
              </a:rPr>
              <a:t> </a:t>
            </a:r>
            <a:r>
              <a:rPr lang="en-US" sz="2000" b="1" dirty="0" err="1">
                <a:solidFill>
                  <a:srgbClr val="002060"/>
                </a:solidFill>
              </a:rPr>
              <a:t>unei</a:t>
            </a:r>
            <a:r>
              <a:rPr lang="en-US" sz="2000" b="1" dirty="0">
                <a:solidFill>
                  <a:srgbClr val="002060"/>
                </a:solidFill>
              </a:rPr>
              <a:t> </a:t>
            </a:r>
            <a:r>
              <a:rPr lang="en-US" sz="2000" b="1" dirty="0" err="1">
                <a:solidFill>
                  <a:srgbClr val="002060"/>
                </a:solidFill>
              </a:rPr>
              <a:t>rețele</a:t>
            </a:r>
            <a:r>
              <a:rPr lang="en-US" sz="2000" b="1" dirty="0">
                <a:solidFill>
                  <a:srgbClr val="002060"/>
                </a:solidFill>
              </a:rPr>
              <a:t> </a:t>
            </a:r>
            <a:r>
              <a:rPr lang="en-US" sz="2000" b="1" dirty="0" err="1">
                <a:solidFill>
                  <a:srgbClr val="002060"/>
                </a:solidFill>
              </a:rPr>
              <a:t>pentru</a:t>
            </a:r>
            <a:r>
              <a:rPr lang="en-US" sz="2000" b="1" dirty="0">
                <a:solidFill>
                  <a:srgbClr val="002060"/>
                </a:solidFill>
              </a:rPr>
              <a:t> </a:t>
            </a:r>
            <a:r>
              <a:rPr lang="en-US" sz="2000" b="1" dirty="0" err="1">
                <a:solidFill>
                  <a:srgbClr val="002060"/>
                </a:solidFill>
              </a:rPr>
              <a:t>schimb</a:t>
            </a:r>
            <a:r>
              <a:rPr lang="en-US" sz="2000" b="1" dirty="0">
                <a:solidFill>
                  <a:srgbClr val="002060"/>
                </a:solidFill>
              </a:rPr>
              <a:t> de </a:t>
            </a:r>
            <a:r>
              <a:rPr lang="en-US" sz="2000" b="1" dirty="0" err="1">
                <a:solidFill>
                  <a:srgbClr val="002060"/>
                </a:solidFill>
              </a:rPr>
              <a:t>experiență</a:t>
            </a:r>
            <a:r>
              <a:rPr lang="en-US" sz="2000" b="1" dirty="0">
                <a:solidFill>
                  <a:srgbClr val="002060"/>
                </a:solidFill>
              </a:rPr>
              <a:t> </a:t>
            </a:r>
            <a:r>
              <a:rPr lang="en-US" sz="2000" b="1" dirty="0" err="1">
                <a:solidFill>
                  <a:srgbClr val="002060"/>
                </a:solidFill>
              </a:rPr>
              <a:t>și</a:t>
            </a:r>
            <a:r>
              <a:rPr lang="en-US" sz="2000" b="1" dirty="0">
                <a:solidFill>
                  <a:srgbClr val="002060"/>
                </a:solidFill>
              </a:rPr>
              <a:t> </a:t>
            </a:r>
            <a:r>
              <a:rPr lang="en-US" sz="2000" b="1" dirty="0" err="1">
                <a:solidFill>
                  <a:srgbClr val="002060"/>
                </a:solidFill>
              </a:rPr>
              <a:t>baze</a:t>
            </a:r>
            <a:r>
              <a:rPr lang="en-US" sz="2000" b="1" dirty="0">
                <a:solidFill>
                  <a:srgbClr val="002060"/>
                </a:solidFill>
              </a:rPr>
              <a:t> de date</a:t>
            </a:r>
            <a:r>
              <a:rPr lang="en-US" sz="2000" dirty="0">
                <a:solidFill>
                  <a:srgbClr val="002060"/>
                </a:solidFill>
              </a:rPr>
              <a:t>. </a:t>
            </a:r>
            <a:endParaRPr lang="en-GB" sz="2000" dirty="0">
              <a:solidFill>
                <a:srgbClr val="002060"/>
              </a:solidFill>
            </a:endParaRPr>
          </a:p>
        </p:txBody>
      </p:sp>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a:endCxn id="2052" idx="1"/>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517232"/>
            <a:ext cx="4740696" cy="1141079"/>
          </a:xfrm>
          <a:prstGeom prst="rect">
            <a:avLst/>
          </a:prstGeom>
          <a:noFill/>
          <a:ln w="9525">
            <a:solidFill>
              <a:srgbClr val="0070C0"/>
            </a:solidFill>
            <a:miter lim="800000"/>
            <a:headEnd/>
            <a:tailEnd/>
          </a:ln>
        </p:spPr>
      </p:pic>
    </p:spTree>
    <p:extLst>
      <p:ext uri="{BB962C8B-B14F-4D97-AF65-F5344CB8AC3E}">
        <p14:creationId xmlns:p14="http://schemas.microsoft.com/office/powerpoint/2010/main" val="15507767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51520" y="2564904"/>
            <a:ext cx="8650387" cy="2808312"/>
          </a:xfrm>
          <a:solidFill>
            <a:schemeClr val="accent3">
              <a:lumMod val="95000"/>
            </a:schemeClr>
          </a:solidFill>
        </p:spPr>
        <p:txBody>
          <a:bodyPr>
            <a:noAutofit/>
          </a:bodyPr>
          <a:lstStyle/>
          <a:p>
            <a:pPr algn="l"/>
            <a:r>
              <a:rPr lang="vi-VN" sz="1800" b="1" dirty="0" smtClean="0">
                <a:solidFill>
                  <a:srgbClr val="002060"/>
                </a:solidFill>
              </a:rPr>
              <a:t>Part</a:t>
            </a:r>
            <a:r>
              <a:rPr lang="ro-RO" sz="1800" b="1" dirty="0" err="1" smtClean="0">
                <a:solidFill>
                  <a:srgbClr val="002060"/>
                </a:solidFill>
              </a:rPr>
              <a:t>enerii</a:t>
            </a:r>
            <a:r>
              <a:rPr lang="ro-RO" sz="1800" b="1" dirty="0" smtClean="0">
                <a:solidFill>
                  <a:srgbClr val="002060"/>
                </a:solidFill>
              </a:rPr>
              <a:t> de </a:t>
            </a:r>
            <a:r>
              <a:rPr lang="vi-VN" sz="1800" b="1" dirty="0" smtClean="0">
                <a:solidFill>
                  <a:srgbClr val="002060"/>
                </a:solidFill>
              </a:rPr>
              <a:t> </a:t>
            </a:r>
            <a:r>
              <a:rPr lang="vi-VN" sz="1800" b="1" dirty="0">
                <a:solidFill>
                  <a:srgbClr val="002060"/>
                </a:solidFill>
              </a:rPr>
              <a:t>proiect vor fi instruiți </a:t>
            </a:r>
            <a:r>
              <a:rPr lang="ro-RO" sz="1800" b="1" dirty="0">
                <a:solidFill>
                  <a:srgbClr val="002060"/>
                </a:solidFill>
              </a:rPr>
              <a:t>de către </a:t>
            </a:r>
            <a:r>
              <a:rPr lang="vi-VN" sz="1800" b="1" dirty="0">
                <a:solidFill>
                  <a:srgbClr val="002060"/>
                </a:solidFill>
              </a:rPr>
              <a:t>experți</a:t>
            </a:r>
            <a:r>
              <a:rPr lang="ro-RO" sz="1800" b="1" dirty="0">
                <a:solidFill>
                  <a:srgbClr val="002060"/>
                </a:solidFill>
              </a:rPr>
              <a:t>i</a:t>
            </a:r>
            <a:r>
              <a:rPr lang="vi-VN" sz="1800" b="1" dirty="0">
                <a:solidFill>
                  <a:srgbClr val="002060"/>
                </a:solidFill>
              </a:rPr>
              <a:t> europeni cum să  dezvolte și să folosească drone</a:t>
            </a:r>
            <a:r>
              <a:rPr lang="ro-RO" sz="1800" b="1" dirty="0">
                <a:solidFill>
                  <a:srgbClr val="002060"/>
                </a:solidFill>
              </a:rPr>
              <a:t>le</a:t>
            </a:r>
            <a:r>
              <a:rPr lang="vi-VN" sz="1800" b="1" dirty="0">
                <a:solidFill>
                  <a:srgbClr val="002060"/>
                </a:solidFill>
              </a:rPr>
              <a:t>, precum și aspectele juridice ale utilizării </a:t>
            </a:r>
            <a:r>
              <a:rPr lang="ro-RO" sz="1800" b="1" dirty="0" err="1">
                <a:solidFill>
                  <a:srgbClr val="002060"/>
                </a:solidFill>
              </a:rPr>
              <a:t>dronelor</a:t>
            </a:r>
            <a:r>
              <a:rPr lang="vi-VN" sz="1800" b="1" dirty="0">
                <a:solidFill>
                  <a:srgbClr val="002060"/>
                </a:solidFill>
              </a:rPr>
              <a:t>.</a:t>
            </a:r>
            <a:br>
              <a:rPr lang="vi-VN" sz="1800" b="1" dirty="0">
                <a:solidFill>
                  <a:srgbClr val="002060"/>
                </a:solidFill>
              </a:rPr>
            </a:br>
            <a:r>
              <a:rPr lang="vi-VN" sz="1800" b="1" dirty="0">
                <a:solidFill>
                  <a:srgbClr val="002060"/>
                </a:solidFill>
              </a:rPr>
              <a:t>În fiecare </a:t>
            </a:r>
            <a:r>
              <a:rPr lang="vi-VN" sz="1800" b="1" dirty="0" smtClean="0">
                <a:solidFill>
                  <a:srgbClr val="002060"/>
                </a:solidFill>
              </a:rPr>
              <a:t>țară</a:t>
            </a:r>
            <a:r>
              <a:rPr lang="ro-RO" sz="1800" b="1" dirty="0" smtClean="0">
                <a:solidFill>
                  <a:srgbClr val="002060"/>
                </a:solidFill>
              </a:rPr>
              <a:t> parteneră  v</a:t>
            </a:r>
            <a:r>
              <a:rPr lang="vi-VN" sz="1800" b="1" dirty="0" smtClean="0">
                <a:solidFill>
                  <a:srgbClr val="002060"/>
                </a:solidFill>
              </a:rPr>
              <a:t>a </a:t>
            </a:r>
            <a:r>
              <a:rPr lang="vi-VN" sz="1800" b="1" dirty="0">
                <a:solidFill>
                  <a:srgbClr val="002060"/>
                </a:solidFill>
              </a:rPr>
              <a:t>fi creat </a:t>
            </a:r>
            <a:r>
              <a:rPr lang="ro-RO" sz="1800" b="1" dirty="0" err="1" smtClean="0">
                <a:solidFill>
                  <a:srgbClr val="002060"/>
                </a:solidFill>
              </a:rPr>
              <a:t>cîte</a:t>
            </a:r>
            <a:r>
              <a:rPr lang="ro-RO" sz="1800" b="1" dirty="0" smtClean="0">
                <a:solidFill>
                  <a:srgbClr val="002060"/>
                </a:solidFill>
              </a:rPr>
              <a:t> un centru de coordonare națională.</a:t>
            </a:r>
            <a:r>
              <a:rPr lang="vi-VN" sz="1800" b="1" dirty="0">
                <a:solidFill>
                  <a:srgbClr val="002060"/>
                </a:solidFill>
              </a:rPr>
              <a:t/>
            </a:r>
            <a:br>
              <a:rPr lang="vi-VN" sz="1800" b="1" dirty="0">
                <a:solidFill>
                  <a:srgbClr val="002060"/>
                </a:solidFill>
              </a:rPr>
            </a:br>
            <a:r>
              <a:rPr lang="vi-VN" sz="1800" b="1" dirty="0" smtClean="0">
                <a:solidFill>
                  <a:srgbClr val="002060"/>
                </a:solidFill>
              </a:rPr>
              <a:t>Din </a:t>
            </a:r>
            <a:r>
              <a:rPr lang="vi-VN" sz="1800" b="1" dirty="0">
                <a:solidFill>
                  <a:srgbClr val="002060"/>
                </a:solidFill>
              </a:rPr>
              <a:t>partea </a:t>
            </a:r>
            <a:r>
              <a:rPr lang="ro-RO" sz="1800" b="1" dirty="0">
                <a:solidFill>
                  <a:srgbClr val="002060"/>
                </a:solidFill>
              </a:rPr>
              <a:t>Moldovei </a:t>
            </a:r>
            <a:r>
              <a:rPr lang="vi-VN" sz="1800" b="1" dirty="0">
                <a:solidFill>
                  <a:srgbClr val="002060"/>
                </a:solidFill>
              </a:rPr>
              <a:t>în pro</a:t>
            </a:r>
            <a:r>
              <a:rPr lang="ro-RO" sz="1800" b="1" dirty="0" err="1">
                <a:solidFill>
                  <a:srgbClr val="002060"/>
                </a:solidFill>
              </a:rPr>
              <a:t>iect</a:t>
            </a:r>
            <a:r>
              <a:rPr lang="ro-RO" sz="1800" b="1" dirty="0">
                <a:solidFill>
                  <a:srgbClr val="002060"/>
                </a:solidFill>
              </a:rPr>
              <a:t> </a:t>
            </a:r>
            <a:r>
              <a:rPr lang="ro-RO" sz="1800" b="1" dirty="0" smtClean="0">
                <a:solidFill>
                  <a:srgbClr val="002060"/>
                </a:solidFill>
              </a:rPr>
              <a:t> participă  5  </a:t>
            </a:r>
            <a:r>
              <a:rPr lang="vi-VN" sz="1800" b="1" dirty="0" smtClean="0">
                <a:solidFill>
                  <a:srgbClr val="002060"/>
                </a:solidFill>
              </a:rPr>
              <a:t>universități</a:t>
            </a:r>
            <a:r>
              <a:rPr lang="ro-RO" sz="1800" b="1" dirty="0" smtClean="0">
                <a:solidFill>
                  <a:srgbClr val="002060"/>
                </a:solidFill>
              </a:rPr>
              <a:t>:</a:t>
            </a:r>
            <a:br>
              <a:rPr lang="ro-RO" sz="1800" b="1" dirty="0" smtClean="0">
                <a:solidFill>
                  <a:srgbClr val="002060"/>
                </a:solidFill>
              </a:rPr>
            </a:br>
            <a:r>
              <a:rPr lang="ro-RO" sz="1800" b="1" dirty="0" smtClean="0">
                <a:solidFill>
                  <a:srgbClr val="002060"/>
                </a:solidFill>
              </a:rPr>
              <a:t>- </a:t>
            </a:r>
            <a:r>
              <a:rPr lang="vi-VN" sz="1800" b="1" dirty="0" smtClean="0">
                <a:solidFill>
                  <a:srgbClr val="002060"/>
                </a:solidFill>
              </a:rPr>
              <a:t>Universitatea </a:t>
            </a:r>
            <a:r>
              <a:rPr lang="vi-VN" sz="1800" b="1" dirty="0">
                <a:solidFill>
                  <a:srgbClr val="002060"/>
                </a:solidFill>
              </a:rPr>
              <a:t>de Stat din </a:t>
            </a:r>
            <a:r>
              <a:rPr lang="ro-RO" sz="1800" b="1" dirty="0" smtClean="0">
                <a:solidFill>
                  <a:srgbClr val="002060"/>
                </a:solidFill>
              </a:rPr>
              <a:t>Moldova – coordonator  național</a:t>
            </a:r>
            <a:r>
              <a:rPr lang="ro-RO" sz="1800" b="1" dirty="0">
                <a:solidFill>
                  <a:srgbClr val="002060"/>
                </a:solidFill>
              </a:rPr>
              <a:t/>
            </a:r>
            <a:br>
              <a:rPr lang="ro-RO" sz="1800" b="1" dirty="0">
                <a:solidFill>
                  <a:srgbClr val="002060"/>
                </a:solidFill>
              </a:rPr>
            </a:br>
            <a:r>
              <a:rPr lang="ro-RO" sz="1800" b="1" dirty="0" smtClean="0">
                <a:solidFill>
                  <a:srgbClr val="002060"/>
                </a:solidFill>
              </a:rPr>
              <a:t>- Universitatea </a:t>
            </a:r>
            <a:r>
              <a:rPr lang="ro-RO" sz="1800" b="1" dirty="0">
                <a:solidFill>
                  <a:srgbClr val="002060"/>
                </a:solidFill>
              </a:rPr>
              <a:t>Agrara de stat din </a:t>
            </a:r>
            <a:r>
              <a:rPr lang="ro-RO" sz="1800" b="1" dirty="0" smtClean="0">
                <a:solidFill>
                  <a:srgbClr val="002060"/>
                </a:solidFill>
              </a:rPr>
              <a:t>Moldova - partener</a:t>
            </a:r>
            <a:r>
              <a:rPr lang="ro-RO" sz="1800" b="1" dirty="0">
                <a:solidFill>
                  <a:srgbClr val="002060"/>
                </a:solidFill>
              </a:rPr>
              <a:t/>
            </a:r>
            <a:br>
              <a:rPr lang="ro-RO" sz="1800" b="1" dirty="0">
                <a:solidFill>
                  <a:srgbClr val="002060"/>
                </a:solidFill>
              </a:rPr>
            </a:br>
            <a:r>
              <a:rPr lang="ro-RO" sz="1800" b="1" dirty="0" smtClean="0">
                <a:solidFill>
                  <a:srgbClr val="002060"/>
                </a:solidFill>
              </a:rPr>
              <a:t>- Academia  </a:t>
            </a:r>
            <a:r>
              <a:rPr lang="ro-RO" sz="1800" b="1" dirty="0">
                <a:solidFill>
                  <a:srgbClr val="002060"/>
                </a:solidFill>
              </a:rPr>
              <a:t>”Stefan cel mare</a:t>
            </a:r>
            <a:r>
              <a:rPr lang="ro-RO" sz="1800" b="1" dirty="0" smtClean="0">
                <a:solidFill>
                  <a:srgbClr val="002060"/>
                </a:solidFill>
              </a:rPr>
              <a:t>”- partener</a:t>
            </a:r>
            <a:r>
              <a:rPr lang="ro-RO" sz="1800" b="1" dirty="0">
                <a:solidFill>
                  <a:srgbClr val="002060"/>
                </a:solidFill>
              </a:rPr>
              <a:t/>
            </a:r>
            <a:br>
              <a:rPr lang="ro-RO" sz="1800" b="1" dirty="0">
                <a:solidFill>
                  <a:srgbClr val="002060"/>
                </a:solidFill>
              </a:rPr>
            </a:br>
            <a:r>
              <a:rPr lang="ro-RO" sz="1800" b="1" dirty="0" smtClean="0">
                <a:solidFill>
                  <a:srgbClr val="002060"/>
                </a:solidFill>
              </a:rPr>
              <a:t>- Academia </a:t>
            </a:r>
            <a:r>
              <a:rPr lang="ro-RO" sz="1800" b="1" dirty="0">
                <a:solidFill>
                  <a:srgbClr val="002060"/>
                </a:solidFill>
              </a:rPr>
              <a:t>de </a:t>
            </a:r>
            <a:r>
              <a:rPr lang="ro-RO" sz="1800" b="1" dirty="0" smtClean="0">
                <a:solidFill>
                  <a:srgbClr val="002060"/>
                </a:solidFill>
              </a:rPr>
              <a:t>Administrare  Publică - partener</a:t>
            </a:r>
            <a:r>
              <a:rPr lang="ro-RO" sz="1800" b="1" dirty="0">
                <a:solidFill>
                  <a:srgbClr val="002060"/>
                </a:solidFill>
              </a:rPr>
              <a:t/>
            </a:r>
            <a:br>
              <a:rPr lang="ro-RO" sz="1800" b="1" dirty="0">
                <a:solidFill>
                  <a:srgbClr val="002060"/>
                </a:solidFill>
              </a:rPr>
            </a:br>
            <a:r>
              <a:rPr lang="ro-RO" sz="1800" b="1" dirty="0" smtClean="0">
                <a:solidFill>
                  <a:srgbClr val="002060"/>
                </a:solidFill>
              </a:rPr>
              <a:t>- </a:t>
            </a:r>
            <a:r>
              <a:rPr lang="en-GB" sz="1800" b="1" dirty="0" err="1">
                <a:solidFill>
                  <a:srgbClr val="002060"/>
                </a:solidFill>
              </a:rPr>
              <a:t>Autoritatea</a:t>
            </a:r>
            <a:r>
              <a:rPr lang="en-GB" sz="1800" b="1" dirty="0">
                <a:solidFill>
                  <a:srgbClr val="002060"/>
                </a:solidFill>
              </a:rPr>
              <a:t> </a:t>
            </a:r>
            <a:r>
              <a:rPr lang="en-GB" sz="1800" b="1" dirty="0" err="1">
                <a:solidFill>
                  <a:srgbClr val="002060"/>
                </a:solidFill>
              </a:rPr>
              <a:t>Aeronautica</a:t>
            </a:r>
            <a:r>
              <a:rPr lang="en-GB" sz="1800" b="1" dirty="0">
                <a:solidFill>
                  <a:srgbClr val="002060"/>
                </a:solidFill>
              </a:rPr>
              <a:t> </a:t>
            </a:r>
            <a:r>
              <a:rPr lang="en-GB" sz="1800" b="1" dirty="0" err="1">
                <a:solidFill>
                  <a:srgbClr val="002060"/>
                </a:solidFill>
              </a:rPr>
              <a:t>Civila</a:t>
            </a:r>
            <a:r>
              <a:rPr lang="en-GB" sz="1800" b="1" dirty="0">
                <a:solidFill>
                  <a:srgbClr val="002060"/>
                </a:solidFill>
              </a:rPr>
              <a:t> </a:t>
            </a:r>
            <a:r>
              <a:rPr lang="ro-RO" sz="1800" b="1" dirty="0" smtClean="0">
                <a:solidFill>
                  <a:srgbClr val="002060"/>
                </a:solidFill>
              </a:rPr>
              <a:t>- partener</a:t>
            </a:r>
            <a:r>
              <a:rPr lang="en-GB" sz="1800" b="1" dirty="0">
                <a:solidFill>
                  <a:srgbClr val="002060"/>
                </a:solidFill>
              </a:rPr>
              <a:t/>
            </a:r>
            <a:br>
              <a:rPr lang="en-GB" sz="1800" b="1" dirty="0">
                <a:solidFill>
                  <a:srgbClr val="002060"/>
                </a:solidFill>
              </a:rPr>
            </a:br>
            <a:endParaRPr lang="ro-RO" sz="1800" b="1" dirty="0">
              <a:solidFill>
                <a:srgbClr val="002060"/>
              </a:solidFill>
            </a:endParaRPr>
          </a:p>
        </p:txBody>
      </p:sp>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a:endCxn id="2052" idx="1"/>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517232"/>
            <a:ext cx="4740696" cy="1141079"/>
          </a:xfrm>
          <a:prstGeom prst="rect">
            <a:avLst/>
          </a:prstGeom>
          <a:noFill/>
          <a:ln w="9525">
            <a:solidFill>
              <a:srgbClr val="0070C0"/>
            </a:solidFill>
            <a:miter lim="800000"/>
            <a:headEnd/>
            <a:tailEnd/>
          </a:ln>
        </p:spPr>
      </p:pic>
    </p:spTree>
    <p:extLst>
      <p:ext uri="{BB962C8B-B14F-4D97-AF65-F5344CB8AC3E}">
        <p14:creationId xmlns:p14="http://schemas.microsoft.com/office/powerpoint/2010/main" val="146735908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51520" y="2447688"/>
            <a:ext cx="8650387" cy="2925528"/>
          </a:xfrm>
          <a:solidFill>
            <a:schemeClr val="accent3">
              <a:lumMod val="95000"/>
            </a:schemeClr>
          </a:solidFill>
        </p:spPr>
        <p:txBody>
          <a:bodyPr>
            <a:noAutofit/>
          </a:bodyPr>
          <a:lstStyle/>
          <a:p>
            <a:pPr algn="l"/>
            <a:r>
              <a:rPr lang="ro-RO" sz="2400" b="1" dirty="0" smtClean="0">
                <a:solidFill>
                  <a:srgbClr val="C00000"/>
                </a:solidFill>
              </a:rPr>
              <a:t>		     Care </a:t>
            </a:r>
            <a:r>
              <a:rPr lang="ro-RO" sz="2400" b="1" dirty="0">
                <a:solidFill>
                  <a:srgbClr val="C00000"/>
                </a:solidFill>
              </a:rPr>
              <a:t>este oportunitatea </a:t>
            </a:r>
            <a:r>
              <a:rPr lang="ro-RO" sz="2400" b="1" dirty="0" err="1">
                <a:solidFill>
                  <a:srgbClr val="C00000"/>
                </a:solidFill>
              </a:rPr>
              <a:t>dronelor</a:t>
            </a:r>
            <a:r>
              <a:rPr lang="ro-RO" sz="2400" b="1" dirty="0" smtClean="0">
                <a:solidFill>
                  <a:srgbClr val="C00000"/>
                </a:solidFill>
              </a:rPr>
              <a:t>?</a:t>
            </a:r>
            <a:br>
              <a:rPr lang="ro-RO" sz="2400" b="1" dirty="0" smtClean="0">
                <a:solidFill>
                  <a:srgbClr val="C00000"/>
                </a:solidFill>
              </a:rPr>
            </a:br>
            <a:r>
              <a:rPr lang="ro-RO" sz="2400" b="1" dirty="0" smtClean="0">
                <a:solidFill>
                  <a:srgbClr val="C00000"/>
                </a:solidFill>
              </a:rPr>
              <a:t>		</a:t>
            </a:r>
            <a:r>
              <a:rPr lang="ro-RO" sz="2400" b="1" dirty="0" err="1" smtClean="0">
                <a:solidFill>
                  <a:srgbClr val="C00000"/>
                </a:solidFill>
              </a:rPr>
              <a:t>Dronele</a:t>
            </a:r>
            <a:r>
              <a:rPr lang="ro-RO" sz="2400" b="1" dirty="0" smtClean="0">
                <a:solidFill>
                  <a:srgbClr val="C00000"/>
                </a:solidFill>
              </a:rPr>
              <a:t> - doar </a:t>
            </a:r>
            <a:r>
              <a:rPr lang="ro-RO" sz="2400" b="1" dirty="0">
                <a:solidFill>
                  <a:srgbClr val="C00000"/>
                </a:solidFill>
              </a:rPr>
              <a:t>în sistemul de </a:t>
            </a:r>
            <a:r>
              <a:rPr lang="ro-RO" sz="2400" b="1" dirty="0" smtClean="0">
                <a:solidFill>
                  <a:srgbClr val="C00000"/>
                </a:solidFill>
              </a:rPr>
              <a:t>apărare</a:t>
            </a:r>
            <a:r>
              <a:rPr lang="ro-RO" sz="2400" b="1" dirty="0">
                <a:solidFill>
                  <a:srgbClr val="C00000"/>
                </a:solidFill>
              </a:rPr>
              <a:t>?</a:t>
            </a:r>
            <a:r>
              <a:rPr lang="ro-RO" sz="2400" b="1" dirty="0" smtClean="0">
                <a:solidFill>
                  <a:srgbClr val="C00000"/>
                </a:solidFill>
              </a:rPr>
              <a:t/>
            </a:r>
            <a:br>
              <a:rPr lang="ro-RO" sz="2400" b="1" dirty="0" smtClean="0">
                <a:solidFill>
                  <a:srgbClr val="C00000"/>
                </a:solidFill>
              </a:rPr>
            </a:br>
            <a:r>
              <a:rPr lang="ro-RO" sz="2000" b="1" dirty="0" smtClean="0">
                <a:solidFill>
                  <a:srgbClr val="002060"/>
                </a:solidFill>
              </a:rPr>
              <a:t>Experiența </a:t>
            </a:r>
            <a:r>
              <a:rPr lang="ro-RO" sz="2000" b="1" dirty="0">
                <a:solidFill>
                  <a:srgbClr val="002060"/>
                </a:solidFill>
              </a:rPr>
              <a:t>țărilor avansate </a:t>
            </a:r>
            <a:r>
              <a:rPr lang="ro-RO" sz="2000" b="1" dirty="0" smtClean="0">
                <a:solidFill>
                  <a:srgbClr val="002060"/>
                </a:solidFill>
              </a:rPr>
              <a:t>demonstrează </a:t>
            </a:r>
            <a:r>
              <a:rPr lang="ro-RO" sz="2000" b="1" dirty="0">
                <a:solidFill>
                  <a:srgbClr val="002060"/>
                </a:solidFill>
              </a:rPr>
              <a:t>că </a:t>
            </a:r>
            <a:r>
              <a:rPr lang="ro-RO" sz="2000" b="1" dirty="0" err="1">
                <a:solidFill>
                  <a:srgbClr val="002060"/>
                </a:solidFill>
              </a:rPr>
              <a:t>dronele</a:t>
            </a:r>
            <a:r>
              <a:rPr lang="ro-RO" sz="2000" b="1" dirty="0">
                <a:solidFill>
                  <a:srgbClr val="002060"/>
                </a:solidFill>
              </a:rPr>
              <a:t>  sunt folosite pe larg</a:t>
            </a:r>
            <a:r>
              <a:rPr lang="vi-VN" sz="2000" b="1" dirty="0">
                <a:solidFill>
                  <a:srgbClr val="002060"/>
                </a:solidFill>
              </a:rPr>
              <a:t> în </a:t>
            </a:r>
            <a:r>
              <a:rPr lang="ro-RO" sz="2000" b="1" dirty="0">
                <a:solidFill>
                  <a:srgbClr val="002060"/>
                </a:solidFill>
              </a:rPr>
              <a:t>diverse s</a:t>
            </a:r>
            <a:r>
              <a:rPr lang="vi-VN" sz="2000" b="1" dirty="0">
                <a:solidFill>
                  <a:srgbClr val="002060"/>
                </a:solidFill>
              </a:rPr>
              <a:t>erviciil</a:t>
            </a:r>
            <a:r>
              <a:rPr lang="ro-RO" sz="2000" b="1" dirty="0">
                <a:solidFill>
                  <a:srgbClr val="002060"/>
                </a:solidFill>
              </a:rPr>
              <a:t> </a:t>
            </a:r>
            <a:r>
              <a:rPr lang="vi-VN" sz="2000" b="1" dirty="0">
                <a:solidFill>
                  <a:srgbClr val="002060"/>
                </a:solidFill>
              </a:rPr>
              <a:t>civile - acestea reduc în mod semnificativ timpul și costurile. </a:t>
            </a:r>
            <a:r>
              <a:rPr lang="ro-RO" sz="2000" b="1" dirty="0">
                <a:solidFill>
                  <a:srgbClr val="002060"/>
                </a:solidFill>
              </a:rPr>
              <a:t/>
            </a:r>
            <a:br>
              <a:rPr lang="ro-RO" sz="2000" b="1" dirty="0">
                <a:solidFill>
                  <a:srgbClr val="002060"/>
                </a:solidFill>
              </a:rPr>
            </a:br>
            <a:r>
              <a:rPr lang="vi-VN" sz="2000" b="1" dirty="0" smtClean="0">
                <a:solidFill>
                  <a:srgbClr val="002060"/>
                </a:solidFill>
              </a:rPr>
              <a:t>Drone</a:t>
            </a:r>
            <a:r>
              <a:rPr lang="ro-RO" sz="2000" b="1" dirty="0" smtClean="0">
                <a:solidFill>
                  <a:srgbClr val="002060"/>
                </a:solidFill>
              </a:rPr>
              <a:t>le</a:t>
            </a:r>
            <a:r>
              <a:rPr lang="vi-VN" sz="2000" b="1" dirty="0" smtClean="0">
                <a:solidFill>
                  <a:srgbClr val="002060"/>
                </a:solidFill>
              </a:rPr>
              <a:t> pot </a:t>
            </a:r>
            <a:r>
              <a:rPr lang="vi-VN" sz="2000" b="1" dirty="0">
                <a:solidFill>
                  <a:srgbClr val="002060"/>
                </a:solidFill>
              </a:rPr>
              <a:t>fi </a:t>
            </a:r>
            <a:r>
              <a:rPr lang="vi-VN" sz="2000" b="1" dirty="0" smtClean="0">
                <a:solidFill>
                  <a:srgbClr val="002060"/>
                </a:solidFill>
              </a:rPr>
              <a:t>utilizat</a:t>
            </a:r>
            <a:r>
              <a:rPr lang="ro-RO" sz="2000" b="1" dirty="0" smtClean="0">
                <a:solidFill>
                  <a:srgbClr val="002060"/>
                </a:solidFill>
              </a:rPr>
              <a:t>e</a:t>
            </a:r>
            <a:r>
              <a:rPr lang="vi-VN" sz="2000" b="1" dirty="0" smtClean="0">
                <a:solidFill>
                  <a:srgbClr val="002060"/>
                </a:solidFill>
              </a:rPr>
              <a:t> în</a:t>
            </a:r>
            <a:r>
              <a:rPr lang="ro-RO" sz="2000" b="1" dirty="0" smtClean="0">
                <a:solidFill>
                  <a:srgbClr val="002060"/>
                </a:solidFill>
              </a:rPr>
              <a:t>: </a:t>
            </a:r>
            <a:r>
              <a:rPr lang="vi-VN" sz="2000" b="1" dirty="0" smtClean="0">
                <a:solidFill>
                  <a:srgbClr val="002060"/>
                </a:solidFill>
              </a:rPr>
              <a:t> </a:t>
            </a:r>
            <a:r>
              <a:rPr lang="vi-VN" sz="2000" b="1" dirty="0">
                <a:solidFill>
                  <a:srgbClr val="002060"/>
                </a:solidFill>
              </a:rPr>
              <a:t>agricultură, construcții, </a:t>
            </a:r>
            <a:r>
              <a:rPr lang="vi-VN" sz="2000" b="1" dirty="0" smtClean="0">
                <a:solidFill>
                  <a:srgbClr val="002060"/>
                </a:solidFill>
              </a:rPr>
              <a:t>monitorizarea mediului</a:t>
            </a:r>
            <a:r>
              <a:rPr lang="ro-RO" sz="2000" b="1" dirty="0" smtClean="0">
                <a:solidFill>
                  <a:srgbClr val="002060"/>
                </a:solidFill>
              </a:rPr>
              <a:t> </a:t>
            </a:r>
            <a:r>
              <a:rPr lang="ro-RO" sz="2000" b="1" dirty="0" err="1" smtClean="0">
                <a:solidFill>
                  <a:srgbClr val="002060"/>
                </a:solidFill>
              </a:rPr>
              <a:t>etc</a:t>
            </a:r>
            <a:r>
              <a:rPr lang="vi-VN" sz="2000" b="1" dirty="0" smtClean="0">
                <a:solidFill>
                  <a:srgbClr val="002060"/>
                </a:solidFill>
              </a:rPr>
              <a:t>. </a:t>
            </a:r>
            <a:r>
              <a:rPr lang="ro-RO" sz="2000" b="1" dirty="0" smtClean="0">
                <a:solidFill>
                  <a:srgbClr val="002060"/>
                </a:solidFill>
              </a:rPr>
              <a:t/>
            </a:r>
            <a:br>
              <a:rPr lang="ro-RO" sz="2000" b="1" dirty="0" smtClean="0">
                <a:solidFill>
                  <a:srgbClr val="002060"/>
                </a:solidFill>
              </a:rPr>
            </a:br>
            <a:r>
              <a:rPr lang="vi-VN" sz="2000" b="1" dirty="0" smtClean="0">
                <a:solidFill>
                  <a:srgbClr val="002060"/>
                </a:solidFill>
              </a:rPr>
              <a:t>Ele </a:t>
            </a:r>
            <a:r>
              <a:rPr lang="vi-VN" sz="2000" b="1" dirty="0">
                <a:solidFill>
                  <a:srgbClr val="002060"/>
                </a:solidFill>
              </a:rPr>
              <a:t>pot fi folosite pentru a colecta date cantitative și calitative cu privire la diferite </a:t>
            </a:r>
            <a:r>
              <a:rPr lang="vi-VN" sz="2000" b="1" dirty="0" smtClean="0">
                <a:solidFill>
                  <a:srgbClr val="002060"/>
                </a:solidFill>
              </a:rPr>
              <a:t>obiecte</a:t>
            </a:r>
            <a:r>
              <a:rPr lang="ro-RO" sz="1800" b="1" dirty="0">
                <a:solidFill>
                  <a:srgbClr val="002060"/>
                </a:solidFill>
              </a:rPr>
              <a:t>.</a:t>
            </a:r>
          </a:p>
        </p:txBody>
      </p:sp>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a:endCxn id="2052" idx="1"/>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517232"/>
            <a:ext cx="4740696" cy="1141079"/>
          </a:xfrm>
          <a:prstGeom prst="rect">
            <a:avLst/>
          </a:prstGeom>
          <a:noFill/>
          <a:ln w="9525">
            <a:solidFill>
              <a:srgbClr val="0070C0"/>
            </a:solidFill>
            <a:miter lim="800000"/>
            <a:headEnd/>
            <a:tailEnd/>
          </a:ln>
        </p:spPr>
      </p:pic>
    </p:spTree>
    <p:extLst>
      <p:ext uri="{BB962C8B-B14F-4D97-AF65-F5344CB8AC3E}">
        <p14:creationId xmlns:p14="http://schemas.microsoft.com/office/powerpoint/2010/main" val="18393955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51520" y="2447688"/>
            <a:ext cx="8650387" cy="2925528"/>
          </a:xfrm>
          <a:solidFill>
            <a:schemeClr val="accent3">
              <a:lumMod val="95000"/>
            </a:schemeClr>
          </a:solidFill>
        </p:spPr>
        <p:txBody>
          <a:bodyPr>
            <a:noAutofit/>
          </a:bodyPr>
          <a:lstStyle/>
          <a:p>
            <a:pPr algn="l"/>
            <a:r>
              <a:rPr lang="vi-VN" sz="2000" b="1" dirty="0">
                <a:solidFill>
                  <a:srgbClr val="002060"/>
                </a:solidFill>
              </a:rPr>
              <a:t> </a:t>
            </a:r>
            <a:r>
              <a:rPr lang="ro-RO" sz="2000" b="1" dirty="0" smtClean="0">
                <a:solidFill>
                  <a:srgbClr val="002060"/>
                </a:solidFill>
              </a:rPr>
              <a:t>                 </a:t>
            </a:r>
            <a:r>
              <a:rPr lang="ro-RO" sz="2800" b="1" dirty="0" smtClean="0">
                <a:solidFill>
                  <a:srgbClr val="C00000"/>
                </a:solidFill>
              </a:rPr>
              <a:t>Care este misiunea AAP în acest proiect?</a:t>
            </a:r>
            <a:r>
              <a:rPr lang="ro-RO" sz="2000" b="1" dirty="0" smtClean="0">
                <a:solidFill>
                  <a:srgbClr val="002060"/>
                </a:solidFill>
              </a:rPr>
              <a:t/>
            </a:r>
            <a:br>
              <a:rPr lang="ro-RO" sz="2000" b="1" dirty="0" smtClean="0">
                <a:solidFill>
                  <a:srgbClr val="002060"/>
                </a:solidFill>
              </a:rPr>
            </a:br>
            <a:r>
              <a:rPr lang="ro-RO" sz="2000" b="1" dirty="0" smtClean="0">
                <a:solidFill>
                  <a:srgbClr val="002060"/>
                </a:solidFill>
              </a:rPr>
              <a:t/>
            </a:r>
            <a:br>
              <a:rPr lang="ro-RO" sz="2000" b="1" dirty="0" smtClean="0">
                <a:solidFill>
                  <a:srgbClr val="002060"/>
                </a:solidFill>
              </a:rPr>
            </a:br>
            <a:r>
              <a:rPr lang="ro-RO" sz="2400" b="1" dirty="0" smtClean="0">
                <a:solidFill>
                  <a:srgbClr val="002060"/>
                </a:solidFill>
              </a:rPr>
              <a:t>Împreună cu parteneri de proiect AAP va participa la implementare a 8 pachete de acțiuni. </a:t>
            </a:r>
            <a:br>
              <a:rPr lang="ro-RO" sz="2400" b="1" dirty="0" smtClean="0">
                <a:solidFill>
                  <a:srgbClr val="002060"/>
                </a:solidFill>
              </a:rPr>
            </a:br>
            <a:r>
              <a:rPr lang="ro-RO" sz="2400" b="1" dirty="0" smtClean="0">
                <a:solidFill>
                  <a:srgbClr val="002060"/>
                </a:solidFill>
              </a:rPr>
              <a:t>În special, organizarea cursurilor </a:t>
            </a:r>
            <a:r>
              <a:rPr lang="ro-RO" sz="2400" b="1" dirty="0">
                <a:solidFill>
                  <a:srgbClr val="002060"/>
                </a:solidFill>
              </a:rPr>
              <a:t>(</a:t>
            </a:r>
            <a:r>
              <a:rPr lang="ro-RO" sz="2400" b="1" dirty="0" err="1">
                <a:solidFill>
                  <a:srgbClr val="002060"/>
                </a:solidFill>
              </a:rPr>
              <a:t>începînd</a:t>
            </a:r>
            <a:r>
              <a:rPr lang="ro-RO" sz="2400" b="1" dirty="0">
                <a:solidFill>
                  <a:srgbClr val="002060"/>
                </a:solidFill>
              </a:rPr>
              <a:t> </a:t>
            </a:r>
            <a:r>
              <a:rPr lang="ro-RO" sz="2400" b="1" dirty="0" smtClean="0">
                <a:solidFill>
                  <a:srgbClr val="002060"/>
                </a:solidFill>
              </a:rPr>
              <a:t>cu IX, 2018) pentru autoritățile care utilizează </a:t>
            </a:r>
            <a:r>
              <a:rPr lang="ro-RO" sz="2400" b="1" dirty="0" err="1" smtClean="0">
                <a:solidFill>
                  <a:srgbClr val="002060"/>
                </a:solidFill>
              </a:rPr>
              <a:t>dronele</a:t>
            </a:r>
            <a:r>
              <a:rPr lang="ro-RO" sz="2400" b="1" dirty="0" smtClean="0">
                <a:solidFill>
                  <a:srgbClr val="002060"/>
                </a:solidFill>
              </a:rPr>
              <a:t> sau doresc să utilizeze </a:t>
            </a:r>
            <a:r>
              <a:rPr lang="ro-RO" sz="2400" b="1" dirty="0" err="1" smtClean="0">
                <a:solidFill>
                  <a:srgbClr val="002060"/>
                </a:solidFill>
              </a:rPr>
              <a:t>dronele</a:t>
            </a:r>
            <a:r>
              <a:rPr lang="ro-RO" sz="2400" b="1" dirty="0" smtClean="0">
                <a:solidFill>
                  <a:srgbClr val="002060"/>
                </a:solidFill>
              </a:rPr>
              <a:t> civile. </a:t>
            </a:r>
            <a:endParaRPr lang="ro-RO" sz="2400" dirty="0">
              <a:solidFill>
                <a:srgbClr val="002060"/>
              </a:solidFill>
            </a:endParaRPr>
          </a:p>
        </p:txBody>
      </p:sp>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a:endCxn id="2052" idx="1"/>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517232"/>
            <a:ext cx="4740696" cy="1141079"/>
          </a:xfrm>
          <a:prstGeom prst="rect">
            <a:avLst/>
          </a:prstGeom>
          <a:noFill/>
          <a:ln w="9525">
            <a:solidFill>
              <a:srgbClr val="0070C0"/>
            </a:solidFill>
            <a:miter lim="800000"/>
            <a:headEnd/>
            <a:tailEnd/>
          </a:ln>
        </p:spPr>
      </p:pic>
    </p:spTree>
    <p:extLst>
      <p:ext uri="{BB962C8B-B14F-4D97-AF65-F5344CB8AC3E}">
        <p14:creationId xmlns:p14="http://schemas.microsoft.com/office/powerpoint/2010/main" val="257702362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ctrTitle"/>
          </p:nvPr>
        </p:nvSpPr>
        <p:spPr>
          <a:xfrm>
            <a:off x="251520" y="2636912"/>
            <a:ext cx="8650387" cy="2232248"/>
          </a:xfrm>
          <a:solidFill>
            <a:schemeClr val="accent3">
              <a:lumMod val="95000"/>
            </a:schemeClr>
          </a:solidFill>
        </p:spPr>
        <p:txBody>
          <a:bodyPr>
            <a:normAutofit fontScale="90000"/>
          </a:bodyPr>
          <a:lstStyle/>
          <a:p>
            <a:r>
              <a:rPr lang="ro-RO" sz="4000" b="1" dirty="0" smtClean="0">
                <a:solidFill>
                  <a:srgbClr val="C00000"/>
                </a:solidFill>
              </a:rPr>
              <a:t/>
            </a:r>
            <a:br>
              <a:rPr lang="ro-RO" sz="4000" b="1" dirty="0" smtClean="0">
                <a:solidFill>
                  <a:srgbClr val="C00000"/>
                </a:solidFill>
              </a:rPr>
            </a:br>
            <a:r>
              <a:rPr lang="en-US" sz="4000" b="1" dirty="0" err="1" smtClean="0">
                <a:solidFill>
                  <a:srgbClr val="C00000"/>
                </a:solidFill>
              </a:rPr>
              <a:t>Lansarea</a:t>
            </a:r>
            <a:r>
              <a:rPr lang="en-US" sz="4000" b="1" dirty="0" smtClean="0">
                <a:solidFill>
                  <a:srgbClr val="C00000"/>
                </a:solidFill>
              </a:rPr>
              <a:t> </a:t>
            </a:r>
            <a:r>
              <a:rPr lang="en-US" sz="4000" b="1" dirty="0" err="1">
                <a:solidFill>
                  <a:srgbClr val="C00000"/>
                </a:solidFill>
              </a:rPr>
              <a:t>oficiala</a:t>
            </a:r>
            <a:r>
              <a:rPr lang="en-US" sz="4000" b="1" dirty="0">
                <a:solidFill>
                  <a:srgbClr val="C00000"/>
                </a:solidFill>
              </a:rPr>
              <a:t> a </a:t>
            </a:r>
            <a:r>
              <a:rPr lang="en-US" sz="4000" b="1" dirty="0" err="1" smtClean="0">
                <a:solidFill>
                  <a:srgbClr val="C00000"/>
                </a:solidFill>
              </a:rPr>
              <a:t>proiectului</a:t>
            </a:r>
            <a:r>
              <a:rPr lang="ro-RO" sz="4000" b="1" dirty="0" smtClean="0">
                <a:solidFill>
                  <a:srgbClr val="C00000"/>
                </a:solidFill>
              </a:rPr>
              <a:t/>
            </a:r>
            <a:br>
              <a:rPr lang="ro-RO" sz="4000" b="1" dirty="0" smtClean="0">
                <a:solidFill>
                  <a:srgbClr val="C00000"/>
                </a:solidFill>
              </a:rPr>
            </a:br>
            <a:r>
              <a:rPr lang="ro-RO" sz="4000" b="1" dirty="0" smtClean="0">
                <a:solidFill>
                  <a:srgbClr val="C00000"/>
                </a:solidFill>
              </a:rPr>
              <a:t>13-16 </a:t>
            </a:r>
            <a:r>
              <a:rPr lang="ro-RO" sz="4000" b="1" dirty="0">
                <a:solidFill>
                  <a:srgbClr val="C00000"/>
                </a:solidFill>
              </a:rPr>
              <a:t>februarie </a:t>
            </a:r>
            <a:r>
              <a:rPr lang="ro-RO" sz="4000" b="1" dirty="0" smtClean="0">
                <a:solidFill>
                  <a:srgbClr val="C00000"/>
                </a:solidFill>
              </a:rPr>
              <a:t>2017</a:t>
            </a:r>
            <a:r>
              <a:rPr lang="en-US" sz="4000" b="1" dirty="0" smtClean="0">
                <a:solidFill>
                  <a:srgbClr val="C00000"/>
                </a:solidFill>
              </a:rPr>
              <a:t>,</a:t>
            </a:r>
            <a:r>
              <a:rPr lang="ro-RO" sz="4000" b="1" dirty="0" smtClean="0">
                <a:solidFill>
                  <a:srgbClr val="C00000"/>
                </a:solidFill>
              </a:rPr>
              <a:t/>
            </a:r>
            <a:br>
              <a:rPr lang="ro-RO" sz="4000" b="1" dirty="0" smtClean="0">
                <a:solidFill>
                  <a:srgbClr val="C00000"/>
                </a:solidFill>
              </a:rPr>
            </a:br>
            <a:r>
              <a:rPr lang="en-US" sz="4000" b="1" dirty="0" smtClean="0">
                <a:solidFill>
                  <a:srgbClr val="C00000"/>
                </a:solidFill>
              </a:rPr>
              <a:t>Erevan</a:t>
            </a:r>
            <a:r>
              <a:rPr lang="en-US" sz="4000" b="1" dirty="0">
                <a:solidFill>
                  <a:srgbClr val="C00000"/>
                </a:solidFill>
              </a:rPr>
              <a:t>, Armenia. </a:t>
            </a:r>
            <a:r>
              <a:rPr lang="ro-RO" sz="4000" b="1" dirty="0">
                <a:solidFill>
                  <a:srgbClr val="C00000"/>
                </a:solidFill>
              </a:rPr>
              <a:t/>
            </a:r>
            <a:br>
              <a:rPr lang="ro-RO" sz="4000" b="1" dirty="0">
                <a:solidFill>
                  <a:srgbClr val="C00000"/>
                </a:solidFill>
              </a:rPr>
            </a:br>
            <a:endParaRPr lang="en-GB" sz="4000" b="1" dirty="0">
              <a:solidFill>
                <a:srgbClr val="C00000"/>
              </a:solidFill>
            </a:endParaRPr>
          </a:p>
        </p:txBody>
      </p:sp>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a:endCxn id="2052" idx="1"/>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ectangle 3"/>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a:t>
            </a:r>
            <a:endParaRPr kumimoji="0" lang="en-GB"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5517232"/>
            <a:ext cx="4740696" cy="1141079"/>
          </a:xfrm>
          <a:prstGeom prst="rect">
            <a:avLst/>
          </a:prstGeom>
          <a:noFill/>
          <a:ln w="9525">
            <a:solidFill>
              <a:srgbClr val="0070C0"/>
            </a:solidFill>
            <a:miter lim="800000"/>
            <a:headEnd/>
            <a:tailEnd/>
          </a:ln>
        </p:spPr>
      </p:pic>
    </p:spTree>
    <p:extLst>
      <p:ext uri="{BB962C8B-B14F-4D97-AF65-F5344CB8AC3E}">
        <p14:creationId xmlns:p14="http://schemas.microsoft.com/office/powerpoint/2010/main" val="41367292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CasellaDiTesto 8"/>
          <p:cNvSpPr txBox="1">
            <a:spLocks noChangeArrowheads="1"/>
          </p:cNvSpPr>
          <p:nvPr/>
        </p:nvSpPr>
        <p:spPr bwMode="auto">
          <a:xfrm>
            <a:off x="7008440" y="457200"/>
            <a:ext cx="1524000" cy="461963"/>
          </a:xfrm>
          <a:prstGeom prst="rect">
            <a:avLst/>
          </a:prstGeom>
          <a:noFill/>
          <a:ln w="9525">
            <a:noFill/>
            <a:miter lim="800000"/>
            <a:headEnd/>
            <a:tailEnd/>
          </a:ln>
        </p:spPr>
        <p:txBody>
          <a:bodyPr>
            <a:spAutoFit/>
          </a:bodyPr>
          <a:lstStyle/>
          <a:p>
            <a:pPr>
              <a:defRPr/>
            </a:pPr>
            <a:r>
              <a:rPr lang="it-IT" sz="2400" b="1" dirty="0" err="1" smtClean="0">
                <a:solidFill>
                  <a:schemeClr val="accent6"/>
                </a:solidFill>
                <a:ea typeface="ＭＳ Ｐゴシック" charset="-128"/>
              </a:rPr>
              <a:t>eDrone</a:t>
            </a:r>
            <a:endParaRPr lang="it-IT" sz="2400" b="1" dirty="0">
              <a:solidFill>
                <a:schemeClr val="accent6"/>
              </a:solidFill>
              <a:ea typeface="ＭＳ Ｐゴシック" charset="-128"/>
            </a:endParaRPr>
          </a:p>
        </p:txBody>
      </p:sp>
      <p:cxnSp>
        <p:nvCxnSpPr>
          <p:cNvPr id="7" name="Connettore 1 6"/>
          <p:cNvCxnSpPr/>
          <p:nvPr/>
        </p:nvCxnSpPr>
        <p:spPr>
          <a:xfrm>
            <a:off x="0" y="685800"/>
            <a:ext cx="7008440" cy="2382"/>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4" name="Connettore 1 13"/>
          <p:cNvCxnSpPr/>
          <p:nvPr/>
        </p:nvCxnSpPr>
        <p:spPr>
          <a:xfrm>
            <a:off x="8153400" y="6858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5" name="Connettore 1 14"/>
          <p:cNvCxnSpPr/>
          <p:nvPr/>
        </p:nvCxnSpPr>
        <p:spPr>
          <a:xfrm>
            <a:off x="0" y="2286000"/>
            <a:ext cx="68580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cxnSp>
        <p:nvCxnSpPr>
          <p:cNvPr id="16" name="Connettore 1 15"/>
          <p:cNvCxnSpPr/>
          <p:nvPr/>
        </p:nvCxnSpPr>
        <p:spPr>
          <a:xfrm>
            <a:off x="8153400" y="2286000"/>
            <a:ext cx="990600" cy="0"/>
          </a:xfrm>
          <a:prstGeom prst="line">
            <a:avLst/>
          </a:prstGeom>
          <a:ln>
            <a:solidFill>
              <a:schemeClr val="accent6"/>
            </a:solidFill>
          </a:ln>
        </p:spPr>
        <p:style>
          <a:lnRef idx="2">
            <a:schemeClr val="accent1"/>
          </a:lnRef>
          <a:fillRef idx="0">
            <a:schemeClr val="accent1"/>
          </a:fillRef>
          <a:effectRef idx="1">
            <a:schemeClr val="accent1"/>
          </a:effectRef>
          <a:fontRef idx="minor">
            <a:schemeClr val="tx1"/>
          </a:fontRef>
        </p:style>
      </p:cxnSp>
      <p:sp>
        <p:nvSpPr>
          <p:cNvPr id="17" name="CasellaDiTesto 8"/>
          <p:cNvSpPr txBox="1">
            <a:spLocks noChangeArrowheads="1"/>
          </p:cNvSpPr>
          <p:nvPr/>
        </p:nvSpPr>
        <p:spPr bwMode="auto">
          <a:xfrm>
            <a:off x="6828972" y="1985726"/>
            <a:ext cx="1371600" cy="461962"/>
          </a:xfrm>
          <a:prstGeom prst="rect">
            <a:avLst/>
          </a:prstGeom>
          <a:noFill/>
          <a:ln w="9525">
            <a:noFill/>
            <a:miter lim="800000"/>
            <a:headEnd/>
            <a:tailEnd/>
          </a:ln>
        </p:spPr>
        <p:txBody>
          <a:bodyPr>
            <a:spAutoFit/>
          </a:bodyPr>
          <a:lstStyle/>
          <a:p>
            <a:pPr>
              <a:defRPr/>
            </a:pPr>
            <a:r>
              <a:rPr lang="it-IT" sz="2400" b="1" dirty="0" err="1">
                <a:solidFill>
                  <a:schemeClr val="accent6"/>
                </a:solidFill>
                <a:ea typeface="ＭＳ Ｐゴシック" charset="-128"/>
              </a:rPr>
              <a:t>………</a:t>
            </a:r>
            <a:r>
              <a:rPr lang="it-IT" sz="2400" b="1" dirty="0">
                <a:solidFill>
                  <a:schemeClr val="accent6"/>
                </a:solidFill>
                <a:ea typeface="ＭＳ Ｐゴシック" charset="-128"/>
              </a:rPr>
              <a:t>...</a:t>
            </a:r>
          </a:p>
        </p:txBody>
      </p:sp>
      <p:sp>
        <p:nvSpPr>
          <p:cNvPr id="19" name="Rectangle 2"/>
          <p:cNvSpPr txBox="1">
            <a:spLocks noChangeArrowheads="1"/>
          </p:cNvSpPr>
          <p:nvPr/>
        </p:nvSpPr>
        <p:spPr bwMode="auto">
          <a:xfrm>
            <a:off x="2051721" y="919163"/>
            <a:ext cx="5463051" cy="1244257"/>
          </a:xfrm>
          <a:prstGeom prst="rect">
            <a:avLst/>
          </a:prstGeom>
          <a:noFill/>
          <a:ln w="9525">
            <a:noFill/>
            <a:miter lim="800000"/>
            <a:headEnd/>
            <a:tailEnd/>
          </a:ln>
        </p:spPr>
        <p:txBody>
          <a:bodyPr anchor="ctr"/>
          <a:lstStyle/>
          <a:p>
            <a:pPr algn="ctr">
              <a:defRPr/>
            </a:pPr>
            <a:r>
              <a:rPr lang="en-US" sz="2400" b="1" i="1" kern="0" dirty="0" smtClean="0">
                <a:solidFill>
                  <a:schemeClr val="accent6"/>
                </a:solidFill>
                <a:latin typeface="+mj-lt"/>
                <a:ea typeface="ＭＳ Ｐゴシック" charset="-128"/>
                <a:cs typeface="+mj-cs"/>
              </a:rPr>
              <a:t>Educational for Drone (</a:t>
            </a:r>
            <a:r>
              <a:rPr lang="en-US" sz="2400" b="1" i="1" kern="0" dirty="0" err="1" smtClean="0">
                <a:solidFill>
                  <a:schemeClr val="accent6"/>
                </a:solidFill>
                <a:latin typeface="+mj-lt"/>
                <a:ea typeface="ＭＳ Ｐゴシック" charset="-128"/>
                <a:cs typeface="+mj-cs"/>
              </a:rPr>
              <a:t>eDrone</a:t>
            </a:r>
            <a:r>
              <a:rPr lang="en-US" sz="2400" b="1" i="1" kern="0" dirty="0" smtClean="0">
                <a:solidFill>
                  <a:schemeClr val="accent6"/>
                </a:solidFill>
                <a:latin typeface="+mj-lt"/>
                <a:ea typeface="ＭＳ Ｐゴシック" charset="-128"/>
                <a:cs typeface="+mj-cs"/>
              </a:rPr>
              <a:t>) </a:t>
            </a:r>
            <a:endParaRPr lang="en-US" sz="2400" b="1" i="1" kern="0" dirty="0">
              <a:solidFill>
                <a:schemeClr val="accent6"/>
              </a:solidFill>
              <a:latin typeface="+mj-lt"/>
              <a:ea typeface="ＭＳ Ｐゴシック" charset="-128"/>
              <a:cs typeface="+mj-cs"/>
            </a:endParaRPr>
          </a:p>
          <a:p>
            <a:pPr algn="ctr">
              <a:defRPr/>
            </a:pPr>
            <a:r>
              <a:rPr lang="en-US" sz="1600" b="1" i="1" kern="0" dirty="0" smtClean="0">
                <a:solidFill>
                  <a:schemeClr val="accent6"/>
                </a:solidFill>
                <a:latin typeface="+mj-lt"/>
                <a:ea typeface="ＭＳ Ｐゴシック" charset="-128"/>
                <a:cs typeface="+mj-cs"/>
              </a:rPr>
              <a:t>574090-EPP-1-2016-1-IT-EPPKA2-CBHE-JP</a:t>
            </a:r>
          </a:p>
          <a:p>
            <a:pPr algn="ctr">
              <a:defRPr/>
            </a:pPr>
            <a:endParaRPr lang="en-US" sz="1600" b="1" i="1" kern="0" dirty="0">
              <a:solidFill>
                <a:schemeClr val="accent6"/>
              </a:solidFill>
              <a:latin typeface="+mj-lt"/>
              <a:ea typeface="ＭＳ Ｐゴシック" charset="-128"/>
              <a:cs typeface="+mj-cs"/>
            </a:endParaRPr>
          </a:p>
        </p:txBody>
      </p:sp>
      <p:pic>
        <p:nvPicPr>
          <p:cNvPr id="2050" name="Picture 2" descr="http://www.edrone.unisannio.it/images/tectnet/tectnet.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318872"/>
            <a:ext cx="1584176" cy="2063376"/>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0440" y="919163"/>
            <a:ext cx="1131466" cy="111005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4"/>
          <p:cNvSpPr>
            <a:spLocks noChangeArrowheads="1"/>
          </p:cNvSpPr>
          <p:nvPr/>
        </p:nvSpPr>
        <p:spPr bwMode="auto">
          <a:xfrm>
            <a:off x="0" y="1812925"/>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sz="1100" b="0" i="0" u="none" strike="noStrike" cap="none" normalizeH="0" baseline="0" smtClean="0">
                <a:ln>
                  <a:noFill/>
                </a:ln>
                <a:solidFill>
                  <a:schemeClr val="tx1"/>
                </a:solidFill>
                <a:effectLst/>
                <a:latin typeface="Calibri" pitchFamily="34" charset="0"/>
                <a:ea typeface="MS Mincho" pitchFamily="49" charset="-128"/>
                <a:cs typeface="Times New Roman" pitchFamily="18" charset="0"/>
              </a:rPr>
              <a:t>      </a:t>
            </a:r>
            <a:endParaRPr kumimoji="0" lang="en-GB" sz="1800" b="0" i="0" u="none" strike="noStrike" cap="none" normalizeH="0" baseline="0" smtClean="0">
              <a:ln>
                <a:noFill/>
              </a:ln>
              <a:solidFill>
                <a:schemeClr val="tx1"/>
              </a:solidFill>
              <a:effectLst/>
              <a:latin typeface="Arial" pitchFamily="34" charset="0"/>
              <a:cs typeface="Arial" pitchFamily="34" charset="0"/>
            </a:endParaRPr>
          </a:p>
        </p:txBody>
      </p:sp>
      <p:pic>
        <p:nvPicPr>
          <p:cNvPr id="20" name="Picture 2"/>
          <p:cNvPicPr/>
          <p:nvPr/>
        </p:nvPicPr>
        <p:blipFill>
          <a:blip r:embed="rId4" cstate="print"/>
          <a:srcRect/>
          <a:stretch>
            <a:fillRect/>
          </a:stretch>
        </p:blipFill>
        <p:spPr bwMode="auto">
          <a:xfrm>
            <a:off x="2267744" y="6021288"/>
            <a:ext cx="4561228" cy="836712"/>
          </a:xfrm>
          <a:prstGeom prst="rect">
            <a:avLst/>
          </a:prstGeom>
          <a:noFill/>
          <a:ln w="9525">
            <a:solidFill>
              <a:srgbClr val="0070C0"/>
            </a:solidFill>
            <a:miter lim="800000"/>
            <a:headEnd/>
            <a:tailEnd/>
          </a:ln>
        </p:spPr>
      </p:pic>
      <p:pic>
        <p:nvPicPr>
          <p:cNvPr id="18" name="Рисунок 17" descr="C:\Users\Silvia\Desktop\phoca_thumb_l_DSCN0965.JPG"/>
          <p:cNvPicPr/>
          <p:nvPr/>
        </p:nvPicPr>
        <p:blipFill>
          <a:blip r:embed="rId5" cstate="print"/>
          <a:srcRect/>
          <a:stretch>
            <a:fillRect/>
          </a:stretch>
        </p:blipFill>
        <p:spPr bwMode="auto">
          <a:xfrm>
            <a:off x="120121" y="2463510"/>
            <a:ext cx="4663126" cy="3269746"/>
          </a:xfrm>
          <a:prstGeom prst="rect">
            <a:avLst/>
          </a:prstGeom>
          <a:noFill/>
          <a:ln w="9525">
            <a:noFill/>
            <a:miter lim="800000"/>
            <a:headEnd/>
            <a:tailEnd/>
          </a:ln>
        </p:spPr>
      </p:pic>
      <p:sp>
        <p:nvSpPr>
          <p:cNvPr id="4" name="Прямоугольник 3"/>
          <p:cNvSpPr/>
          <p:nvPr/>
        </p:nvSpPr>
        <p:spPr>
          <a:xfrm>
            <a:off x="4956212" y="2447688"/>
            <a:ext cx="4104456" cy="3477875"/>
          </a:xfrm>
          <a:prstGeom prst="rect">
            <a:avLst/>
          </a:prstGeom>
          <a:solidFill>
            <a:schemeClr val="accent3">
              <a:lumMod val="95000"/>
            </a:schemeClr>
          </a:solidFill>
        </p:spPr>
        <p:txBody>
          <a:bodyPr wrap="square">
            <a:spAutoFit/>
          </a:bodyPr>
          <a:lstStyle/>
          <a:p>
            <a:r>
              <a:rPr lang="ro-RO" sz="2000" b="1" dirty="0" smtClean="0">
                <a:solidFill>
                  <a:srgbClr val="002060"/>
                </a:solidFill>
              </a:rPr>
              <a:t>Reuniunea </a:t>
            </a:r>
            <a:r>
              <a:rPr lang="ro-RO" sz="2000" b="1" dirty="0">
                <a:solidFill>
                  <a:srgbClr val="002060"/>
                </a:solidFill>
              </a:rPr>
              <a:t>a fost găzduită de partenerul de proiect, Universitatea Națională Politehnică din E</a:t>
            </a:r>
            <a:r>
              <a:rPr lang="en-US" sz="2000" b="1" dirty="0" err="1" smtClean="0">
                <a:solidFill>
                  <a:srgbClr val="002060"/>
                </a:solidFill>
              </a:rPr>
              <a:t>revan</a:t>
            </a:r>
            <a:r>
              <a:rPr lang="ro-RO" sz="2000" b="1" dirty="0" smtClean="0">
                <a:solidFill>
                  <a:srgbClr val="002060"/>
                </a:solidFill>
              </a:rPr>
              <a:t>. </a:t>
            </a:r>
          </a:p>
          <a:p>
            <a:r>
              <a:rPr lang="ro-RO" sz="2000" b="1" dirty="0" smtClean="0">
                <a:solidFill>
                  <a:srgbClr val="002060"/>
                </a:solidFill>
              </a:rPr>
              <a:t>Au p</a:t>
            </a:r>
            <a:r>
              <a:rPr lang="en-GB" sz="2000" b="1" dirty="0" err="1" smtClean="0">
                <a:solidFill>
                  <a:srgbClr val="002060"/>
                </a:solidFill>
              </a:rPr>
              <a:t>articipa</a:t>
            </a:r>
            <a:r>
              <a:rPr lang="ro-RO" sz="2000" b="1" dirty="0" smtClean="0">
                <a:solidFill>
                  <a:srgbClr val="002060"/>
                </a:solidFill>
              </a:rPr>
              <a:t>t:</a:t>
            </a:r>
            <a:r>
              <a:rPr lang="en-GB" sz="2000" b="1" dirty="0" smtClean="0">
                <a:solidFill>
                  <a:srgbClr val="002060"/>
                </a:solidFill>
              </a:rPr>
              <a:t> </a:t>
            </a:r>
            <a:r>
              <a:rPr lang="en-GB" sz="2000" b="1" dirty="0" err="1">
                <a:solidFill>
                  <a:srgbClr val="002060"/>
                </a:solidFill>
              </a:rPr>
              <a:t>conducerea</a:t>
            </a:r>
            <a:r>
              <a:rPr lang="en-GB" sz="2000" b="1" dirty="0">
                <a:solidFill>
                  <a:srgbClr val="002060"/>
                </a:solidFill>
              </a:rPr>
              <a:t> </a:t>
            </a:r>
            <a:r>
              <a:rPr lang="en-GB" sz="2000" b="1" dirty="0" err="1">
                <a:solidFill>
                  <a:srgbClr val="002060"/>
                </a:solidFill>
              </a:rPr>
              <a:t>Universității</a:t>
            </a:r>
            <a:r>
              <a:rPr lang="en-GB" sz="2000" b="1" dirty="0">
                <a:solidFill>
                  <a:srgbClr val="002060"/>
                </a:solidFill>
              </a:rPr>
              <a:t>; </a:t>
            </a:r>
            <a:r>
              <a:rPr lang="en-GB" sz="2000" b="1" dirty="0" err="1">
                <a:solidFill>
                  <a:srgbClr val="002060"/>
                </a:solidFill>
              </a:rPr>
              <a:t>reprezentantul</a:t>
            </a:r>
            <a:r>
              <a:rPr lang="en-GB" sz="2000" b="1" dirty="0">
                <a:solidFill>
                  <a:srgbClr val="002060"/>
                </a:solidFill>
              </a:rPr>
              <a:t> ERASMUS+ </a:t>
            </a:r>
            <a:r>
              <a:rPr lang="en-GB" sz="2000" b="1" dirty="0" err="1">
                <a:solidFill>
                  <a:srgbClr val="002060"/>
                </a:solidFill>
              </a:rPr>
              <a:t>în</a:t>
            </a:r>
            <a:r>
              <a:rPr lang="en-GB" sz="2000" b="1" dirty="0">
                <a:solidFill>
                  <a:srgbClr val="002060"/>
                </a:solidFill>
              </a:rPr>
              <a:t> Armenia; </a:t>
            </a:r>
            <a:r>
              <a:rPr lang="en-GB" sz="2000" b="1" dirty="0" err="1">
                <a:solidFill>
                  <a:srgbClr val="002060"/>
                </a:solidFill>
              </a:rPr>
              <a:t>Ambasadorul</a:t>
            </a:r>
            <a:r>
              <a:rPr lang="en-GB" sz="2000" b="1" dirty="0">
                <a:solidFill>
                  <a:srgbClr val="002060"/>
                </a:solidFill>
              </a:rPr>
              <a:t> </a:t>
            </a:r>
            <a:r>
              <a:rPr lang="en-GB" sz="2000" b="1" dirty="0" err="1">
                <a:solidFill>
                  <a:srgbClr val="002060"/>
                </a:solidFill>
              </a:rPr>
              <a:t>Italiei</a:t>
            </a:r>
            <a:r>
              <a:rPr lang="en-GB" sz="2000" b="1" dirty="0">
                <a:solidFill>
                  <a:srgbClr val="002060"/>
                </a:solidFill>
              </a:rPr>
              <a:t> </a:t>
            </a:r>
            <a:r>
              <a:rPr lang="en-GB" sz="2000" b="1" dirty="0" err="1">
                <a:solidFill>
                  <a:srgbClr val="002060"/>
                </a:solidFill>
              </a:rPr>
              <a:t>în</a:t>
            </a:r>
            <a:r>
              <a:rPr lang="en-GB" sz="2000" b="1" dirty="0">
                <a:solidFill>
                  <a:srgbClr val="002060"/>
                </a:solidFill>
              </a:rPr>
              <a:t> Armenia, </a:t>
            </a:r>
            <a:r>
              <a:rPr lang="en-GB" sz="2000" b="1" dirty="0" smtClean="0">
                <a:solidFill>
                  <a:srgbClr val="002060"/>
                </a:solidFill>
              </a:rPr>
              <a:t> </a:t>
            </a:r>
            <a:r>
              <a:rPr lang="en-GB" sz="2000" b="1" dirty="0" err="1">
                <a:solidFill>
                  <a:srgbClr val="002060"/>
                </a:solidFill>
              </a:rPr>
              <a:t>coordonatorul</a:t>
            </a:r>
            <a:r>
              <a:rPr lang="en-GB" sz="2000" b="1" dirty="0">
                <a:solidFill>
                  <a:srgbClr val="002060"/>
                </a:solidFill>
              </a:rPr>
              <a:t> de </a:t>
            </a:r>
            <a:r>
              <a:rPr lang="en-GB" sz="2000" b="1" dirty="0" err="1">
                <a:solidFill>
                  <a:srgbClr val="002060"/>
                </a:solidFill>
              </a:rPr>
              <a:t>proiect</a:t>
            </a:r>
            <a:r>
              <a:rPr lang="en-GB" sz="2000" b="1" dirty="0">
                <a:solidFill>
                  <a:srgbClr val="002060"/>
                </a:solidFill>
              </a:rPr>
              <a:t> dl prof. Pasquale </a:t>
            </a:r>
            <a:r>
              <a:rPr lang="en-GB" sz="2000" b="1" dirty="0" err="1">
                <a:solidFill>
                  <a:srgbClr val="002060"/>
                </a:solidFill>
              </a:rPr>
              <a:t>Daponte</a:t>
            </a:r>
            <a:r>
              <a:rPr lang="en-GB" sz="2000" b="1" dirty="0">
                <a:solidFill>
                  <a:srgbClr val="002060"/>
                </a:solidFill>
              </a:rPr>
              <a:t>, </a:t>
            </a:r>
            <a:r>
              <a:rPr lang="en-GB" sz="2000" b="1" dirty="0" err="1">
                <a:solidFill>
                  <a:srgbClr val="002060"/>
                </a:solidFill>
              </a:rPr>
              <a:t>Universitatea</a:t>
            </a:r>
            <a:r>
              <a:rPr lang="en-GB" sz="2000" b="1" dirty="0">
                <a:solidFill>
                  <a:srgbClr val="002060"/>
                </a:solidFill>
              </a:rPr>
              <a:t> </a:t>
            </a:r>
            <a:r>
              <a:rPr lang="en-GB" sz="2000" b="1" dirty="0" err="1" smtClean="0">
                <a:solidFill>
                  <a:srgbClr val="002060"/>
                </a:solidFill>
              </a:rPr>
              <a:t>Sannio</a:t>
            </a:r>
            <a:r>
              <a:rPr lang="ro-RO" sz="2000" b="1" dirty="0" smtClean="0">
                <a:solidFill>
                  <a:srgbClr val="002060"/>
                </a:solidFill>
              </a:rPr>
              <a:t>, Italia.</a:t>
            </a:r>
            <a:endParaRPr lang="en-GB" sz="2000" b="1" dirty="0">
              <a:solidFill>
                <a:srgbClr val="002060"/>
              </a:solidFill>
            </a:endParaRPr>
          </a:p>
        </p:txBody>
      </p:sp>
    </p:spTree>
    <p:extLst>
      <p:ext uri="{BB962C8B-B14F-4D97-AF65-F5344CB8AC3E}">
        <p14:creationId xmlns:p14="http://schemas.microsoft.com/office/powerpoint/2010/main" val="1550776727"/>
      </p:ext>
    </p:extLst>
  </p:cSld>
  <p:clrMapOvr>
    <a:masterClrMapping/>
  </p:clrMapOvr>
  <p:timing>
    <p:tnLst>
      <p:par>
        <p:cTn id="1" dur="indefinite" restart="never" nodeType="tmRoot"/>
      </p:par>
    </p:tnLst>
  </p:timing>
</p:sld>
</file>

<file path=ppt/theme/theme1.xml><?xml version="1.0" encoding="utf-8"?>
<a:theme xmlns:a="http://schemas.openxmlformats.org/drawingml/2006/main" name="Struttura predefinita">
  <a:themeElements>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ruttura predefinita">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Struttura predefini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ruttura predefini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ruttura predefini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ruttura predefini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ruttura predefini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ruttura predefini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ruttura predefinita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uttura predefini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ruttura predefini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ruttura predefini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ruttura predefini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ruttura predefini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3660</TotalTime>
  <Words>667</Words>
  <Application>Microsoft Office PowerPoint</Application>
  <PresentationFormat>On-screen Show (4:3)</PresentationFormat>
  <Paragraphs>131</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Struttura predefinita</vt:lpstr>
      <vt:lpstr>Educational for Drone (eDrone)  Academia de Administrare Publică</vt:lpstr>
      <vt:lpstr>Proiectul reunește  17 universități din 8 țări :  - 4 ale UE (Italia, Franța, Polonia, România) și  - 4 post-sovietice (Armenia, Georgia, Moldova și Belarus).   Durata – 3 ani.  Proiectul este finanțat în cadrul proiectului Erasmus +.</vt:lpstr>
      <vt:lpstr>PowerPoint Presentation</vt:lpstr>
      <vt:lpstr>- Va oferi instituțiilor de învățământ superior din țările partenere posibilitatea creării centrelor de instruire privind utilzarea dronelor civile.   - Schimbul de cunoștințe și experiență între partenerii de proiect în ce privește tipurile de drone și utilizarea lor.  -  Elaborarea unei metodologii  care să permită tuturor țărilor partenere crearea unei rețele pentru schimb de experiență și baze de date. </vt:lpstr>
      <vt:lpstr>Partenerii de  proiect vor fi instruiți de către experții europeni cum să  dezvolte și să folosească dronele, precum și aspectele juridice ale utilizării dronelor. În fiecare țară parteneră  va fi creat cîte un centru de coordonare națională. Din partea Moldovei în proiect  participă  5  universități: - Universitatea de Stat din Moldova – coordonator  național - Universitatea Agrara de stat din Moldova - partener - Academia  ”Stefan cel mare”- partener - Academia de Administrare  Publică - partener - Autoritatea Aeronautica Civila - partener </vt:lpstr>
      <vt:lpstr>       Care este oportunitatea dronelor?   Dronele - doar în sistemul de apărare? Experiența țărilor avansate demonstrează că dronele  sunt folosite pe larg în diverse serviciil civile - acestea reduc în mod semnificativ timpul și costurile.  Dronele pot fi utilizate în:  agricultură, construcții, monitorizarea mediului etc.  Ele pot fi folosite pentru a colecta date cantitative și calitative cu privire la diferite obiecte.</vt:lpstr>
      <vt:lpstr>                  Care este misiunea AAP în acest proiect?  Împreună cu parteneri de proiect AAP va participa la implementare a 8 pachete de acțiuni.  În special, organizarea cursurilor (începînd cu IX, 2018) pentru autoritățile care utilizează dronele sau doresc să utilizeze dronele civile. </vt:lpstr>
      <vt:lpstr> Lansarea oficiala a proiectului 13-16 februarie 2017, Erevan, Armenia.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Maria</dc:creator>
  <cp:lastModifiedBy>Admin</cp:lastModifiedBy>
  <cp:revision>361</cp:revision>
  <cp:lastPrinted>1601-01-01T00:00:00Z</cp:lastPrinted>
  <dcterms:created xsi:type="dcterms:W3CDTF">2010-02-23T14:18:38Z</dcterms:created>
  <dcterms:modified xsi:type="dcterms:W3CDTF">2017-10-07T05:27:05Z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