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94" r:id="rId2"/>
    <p:sldId id="315" r:id="rId3"/>
    <p:sldId id="499" r:id="rId4"/>
    <p:sldId id="500" r:id="rId5"/>
    <p:sldId id="501" r:id="rId6"/>
    <p:sldId id="502" r:id="rId7"/>
    <p:sldId id="503" r:id="rId8"/>
    <p:sldId id="487" r:id="rId9"/>
    <p:sldId id="504" r:id="rId10"/>
    <p:sldId id="488" r:id="rId11"/>
    <p:sldId id="489" r:id="rId12"/>
    <p:sldId id="491" r:id="rId13"/>
    <p:sldId id="496" r:id="rId14"/>
    <p:sldId id="494" r:id="rId15"/>
    <p:sldId id="493" r:id="rId16"/>
    <p:sldId id="498" r:id="rId17"/>
    <p:sldId id="495" r:id="rId18"/>
    <p:sldId id="497" r:id="rId19"/>
    <p:sldId id="505" r:id="rId20"/>
    <p:sldId id="492" r:id="rId2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dio"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346" autoAdjust="0"/>
  </p:normalViewPr>
  <p:slideViewPr>
    <p:cSldViewPr>
      <p:cViewPr>
        <p:scale>
          <a:sx n="80" d="100"/>
          <a:sy n="80" d="100"/>
        </p:scale>
        <p:origin x="-1074" y="-24"/>
      </p:cViewPr>
      <p:guideLst>
        <p:guide orient="horz" pos="2160"/>
        <p:guide pos="2880"/>
      </p:guideLst>
    </p:cSldViewPr>
  </p:slideViewPr>
  <p:outlineViewPr>
    <p:cViewPr>
      <p:scale>
        <a:sx n="33" d="100"/>
        <a:sy n="33" d="100"/>
      </p:scale>
      <p:origin x="0" y="1925"/>
    </p:cViewPr>
  </p:outlineViewPr>
  <p:notesTextViewPr>
    <p:cViewPr>
      <p:scale>
        <a:sx n="100" d="100"/>
        <a:sy n="100" d="100"/>
      </p:scale>
      <p:origin x="0" y="0"/>
    </p:cViewPr>
  </p:notesTextViewPr>
  <p:sorterViewPr>
    <p:cViewPr>
      <p:scale>
        <a:sx n="66" d="100"/>
        <a:sy n="66" d="100"/>
      </p:scale>
      <p:origin x="0" y="754"/>
    </p:cViewPr>
  </p:sorter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E338BC-9573-408B-9AE9-45E8DE666AB0}" type="datetimeFigureOut">
              <a:rPr lang="it-IT" smtClean="0"/>
              <a:pPr/>
              <a:t>25/10/2018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D46DBE-1F8F-4EBA-BC50-40A2CB27AD87}" type="slidenum">
              <a:rPr lang="it-IT" smtClean="0"/>
              <a:pPr/>
              <a:t>‹#›</a:t>
            </a:fld>
            <a:endParaRPr lang="it-IT"/>
          </a:p>
        </p:txBody>
      </p:sp>
    </p:spTree>
    <p:extLst>
      <p:ext uri="{BB962C8B-B14F-4D97-AF65-F5344CB8AC3E}">
        <p14:creationId xmlns:p14="http://schemas.microsoft.com/office/powerpoint/2010/main" val="84547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5E016-3097-4E25-A54E-4872EF853FC2}" type="datetimeFigureOut">
              <a:rPr lang="it-IT" smtClean="0"/>
              <a:pPr/>
              <a:t>25/10/2018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465B3-814D-4081-958C-3BC41EE2C6D1}" type="slidenum">
              <a:rPr lang="en-US" smtClean="0"/>
              <a:pPr/>
              <a:t>‹#›</a:t>
            </a:fld>
            <a:endParaRPr lang="en-US"/>
          </a:p>
        </p:txBody>
      </p:sp>
    </p:spTree>
    <p:extLst>
      <p:ext uri="{BB962C8B-B14F-4D97-AF65-F5344CB8AC3E}">
        <p14:creationId xmlns:p14="http://schemas.microsoft.com/office/powerpoint/2010/main" val="191409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228858A-3625-403B-B66E-2834E2A6FC98}"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34220FE-8682-45EC-B93D-82715C1815F9}"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312A802-FD94-40B7-A732-C09B39C3B01B}"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6" name="CasellaDiTesto 5"/>
          <p:cNvSpPr txBox="1"/>
          <p:nvPr userDrawn="1"/>
        </p:nvSpPr>
        <p:spPr>
          <a:xfrm>
            <a:off x="6934200" y="6302375"/>
            <a:ext cx="2209800" cy="522288"/>
          </a:xfrm>
          <a:prstGeom prst="rect">
            <a:avLst/>
          </a:prstGeom>
          <a:noFill/>
        </p:spPr>
        <p:txBody>
          <a:bodyPr>
            <a:spAutoFit/>
          </a:bodyPr>
          <a:lstStyle/>
          <a:p>
            <a:pPr algn="r" eaLnBrk="0" hangingPunct="0">
              <a:defRPr/>
            </a:pPr>
            <a:r>
              <a:rPr lang="en-US" sz="1400" b="1" kern="0" dirty="0">
                <a:solidFill>
                  <a:schemeClr val="accent6"/>
                </a:solidFill>
                <a:latin typeface="+mj-lt"/>
                <a:cs typeface="+mj-cs"/>
              </a:rPr>
              <a:t>Kick-off meeting, </a:t>
            </a:r>
            <a:endParaRPr lang="en-US" sz="1400" b="1" kern="0" dirty="0" smtClean="0">
              <a:solidFill>
                <a:schemeClr val="accent6"/>
              </a:solidFill>
              <a:latin typeface="+mj-lt"/>
              <a:cs typeface="+mj-cs"/>
            </a:endParaRPr>
          </a:p>
          <a:p>
            <a:pPr algn="r" eaLnBrk="0" hangingPunct="0">
              <a:defRPr/>
            </a:pPr>
            <a:r>
              <a:rPr lang="en-US" sz="1400" b="1" kern="0" dirty="0" smtClean="0">
                <a:solidFill>
                  <a:schemeClr val="accent6"/>
                </a:solidFill>
                <a:latin typeface="+mj-lt"/>
                <a:cs typeface="+mj-cs"/>
              </a:rPr>
              <a:t>14-15 February, 2017 </a:t>
            </a:r>
            <a:endParaRPr lang="en-US" sz="1400" b="1" kern="0" dirty="0">
              <a:solidFill>
                <a:schemeClr val="accent6"/>
              </a:solidFill>
              <a:latin typeface="+mj-lt"/>
              <a:cs typeface="+mj-cs"/>
            </a:endParaRPr>
          </a:p>
        </p:txBody>
      </p:sp>
      <p:sp>
        <p:nvSpPr>
          <p:cNvPr id="2" name="Titolo 1"/>
          <p:cNvSpPr>
            <a:spLocks noGrp="1"/>
          </p:cNvSpPr>
          <p:nvPr>
            <p:ph type="title"/>
          </p:nvPr>
        </p:nvSpPr>
        <p:spPr>
          <a:xfrm>
            <a:off x="1143000" y="274638"/>
            <a:ext cx="6629400" cy="1143000"/>
          </a:xfrm>
        </p:spPr>
        <p:txBody>
          <a:bodyPr/>
          <a:lstStyle>
            <a:lvl1pPr algn="ctr">
              <a:defRPr sz="4000" b="1">
                <a:solidFill>
                  <a:schemeClr val="accent6"/>
                </a:solidFill>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stile</a:t>
            </a:r>
            <a:endParaRPr lang="en-US" noProof="0" dirty="0"/>
          </a:p>
        </p:txBody>
      </p:sp>
      <p:sp>
        <p:nvSpPr>
          <p:cNvPr id="3" name="Segnaposto contenuto 2"/>
          <p:cNvSpPr>
            <a:spLocks noGrp="1"/>
          </p:cNvSpPr>
          <p:nvPr>
            <p:ph idx="1"/>
          </p:nvPr>
        </p:nvSpPr>
        <p:spPr/>
        <p:txBody>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endParaRPr lang="en-US" noProof="0"/>
          </a:p>
        </p:txBody>
      </p:sp>
      <p:pic>
        <p:nvPicPr>
          <p:cNvPr id="4098" name="Picture 2" descr="http://www.itaca.coopsoc.it/img/erasmusplusb.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39" t="10756" r="66645"/>
          <a:stretch/>
        </p:blipFill>
        <p:spPr bwMode="auto">
          <a:xfrm>
            <a:off x="5016" y="44624"/>
            <a:ext cx="1173480" cy="1011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aca.coopsoc.it/img/erasmusplusb.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298" t="36738" r="5059"/>
          <a:stretch/>
        </p:blipFill>
        <p:spPr bwMode="auto">
          <a:xfrm>
            <a:off x="5016" y="908720"/>
            <a:ext cx="117348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drone.unisannio.it/images/tectnet/tectne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5943" y="116633"/>
            <a:ext cx="829273"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5DC4CF1-0C80-467F-A071-961ED275464B}"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2A0D909-D0F6-40E7-8886-0291CF8A83E9}"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1483B53-9CD7-450E-8188-ED93B38E6EFB}"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0AD5C6C-384A-40AE-BC01-398A91492BB6}"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8C8E75F-2849-4FD2-A0ED-D526CB0AF98C}"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6BCEB15-D9E3-4B0F-AF5C-0C6CEBC16ACE}"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1E19EF-E0A1-4790-96D3-50F5585DAF20}"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ru-RU" smtClean="0"/>
              <a:t>7 septembrie 2017 </a:t>
            </a: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6DCD28AE-0560-49B0-A98F-74976C4C94F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google.com/url?sa=t&amp;rct=j&amp;q=&amp;esrc=s&amp;source=web&amp;cd=25&amp;cad=rja&amp;uact=8&amp;ved=0ahUKEwjdw9CuwqbWAhWJthQKHXagDwI4FBAWCDowBA&amp;url=http://www.forbes.ro/dronele-intre-experiment-si-necesitate_0_9944-16102&amp;usg=AFQjCNFMMsfDq5g8yHkcdNGFoEokoS-B-g"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s://www.iptc.org/" TargetMode="External"/><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png"/><Relationship Id="rId7"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1520" y="908719"/>
            <a:ext cx="8650387" cy="4851271"/>
          </a:xfrm>
          <a:solidFill>
            <a:schemeClr val="accent3">
              <a:lumMod val="95000"/>
            </a:schemeClr>
          </a:solidFill>
        </p:spPr>
        <p:txBody>
          <a:bodyPr>
            <a:noAutofit/>
          </a:bodyPr>
          <a:lstStyle/>
          <a:p>
            <a:pPr>
              <a:defRPr/>
            </a:pP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i="1" dirty="0" smtClean="0"/>
              <a:t>”</a:t>
            </a:r>
            <a:r>
              <a:rPr lang="en-US" sz="2800" b="1" i="1" u="sng" dirty="0" err="1" smtClean="0">
                <a:hlinkClick r:id="rId2"/>
              </a:rPr>
              <a:t>Dronele</a:t>
            </a:r>
            <a:r>
              <a:rPr lang="en-US" sz="2800" b="1" i="1" u="sng" dirty="0" smtClean="0">
                <a:hlinkClick r:id="rId2"/>
              </a:rPr>
              <a:t>, </a:t>
            </a:r>
            <a:r>
              <a:rPr lang="en-US" sz="2800" b="1" i="1" u="sng" dirty="0" err="1" smtClean="0">
                <a:hlinkClick r:id="rId2"/>
              </a:rPr>
              <a:t>între</a:t>
            </a:r>
            <a:r>
              <a:rPr lang="en-US" sz="2800" b="1" i="1" u="sng" dirty="0" smtClean="0">
                <a:hlinkClick r:id="rId2"/>
              </a:rPr>
              <a:t> experiment </a:t>
            </a:r>
            <a:r>
              <a:rPr lang="en-US" sz="2800" b="1" i="1" u="sng" dirty="0" err="1" smtClean="0">
                <a:hlinkClick r:id="rId2"/>
              </a:rPr>
              <a:t>și</a:t>
            </a:r>
            <a:r>
              <a:rPr lang="en-US" sz="2800" b="1" i="1" u="sng" dirty="0" smtClean="0">
                <a:hlinkClick r:id="rId2"/>
              </a:rPr>
              <a:t> </a:t>
            </a:r>
            <a:r>
              <a:rPr lang="en-US" sz="2800" b="1" i="1" u="sng" dirty="0" err="1" smtClean="0">
                <a:hlinkClick r:id="rId2"/>
              </a:rPr>
              <a:t>necesitate</a:t>
            </a:r>
            <a:r>
              <a:rPr lang="ro-RO" sz="2800" b="1" i="1" dirty="0" smtClean="0"/>
              <a:t>”</a:t>
            </a:r>
            <a:r>
              <a:rPr lang="ru-RU" sz="2800" b="1" dirty="0" smtClean="0"/>
              <a:t/>
            </a:r>
            <a:br>
              <a:rPr lang="ru-RU" sz="2800" b="1" dirty="0" smtClean="0"/>
            </a:b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en-US" sz="2000" b="1" dirty="0" smtClean="0">
                <a:solidFill>
                  <a:srgbClr val="002060"/>
                </a:solidFill>
                <a:latin typeface="Arial Narrow" pitchFamily="34" charset="0"/>
                <a:cs typeface="Arial" panose="020B0604020202020204" pitchFamily="34" charset="0"/>
              </a:rPr>
              <a:t>MASA ROTUND</a:t>
            </a:r>
            <a:r>
              <a:rPr lang="ro-RO" sz="2000" b="1" dirty="0" smtClean="0">
                <a:solidFill>
                  <a:srgbClr val="002060"/>
                </a:solidFill>
                <a:latin typeface="Arial Narrow" pitchFamily="34" charset="0"/>
                <a:cs typeface="Arial" panose="020B0604020202020204" pitchFamily="34" charset="0"/>
              </a:rPr>
              <a:t>Ă</a:t>
            </a:r>
            <a:r>
              <a:rPr lang="en-US" sz="2800" b="1" dirty="0" smtClean="0">
                <a:solidFill>
                  <a:srgbClr val="002060"/>
                </a:solidFill>
                <a:latin typeface="Arial Narrow" pitchFamily="34" charset="0"/>
                <a:cs typeface="Arial" panose="020B0604020202020204" pitchFamily="34" charset="0"/>
              </a:rPr>
              <a:t/>
            </a:r>
            <a:br>
              <a:rPr lang="en-US" sz="2800" b="1" dirty="0" smtClean="0">
                <a:solidFill>
                  <a:srgbClr val="002060"/>
                </a:solidFill>
                <a:latin typeface="Arial Narrow" pitchFamily="34" charset="0"/>
                <a:cs typeface="Arial" panose="020B0604020202020204" pitchFamily="34" charset="0"/>
              </a:rPr>
            </a:br>
            <a:r>
              <a:rPr lang="ro-RO" sz="1800" b="1" dirty="0" smtClean="0">
                <a:solidFill>
                  <a:srgbClr val="002060"/>
                </a:solidFill>
                <a:latin typeface="Arial Narrow" pitchFamily="34" charset="0"/>
                <a:ea typeface="ＭＳ Ｐゴシック" charset="-128"/>
              </a:rPr>
              <a:t>P</a:t>
            </a:r>
            <a:r>
              <a:rPr lang="vi-VN" sz="1800" b="1" dirty="0" smtClean="0">
                <a:solidFill>
                  <a:srgbClr val="002060"/>
                </a:solidFill>
                <a:latin typeface="Arial Narrow" pitchFamily="34" charset="0"/>
                <a:ea typeface="ＭＳ Ｐゴシック" charset="-128"/>
              </a:rPr>
              <a:t>roiectul</a:t>
            </a:r>
            <a:r>
              <a:rPr lang="ro-RO" sz="1800" b="1" dirty="0" smtClean="0">
                <a:solidFill>
                  <a:srgbClr val="002060"/>
                </a:solidFill>
                <a:latin typeface="Arial Narrow" pitchFamily="34" charset="0"/>
                <a:ea typeface="ＭＳ Ｐゴシック" charset="-128"/>
              </a:rPr>
              <a:t> </a:t>
            </a:r>
            <a:r>
              <a:rPr lang="en-US" sz="1800" b="1" i="1" u="sng" dirty="0">
                <a:solidFill>
                  <a:srgbClr val="002060"/>
                </a:solidFill>
                <a:latin typeface="Arial Narrow" pitchFamily="34" charset="0"/>
                <a:ea typeface="ＭＳ Ｐゴシック" charset="-128"/>
              </a:rPr>
              <a:t>Educational for Drone (</a:t>
            </a:r>
            <a:r>
              <a:rPr lang="en-US" sz="1800" b="1" i="1" u="sng" dirty="0" err="1">
                <a:solidFill>
                  <a:srgbClr val="002060"/>
                </a:solidFill>
                <a:latin typeface="Arial Narrow" pitchFamily="34" charset="0"/>
                <a:ea typeface="ＭＳ Ｐゴシック" charset="-128"/>
              </a:rPr>
              <a:t>eDrone</a:t>
            </a:r>
            <a:r>
              <a:rPr lang="en-US" sz="1800" b="1" i="1" u="sng" dirty="0">
                <a:solidFill>
                  <a:srgbClr val="002060"/>
                </a:solidFill>
                <a:latin typeface="Arial Narrow" pitchFamily="34" charset="0"/>
                <a:ea typeface="ＭＳ Ｐゴシック" charset="-128"/>
              </a:rPr>
              <a:t>) </a:t>
            </a:r>
            <a:r>
              <a:rPr lang="en-US" sz="1800" b="1" dirty="0">
                <a:solidFill>
                  <a:srgbClr val="002060"/>
                </a:solidFill>
                <a:latin typeface="Arial Narrow" pitchFamily="34" charset="0"/>
                <a:ea typeface="ＭＳ Ｐゴシック" charset="-128"/>
              </a:rPr>
              <a:t/>
            </a:r>
            <a:br>
              <a:rPr lang="en-US" sz="1800" b="1" dirty="0">
                <a:solidFill>
                  <a:srgbClr val="002060"/>
                </a:solidFill>
                <a:latin typeface="Arial Narrow" pitchFamily="34" charset="0"/>
                <a:ea typeface="ＭＳ Ｐゴシック" charset="-128"/>
              </a:rPr>
            </a:br>
            <a:r>
              <a:rPr lang="en-US" sz="1800" b="1" dirty="0" smtClean="0">
                <a:solidFill>
                  <a:srgbClr val="002060"/>
                </a:solidFill>
                <a:latin typeface="Arial Narrow" pitchFamily="34" charset="0"/>
                <a:ea typeface="ＭＳ Ｐゴシック" charset="-128"/>
              </a:rPr>
              <a:t>574090-EPP-1-2016-1-IT-EPPKA2-CBHE-JP</a:t>
            </a:r>
            <a:br>
              <a:rPr lang="en-US" sz="1800" b="1" dirty="0" smtClean="0">
                <a:solidFill>
                  <a:srgbClr val="002060"/>
                </a:solidFill>
                <a:latin typeface="Arial Narrow" pitchFamily="34" charset="0"/>
                <a:ea typeface="ＭＳ Ｐゴシック" charset="-128"/>
              </a:rPr>
            </a:br>
            <a:r>
              <a:rPr lang="ro-RO" sz="1800" b="1" dirty="0" smtClean="0">
                <a:solidFill>
                  <a:srgbClr val="002060"/>
                </a:solidFill>
                <a:latin typeface="Arial Narrow" pitchFamily="34" charset="0"/>
                <a:ea typeface="ＭＳ Ｐゴシック" charset="-128"/>
              </a:rPr>
              <a:t/>
            </a:r>
            <a:br>
              <a:rPr lang="ro-RO" sz="1800" b="1" dirty="0" smtClean="0">
                <a:solidFill>
                  <a:srgbClr val="002060"/>
                </a:solidFill>
                <a:latin typeface="Arial Narrow" pitchFamily="34" charset="0"/>
                <a:ea typeface="ＭＳ Ｐゴシック" charset="-128"/>
              </a:rPr>
            </a:br>
            <a:r>
              <a:rPr lang="ro-RO" sz="1800" b="1" dirty="0" smtClean="0">
                <a:solidFill>
                  <a:srgbClr val="002060"/>
                </a:solidFill>
                <a:latin typeface="Arial Narrow" pitchFamily="34" charset="0"/>
                <a:cs typeface="Arial" panose="020B0604020202020204" pitchFamily="34" charset="0"/>
              </a:rPr>
              <a:t>Pr</a:t>
            </a:r>
            <a:r>
              <a:rPr lang="it-IT" sz="1800" b="1" dirty="0">
                <a:solidFill>
                  <a:srgbClr val="002060"/>
                </a:solidFill>
                <a:latin typeface="Arial Narrow" pitchFamily="34" charset="0"/>
                <a:cs typeface="Arial" panose="020B0604020202020204" pitchFamily="34" charset="0"/>
              </a:rPr>
              <a:t>ogramul </a:t>
            </a:r>
            <a:r>
              <a:rPr lang="it-IT" sz="1800" b="1" dirty="0" smtClean="0">
                <a:solidFill>
                  <a:srgbClr val="002060"/>
                </a:solidFill>
                <a:latin typeface="Arial Narrow" pitchFamily="34" charset="0"/>
                <a:cs typeface="Arial" panose="020B0604020202020204" pitchFamily="34" charset="0"/>
              </a:rPr>
              <a:t>Erasmus+ </a:t>
            </a:r>
            <a:r>
              <a:rPr lang="ro-RO" sz="1800" b="1" dirty="0">
                <a:solidFill>
                  <a:srgbClr val="002060"/>
                </a:solidFill>
                <a:latin typeface="Arial Narrow" pitchFamily="34" charset="0"/>
                <a:cs typeface="Arial" panose="020B0604020202020204" pitchFamily="34" charset="0"/>
              </a:rPr>
              <a:t>C</a:t>
            </a:r>
            <a:r>
              <a:rPr lang="it-IT" sz="1800" b="1" dirty="0">
                <a:solidFill>
                  <a:srgbClr val="002060"/>
                </a:solidFill>
                <a:latin typeface="Arial Narrow" pitchFamily="34" charset="0"/>
                <a:cs typeface="Arial" panose="020B0604020202020204" pitchFamily="34" charset="0"/>
              </a:rPr>
              <a:t>onsolidarea capacităților în domeniul învățământului superior  </a:t>
            </a:r>
            <a:r>
              <a:rPr lang="ro-RO" sz="1800" b="1" dirty="0" smtClean="0">
                <a:solidFill>
                  <a:srgbClr val="002060"/>
                </a:solidFill>
                <a:latin typeface="Arial Narrow" pitchFamily="34" charset="0"/>
                <a:cs typeface="Arial" panose="020B0604020202020204" pitchFamily="34" charset="0"/>
              </a:rPr>
              <a:t/>
            </a:r>
            <a:br>
              <a:rPr lang="ro-RO" sz="1800" b="1" dirty="0" smtClean="0">
                <a:solidFill>
                  <a:srgbClr val="002060"/>
                </a:solidFill>
                <a:latin typeface="Arial Narrow" pitchFamily="34" charset="0"/>
                <a:cs typeface="Arial" panose="020B0604020202020204" pitchFamily="34" charset="0"/>
              </a:rPr>
            </a:br>
            <a:r>
              <a:rPr lang="en-US" sz="1800" b="1" dirty="0" smtClean="0">
                <a:solidFill>
                  <a:srgbClr val="002060"/>
                </a:solidFill>
                <a:latin typeface="Arial Narrow" pitchFamily="34" charset="0"/>
                <a:cs typeface="Arial" panose="020B0604020202020204" pitchFamily="34" charset="0"/>
              </a:rPr>
              <a:t>(2016 </a:t>
            </a:r>
            <a:r>
              <a:rPr lang="en-US" sz="1800" b="1" dirty="0">
                <a:solidFill>
                  <a:srgbClr val="002060"/>
                </a:solidFill>
                <a:latin typeface="Arial Narrow" pitchFamily="34" charset="0"/>
                <a:cs typeface="Arial" panose="020B0604020202020204" pitchFamily="34" charset="0"/>
              </a:rPr>
              <a:t>- </a:t>
            </a:r>
            <a:r>
              <a:rPr lang="en-US" sz="1800" b="1" dirty="0" smtClean="0">
                <a:solidFill>
                  <a:srgbClr val="002060"/>
                </a:solidFill>
                <a:latin typeface="Arial Narrow" pitchFamily="34" charset="0"/>
                <a:cs typeface="Arial" panose="020B0604020202020204" pitchFamily="34" charset="0"/>
              </a:rPr>
              <a:t>2019) </a:t>
            </a:r>
            <a:r>
              <a:rPr lang="ro-RO" sz="2800" b="1" dirty="0">
                <a:solidFill>
                  <a:srgbClr val="002060"/>
                </a:solidFill>
                <a:latin typeface="Arial Narrow" pitchFamily="34" charset="0"/>
                <a:cs typeface="Arial" panose="020B0604020202020204" pitchFamily="34" charset="0"/>
              </a:rPr>
              <a:t/>
            </a:r>
            <a:br>
              <a:rPr lang="ro-RO" sz="2800" b="1" dirty="0">
                <a:solidFill>
                  <a:srgbClr val="002060"/>
                </a:solidFill>
                <a:latin typeface="Arial Narrow" pitchFamily="34" charset="0"/>
                <a:cs typeface="Arial" panose="020B0604020202020204" pitchFamily="34" charset="0"/>
              </a:rPr>
            </a:br>
            <a:r>
              <a:rPr lang="ro-RO" sz="2800" b="1" dirty="0" smtClean="0">
                <a:solidFill>
                  <a:srgbClr val="FF0000"/>
                </a:solidFill>
                <a:ea typeface="ＭＳ Ｐゴシック" charset="-128"/>
              </a:rPr>
              <a:t>Academia </a:t>
            </a:r>
            <a:r>
              <a:rPr lang="ro-RO" sz="2800" b="1" dirty="0">
                <a:solidFill>
                  <a:srgbClr val="FF0000"/>
                </a:solidFill>
                <a:ea typeface="ＭＳ Ｐゴシック" charset="-128"/>
              </a:rPr>
              <a:t>de Administrare </a:t>
            </a:r>
            <a:r>
              <a:rPr lang="ro-RO" sz="2800" b="1" dirty="0" smtClean="0">
                <a:solidFill>
                  <a:srgbClr val="FF0000"/>
                </a:solidFill>
                <a:ea typeface="ＭＳ Ｐゴシック" charset="-128"/>
              </a:rPr>
              <a:t>Publică</a:t>
            </a:r>
            <a:br>
              <a:rPr lang="ro-RO" sz="2800" b="1" dirty="0" smtClean="0">
                <a:solidFill>
                  <a:srgbClr val="FF0000"/>
                </a:solidFill>
                <a:ea typeface="ＭＳ Ｐゴシック" charset="-128"/>
              </a:rPr>
            </a:br>
            <a:r>
              <a:rPr lang="en-US" sz="2200" b="1" dirty="0" smtClean="0">
                <a:solidFill>
                  <a:srgbClr val="002060"/>
                </a:solidFill>
                <a:latin typeface="Arial Narrow" pitchFamily="34" charset="0"/>
                <a:cs typeface="Arial" panose="020B0604020202020204" pitchFamily="34" charset="0"/>
              </a:rPr>
              <a:t>03 </a:t>
            </a:r>
            <a:r>
              <a:rPr lang="en-US" sz="2200" b="1" dirty="0" err="1" smtClean="0">
                <a:solidFill>
                  <a:srgbClr val="002060"/>
                </a:solidFill>
                <a:latin typeface="Arial Narrow" pitchFamily="34" charset="0"/>
                <a:cs typeface="Arial" panose="020B0604020202020204" pitchFamily="34" charset="0"/>
              </a:rPr>
              <a:t>octombrie</a:t>
            </a:r>
            <a:r>
              <a:rPr lang="ro-RO" sz="2200" b="1" dirty="0" smtClean="0">
                <a:solidFill>
                  <a:srgbClr val="002060"/>
                </a:solidFill>
                <a:latin typeface="Arial Narrow" pitchFamily="34" charset="0"/>
                <a:cs typeface="Arial" panose="020B0604020202020204" pitchFamily="34" charset="0"/>
              </a:rPr>
              <a:t> </a:t>
            </a:r>
            <a:r>
              <a:rPr lang="en-US" sz="2200" b="1" dirty="0" smtClean="0">
                <a:solidFill>
                  <a:srgbClr val="002060"/>
                </a:solidFill>
                <a:latin typeface="Arial Narrow" pitchFamily="34" charset="0"/>
                <a:cs typeface="Arial" panose="020B0604020202020204" pitchFamily="34" charset="0"/>
              </a:rPr>
              <a:t> </a:t>
            </a:r>
            <a:r>
              <a:rPr lang="ro-RO" sz="2200" b="1" dirty="0" smtClean="0">
                <a:solidFill>
                  <a:srgbClr val="002060"/>
                </a:solidFill>
                <a:latin typeface="Arial Narrow" pitchFamily="34" charset="0"/>
                <a:cs typeface="Arial" panose="020B0604020202020204" pitchFamily="34" charset="0"/>
              </a:rPr>
              <a:t>2017</a:t>
            </a:r>
            <a:endParaRPr lang="ro-RO" sz="2200" b="1" dirty="0">
              <a:solidFill>
                <a:srgbClr val="002060"/>
              </a:solidFill>
              <a:latin typeface="Arial Narrow" pitchFamily="34" charset="0"/>
              <a:cs typeface="Arial" panose="020B0604020202020204" pitchFamily="34" charset="0"/>
            </a:endParaRPr>
          </a:p>
        </p:txBody>
      </p:sp>
      <p:cxnSp>
        <p:nvCxnSpPr>
          <p:cNvPr id="7" name="Connettore 1 6"/>
          <p:cNvCxnSpPr/>
          <p:nvPr/>
        </p:nvCxnSpPr>
        <p:spPr>
          <a:xfrm>
            <a:off x="107504" y="160714"/>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153400" y="26557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110682" y="832175"/>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32175"/>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308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5786454"/>
            <a:ext cx="5429288" cy="10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edrone.unisannio.it/images/tectnet/tect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7378"/>
            <a:ext cx="864096" cy="11254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65" y="16635"/>
            <a:ext cx="746215" cy="73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pPr>
              <a:defRPr/>
            </a:pPr>
            <a:fld id="{1228858A-3625-403B-B66E-2834E2A6FC98}" type="slidenum">
              <a:rPr lang="it-IT" smtClean="0"/>
              <a:pPr>
                <a:defRPr/>
              </a:pPr>
              <a:t>1</a:t>
            </a:fld>
            <a:endParaRPr lang="it-IT"/>
          </a:p>
        </p:txBody>
      </p:sp>
      <p:pic>
        <p:nvPicPr>
          <p:cNvPr id="13" name="Picture 2"/>
          <p:cNvPicPr/>
          <p:nvPr/>
        </p:nvPicPr>
        <p:blipFill>
          <a:blip r:embed="rId6" cstate="print"/>
          <a:srcRect/>
          <a:stretch>
            <a:fillRect/>
          </a:stretch>
        </p:blipFill>
        <p:spPr bwMode="auto">
          <a:xfrm>
            <a:off x="1928794" y="142853"/>
            <a:ext cx="4643470" cy="714380"/>
          </a:xfrm>
          <a:prstGeom prst="rect">
            <a:avLst/>
          </a:prstGeom>
          <a:noFill/>
          <a:ln w="9525">
            <a:solidFill>
              <a:srgbClr val="0070C0"/>
            </a:solidFill>
            <a:miter lim="800000"/>
            <a:headEnd/>
            <a:tailEnd/>
          </a:ln>
        </p:spPr>
      </p:pic>
    </p:spTree>
    <p:extLst>
      <p:ext uri="{BB962C8B-B14F-4D97-AF65-F5344CB8AC3E}">
        <p14:creationId xmlns:p14="http://schemas.microsoft.com/office/powerpoint/2010/main" val="61233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algn="l" eaLnBrk="1" hangingPunct="1">
              <a:defRPr/>
            </a:pPr>
            <a:r>
              <a:rPr lang="ro-RO" sz="3600" b="1" dirty="0" smtClean="0">
                <a:solidFill>
                  <a:schemeClr val="accent6"/>
                </a:solidFill>
                <a:ea typeface="ＭＳ Ｐゴシック" charset="-128"/>
              </a:rPr>
              <a:t>AGRICULTURĂ</a:t>
            </a:r>
            <a:br>
              <a:rPr lang="ro-RO" sz="3600" b="1" dirty="0" smtClean="0">
                <a:solidFill>
                  <a:schemeClr val="accent6"/>
                </a:solidFill>
                <a:ea typeface="ＭＳ Ｐゴシック" charset="-128"/>
              </a:rPr>
            </a:br>
            <a:r>
              <a:rPr lang="ro-RO" sz="3600" b="1" dirty="0" smtClean="0">
                <a:solidFill>
                  <a:schemeClr val="accent6"/>
                </a:solidFill>
                <a:ea typeface="ＭＳ Ｐゴシック" charset="-128"/>
              </a:rPr>
              <a:t>ZOOTEHNIE</a:t>
            </a:r>
            <a:br>
              <a:rPr lang="ro-RO" sz="3600" b="1" dirty="0" smtClean="0">
                <a:solidFill>
                  <a:schemeClr val="accent6"/>
                </a:solidFill>
                <a:ea typeface="ＭＳ Ｐゴシック" charset="-128"/>
              </a:rPr>
            </a:br>
            <a:r>
              <a:rPr lang="ro-RO" sz="3600" b="1" dirty="0" smtClean="0">
                <a:solidFill>
                  <a:schemeClr val="accent6"/>
                </a:solidFill>
                <a:ea typeface="ＭＳ Ｐゴシック" charset="-128"/>
              </a:rPr>
              <a:t/>
            </a:r>
            <a:br>
              <a:rPr lang="ro-RO" sz="3600" b="1" dirty="0" smtClean="0">
                <a:solidFill>
                  <a:schemeClr val="accent6"/>
                </a:solidFill>
                <a:ea typeface="ＭＳ Ｐゴシック" charset="-128"/>
              </a:rPr>
            </a:b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10</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8194" name="Picture 2" descr="Картинки по запросу drone"/>
          <p:cNvPicPr>
            <a:picLocks noChangeAspect="1" noChangeArrowheads="1"/>
          </p:cNvPicPr>
          <p:nvPr/>
        </p:nvPicPr>
        <p:blipFill>
          <a:blip r:embed="rId6"/>
          <a:srcRect/>
          <a:stretch>
            <a:fillRect/>
          </a:stretch>
        </p:blipFill>
        <p:spPr bwMode="auto">
          <a:xfrm>
            <a:off x="5857884" y="3571876"/>
            <a:ext cx="3286116" cy="2207867"/>
          </a:xfrm>
          <a:prstGeom prst="rect">
            <a:avLst/>
          </a:prstGeom>
          <a:noFill/>
        </p:spPr>
      </p:pic>
      <p:pic>
        <p:nvPicPr>
          <p:cNvPr id="8196" name="Picture 4" descr="Картинки по запросу utilizare drone"/>
          <p:cNvPicPr>
            <a:picLocks noChangeAspect="1" noChangeArrowheads="1"/>
          </p:cNvPicPr>
          <p:nvPr/>
        </p:nvPicPr>
        <p:blipFill>
          <a:blip r:embed="rId7"/>
          <a:srcRect/>
          <a:stretch>
            <a:fillRect/>
          </a:stretch>
        </p:blipFill>
        <p:spPr bwMode="auto">
          <a:xfrm>
            <a:off x="142844" y="3571876"/>
            <a:ext cx="2928958" cy="2311498"/>
          </a:xfrm>
          <a:prstGeom prst="rect">
            <a:avLst/>
          </a:prstGeom>
          <a:noFill/>
        </p:spPr>
      </p:pic>
      <p:pic>
        <p:nvPicPr>
          <p:cNvPr id="8198" name="Picture 6" descr="Картинки по запросу utilizare drone"/>
          <p:cNvPicPr>
            <a:picLocks noChangeAspect="1" noChangeArrowheads="1"/>
          </p:cNvPicPr>
          <p:nvPr/>
        </p:nvPicPr>
        <p:blipFill>
          <a:blip r:embed="rId8"/>
          <a:srcRect/>
          <a:stretch>
            <a:fillRect/>
          </a:stretch>
        </p:blipFill>
        <p:spPr bwMode="auto">
          <a:xfrm>
            <a:off x="3214678" y="3571876"/>
            <a:ext cx="2500330" cy="2286016"/>
          </a:xfrm>
          <a:prstGeom prst="rect">
            <a:avLst/>
          </a:prstGeom>
          <a:noFill/>
        </p:spPr>
      </p:pic>
      <p:pic>
        <p:nvPicPr>
          <p:cNvPr id="8200" name="Picture 8" descr="Картинки по запросу drone"/>
          <p:cNvPicPr>
            <a:picLocks noChangeAspect="1" noChangeArrowheads="1"/>
          </p:cNvPicPr>
          <p:nvPr/>
        </p:nvPicPr>
        <p:blipFill>
          <a:blip r:embed="rId9"/>
          <a:srcRect/>
          <a:stretch>
            <a:fillRect/>
          </a:stretch>
        </p:blipFill>
        <p:spPr bwMode="auto">
          <a:xfrm>
            <a:off x="6286500" y="1340768"/>
            <a:ext cx="2857500" cy="2188234"/>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3600" b="1" dirty="0" smtClean="0">
                <a:solidFill>
                  <a:srgbClr val="0070C0"/>
                </a:solidFill>
              </a:rPr>
              <a:t>EDUCAȚIE</a:t>
            </a:r>
            <a:r>
              <a:rPr lang="ro-RO" sz="2000" dirty="0" smtClean="0"/>
              <a:t/>
            </a:r>
            <a:br>
              <a:rPr lang="ro-RO" sz="2000" dirty="0" smtClean="0"/>
            </a:br>
            <a:r>
              <a:rPr lang="ro-RO" sz="2000" dirty="0" smtClean="0"/>
              <a:t/>
            </a:r>
            <a:br>
              <a:rPr lang="ro-RO" sz="2000" dirty="0" smtClean="0"/>
            </a:br>
            <a:r>
              <a:rPr lang="it-IT" sz="2000" dirty="0" smtClean="0"/>
              <a:t>Un liceu din Belgia folose</a:t>
            </a:r>
            <a:r>
              <a:rPr lang="ro-RO" sz="2000" dirty="0" smtClean="0"/>
              <a:t>ş</a:t>
            </a:r>
            <a:r>
              <a:rPr lang="it-IT" sz="2000" dirty="0" smtClean="0"/>
              <a:t>te drone pentru a-i prinde pe elevii tri</a:t>
            </a:r>
            <a:r>
              <a:rPr lang="ro-RO" sz="2000" dirty="0" smtClean="0"/>
              <a:t>ş</a:t>
            </a:r>
            <a:r>
              <a:rPr lang="it-IT" sz="2000" dirty="0" smtClean="0"/>
              <a:t>ori la examene</a:t>
            </a:r>
            <a:r>
              <a:rPr lang="ro-RO" sz="2000" dirty="0" smtClean="0"/>
              <a:t>.</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11</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7170" name="Picture 2" descr="Картинки по запросу utilizare drone"/>
          <p:cNvPicPr>
            <a:picLocks noChangeAspect="1" noChangeArrowheads="1"/>
          </p:cNvPicPr>
          <p:nvPr/>
        </p:nvPicPr>
        <p:blipFill>
          <a:blip r:embed="rId6"/>
          <a:srcRect/>
          <a:stretch>
            <a:fillRect/>
          </a:stretch>
        </p:blipFill>
        <p:spPr bwMode="auto">
          <a:xfrm>
            <a:off x="2571736" y="3212975"/>
            <a:ext cx="6572264" cy="2568983"/>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TURISM</a:t>
            </a: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12</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5122" name="Picture 2" descr="Картинки по запросу drone"/>
          <p:cNvPicPr>
            <a:picLocks noChangeAspect="1" noChangeArrowheads="1"/>
          </p:cNvPicPr>
          <p:nvPr/>
        </p:nvPicPr>
        <p:blipFill>
          <a:blip r:embed="rId6"/>
          <a:srcRect/>
          <a:stretch>
            <a:fillRect/>
          </a:stretch>
        </p:blipFill>
        <p:spPr bwMode="auto">
          <a:xfrm>
            <a:off x="5572132" y="3848716"/>
            <a:ext cx="3571868" cy="2009176"/>
          </a:xfrm>
          <a:prstGeom prst="rect">
            <a:avLst/>
          </a:prstGeom>
          <a:noFill/>
        </p:spPr>
      </p:pic>
      <p:pic>
        <p:nvPicPr>
          <p:cNvPr id="2" name="Picture 2" descr="ÐÐ°ÑÑÐ¸Ð½ÐºÐ¸ Ð¿Ð¾ Ð·Ð°Ð¿ÑÐ¾ÑÑ drone turi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72" y="2082722"/>
            <a:ext cx="3859764" cy="34345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986" y="5479217"/>
            <a:ext cx="3060848" cy="707886"/>
          </a:xfrm>
          <a:prstGeom prst="rect">
            <a:avLst/>
          </a:prstGeom>
        </p:spPr>
        <p:txBody>
          <a:bodyPr wrap="square">
            <a:spAutoFit/>
          </a:bodyPr>
          <a:lstStyle/>
          <a:p>
            <a:r>
              <a:rPr lang="ro-RO" sz="1100" b="1" dirty="0" smtClean="0">
                <a:solidFill>
                  <a:srgbClr val="545454"/>
                </a:solidFill>
                <a:latin typeface="arial" panose="020B0604020202020204" pitchFamily="34" charset="0"/>
              </a:rPr>
              <a:t>Sursa</a:t>
            </a:r>
            <a:r>
              <a:rPr lang="ru-RU" sz="1100" b="1" dirty="0" smtClean="0">
                <a:solidFill>
                  <a:srgbClr val="545454"/>
                </a:solidFill>
                <a:latin typeface="arial" panose="020B0604020202020204" pitchFamily="34" charset="0"/>
              </a:rPr>
              <a:t>:</a:t>
            </a:r>
            <a:r>
              <a:rPr lang="ru-RU" sz="1100" dirty="0" smtClean="0">
                <a:solidFill>
                  <a:srgbClr val="545454"/>
                </a:solidFill>
                <a:latin typeface="arial" panose="020B0604020202020204" pitchFamily="34" charset="0"/>
              </a:rPr>
              <a:t>© </a:t>
            </a:r>
            <a:r>
              <a:rPr lang="ru-RU" sz="1100" dirty="0" err="1">
                <a:solidFill>
                  <a:srgbClr val="545454"/>
                </a:solidFill>
                <a:latin typeface="arial" panose="020B0604020202020204" pitchFamily="34" charset="0"/>
              </a:rPr>
              <a:t>Alamy</a:t>
            </a:r>
            <a:endParaRPr lang="ru-RU" sz="1100" dirty="0">
              <a:solidFill>
                <a:srgbClr val="545454"/>
              </a:solidFill>
              <a:latin typeface="arial" panose="020B0604020202020204" pitchFamily="34" charset="0"/>
            </a:endParaRPr>
          </a:p>
          <a:p>
            <a:r>
              <a:rPr lang="ru-RU" sz="1100" dirty="0">
                <a:solidFill>
                  <a:srgbClr val="999999"/>
                </a:solidFill>
                <a:latin typeface="arial" panose="020B0604020202020204" pitchFamily="34" charset="0"/>
              </a:rPr>
              <a:t> </a:t>
            </a:r>
            <a:r>
              <a:rPr lang="ru-RU" sz="1100" dirty="0">
                <a:solidFill>
                  <a:srgbClr val="4285F4"/>
                </a:solidFill>
                <a:latin typeface="arial" panose="020B0604020202020204" pitchFamily="34" charset="0"/>
                <a:hlinkClick r:id="rId8"/>
              </a:rPr>
              <a:t>IPTC</a:t>
            </a:r>
            <a:endParaRPr lang="ru-RU" sz="1100" dirty="0">
              <a:solidFill>
                <a:srgbClr val="999999"/>
              </a:solidFill>
              <a:latin typeface="arial" panose="020B0604020202020204" pitchFamily="34" charset="0"/>
            </a:endParaRPr>
          </a:p>
          <a:p>
            <a:pPr algn="ctr"/>
            <a:r>
              <a:rPr lang="ru-RU" dirty="0">
                <a:solidFill>
                  <a:srgbClr val="4285F4"/>
                </a:solidFill>
                <a:latin typeface="arial" panose="020B0604020202020204" pitchFamily="34" charset="0"/>
              </a:rPr>
              <a:t>O</a:t>
            </a:r>
            <a:endParaRPr lang="ru-RU" b="0" i="0" dirty="0">
              <a:solidFill>
                <a:srgbClr val="4285F4"/>
              </a:solidFill>
              <a:effectLst/>
              <a:latin typeface="arial" panose="020B0604020202020204" pitchFamily="34" charset="0"/>
            </a:endParaRPr>
          </a:p>
        </p:txBody>
      </p:sp>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00166" y="1004985"/>
            <a:ext cx="7320307" cy="4872287"/>
          </a:xfrm>
          <a:noFill/>
        </p:spPr>
        <p:txBody>
          <a:bodyPr>
            <a:noAutofit/>
          </a:bodyPr>
          <a:lstStyle/>
          <a:p>
            <a:pPr algn="r"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vi-VN" sz="2000" b="1" dirty="0" smtClean="0">
                <a:solidFill>
                  <a:schemeClr val="accent6"/>
                </a:solidFill>
                <a:ea typeface="ＭＳ Ｐゴシック" charset="-128"/>
              </a:rPr>
              <a:t>MONITORIZAREA TIMPULUI - VÂNĂTOAREA DE URAGAN</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vi-VN" sz="2000" b="1" dirty="0" smtClean="0">
                <a:solidFill>
                  <a:schemeClr val="accent6"/>
                </a:solidFill>
                <a:ea typeface="ＭＳ Ｐゴシック" charset="-128"/>
              </a:rPr>
              <a:t> </a:t>
            </a:r>
            <a:r>
              <a:rPr lang="vi-VN" sz="1400" b="1" dirty="0" smtClean="0">
                <a:solidFill>
                  <a:schemeClr val="accent6"/>
                </a:solidFill>
                <a:ea typeface="ＭＳ Ｐゴシック" charset="-128"/>
              </a:rPr>
              <a:t>Una dintre utilizări practice care vor însemna multe pentru omenire este cu siguranță posibilitatea de a privi vremea pe care UAV-urile le pot oferi. NASA, în colaborare cu NOAA și Northrop Grumman, experimentează dron</a:t>
            </a:r>
            <a:r>
              <a:rPr lang="ro-RO" sz="1400" b="1" dirty="0" smtClean="0">
                <a:solidFill>
                  <a:schemeClr val="accent6"/>
                </a:solidFill>
                <a:ea typeface="ＭＳ Ｐゴシック" charset="-128"/>
              </a:rPr>
              <a:t>e</a:t>
            </a:r>
            <a:r>
              <a:rPr lang="vi-VN" sz="1400" b="1" dirty="0" smtClean="0">
                <a:solidFill>
                  <a:schemeClr val="accent6"/>
                </a:solidFill>
                <a:ea typeface="ＭＳ Ｐゴシック" charset="-128"/>
              </a:rPr>
              <a:t> care pot petrece peste 30 de ore în aer. Aceste dron</a:t>
            </a:r>
            <a:r>
              <a:rPr lang="ro-RO" sz="1400" b="1" dirty="0" smtClean="0">
                <a:solidFill>
                  <a:schemeClr val="accent6"/>
                </a:solidFill>
                <a:ea typeface="ＭＳ Ｐゴシック" charset="-128"/>
              </a:rPr>
              <a:t>e</a:t>
            </a:r>
            <a:r>
              <a:rPr lang="vi-VN" sz="1400" b="1" dirty="0" smtClean="0">
                <a:solidFill>
                  <a:schemeClr val="accent6"/>
                </a:solidFill>
                <a:ea typeface="ＭＳ Ｐゴシック" charset="-128"/>
              </a:rPr>
              <a:t> specifice sunt destinate vânătorii de uragan.</a:t>
            </a:r>
            <a:r>
              <a:rPr lang="ro-RO" sz="1400" b="1" dirty="0" smtClean="0">
                <a:solidFill>
                  <a:schemeClr val="accent6"/>
                </a:solidFill>
                <a:ea typeface="ＭＳ Ｐゴシック" charset="-128"/>
              </a:rPr>
              <a:t> </a:t>
            </a:r>
            <a:r>
              <a:rPr lang="vi-VN" sz="1400" b="1" dirty="0" smtClean="0">
                <a:solidFill>
                  <a:schemeClr val="accent6"/>
                </a:solidFill>
                <a:ea typeface="ＭＳ Ｐゴシック" charset="-128"/>
              </a:rPr>
              <a:t>Acest mod de monitorizare a uraganelor va ajuta foarte mult cu posibilitatea de a prezice aceste vânturi îngrozitoare, care prezintă un pericol grav pentru mulți oameni din întreaga lume. </a:t>
            </a: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vi-VN" sz="1400" b="1" dirty="0" smtClean="0">
                <a:solidFill>
                  <a:schemeClr val="accent6"/>
                </a:solidFill>
                <a:ea typeface="ＭＳ Ｐゴシック" charset="-128"/>
              </a:rPr>
              <a:t> În timp ce NASA se concentrează pe utilizarea acestor dron</a:t>
            </a:r>
            <a:r>
              <a:rPr lang="ro-RO" sz="1400" b="1" dirty="0" smtClean="0">
                <a:solidFill>
                  <a:schemeClr val="accent6"/>
                </a:solidFill>
                <a:ea typeface="ＭＳ Ｐゴシック" charset="-128"/>
              </a:rPr>
              <a:t>e</a:t>
            </a:r>
            <a:r>
              <a:rPr lang="vi-VN" sz="1400" b="1" dirty="0" smtClean="0">
                <a:solidFill>
                  <a:schemeClr val="accent6"/>
                </a:solidFill>
                <a:ea typeface="ＭＳ Ｐゴシック" charset="-128"/>
              </a:rPr>
              <a:t> mari, o altă echipă de oameni de la Universitatea din Florida încearcă să facă același lucru cu mini dron</a:t>
            </a:r>
            <a:r>
              <a:rPr lang="ro-RO" sz="1400" b="1" dirty="0" smtClean="0">
                <a:solidFill>
                  <a:schemeClr val="accent6"/>
                </a:solidFill>
                <a:ea typeface="ＭＳ Ｐゴシック" charset="-128"/>
              </a:rPr>
              <a:t>e</a:t>
            </a:r>
            <a:r>
              <a:rPr lang="vi-VN" sz="1400" b="1" dirty="0" smtClean="0">
                <a:solidFill>
                  <a:schemeClr val="accent6"/>
                </a:solidFill>
                <a:ea typeface="ＭＳ Ｐゴシック" charset="-128"/>
              </a:rPr>
              <a:t> foarte rezisten</a:t>
            </a:r>
            <a:r>
              <a:rPr lang="ro-RO" sz="1400" b="1" dirty="0" smtClean="0">
                <a:solidFill>
                  <a:schemeClr val="accent6"/>
                </a:solidFill>
                <a:ea typeface="ＭＳ Ｐゴシック" charset="-128"/>
              </a:rPr>
              <a:t>te</a:t>
            </a:r>
            <a:r>
              <a:rPr lang="vi-VN" sz="1400" b="1" dirty="0" smtClean="0">
                <a:solidFill>
                  <a:schemeClr val="accent6"/>
                </a:solidFill>
                <a:ea typeface="ＭＳ Ｐゴシック" charset="-128"/>
              </a:rPr>
              <a:t>, care </a:t>
            </a:r>
            <a:r>
              <a:rPr lang="ro-RO" sz="1400" b="1" dirty="0" smtClean="0">
                <a:solidFill>
                  <a:schemeClr val="accent6"/>
                </a:solidFill>
                <a:ea typeface="ＭＳ Ｐゴシック" charset="-128"/>
              </a:rPr>
              <a:t>sunt folosite </a:t>
            </a:r>
            <a:r>
              <a:rPr lang="vi-VN" sz="1400" b="1" dirty="0" smtClean="0">
                <a:solidFill>
                  <a:schemeClr val="accent6"/>
                </a:solidFill>
                <a:ea typeface="ＭＳ Ｐゴシック" charset="-128"/>
              </a:rPr>
              <a:t>pentru a intra în uragane și pentru a obține informațiile necesare în ceea ce privește proprietățile uraganelor cum ar fi umiditatea, presiunea și temperatura. Această aplicație dronă va ajuta cu siguranță oamenii de știință să înțeleagă mai bine modul în care formează uraganele, ceea ce le poate face previzibile în viitor.</a:t>
            </a: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a:solidFill>
                  <a:schemeClr val="accent6"/>
                </a:solidFill>
                <a:ea typeface="ＭＳ Ｐゴシック" charset="-128"/>
              </a:rPr>
              <a:t/>
            </a:r>
            <a:br>
              <a:rPr lang="ro-RO" sz="1400" b="1" dirty="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a:solidFill>
                  <a:schemeClr val="accent6"/>
                </a:solidFill>
                <a:ea typeface="ＭＳ Ｐゴシック" charset="-128"/>
              </a:rPr>
              <a:t/>
            </a:r>
            <a:br>
              <a:rPr lang="ro-RO" sz="1400" b="1" dirty="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a:solidFill>
                  <a:schemeClr val="accent6"/>
                </a:solidFill>
                <a:ea typeface="ＭＳ Ｐゴシック" charset="-128"/>
              </a:rPr>
              <a:t/>
            </a:r>
            <a:br>
              <a:rPr lang="ro-RO" sz="1400" b="1" dirty="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vi-VN" sz="1400" b="1" dirty="0" smtClean="0">
                <a:solidFill>
                  <a:schemeClr val="accent6"/>
                </a:solidFill>
                <a:ea typeface="ＭＳ Ｐゴシック" charset="-128"/>
              </a:rPr>
              <a:t> </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13</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2770" name="Picture 2" descr="https://cdn-media-2.lifehack.org/wp-content/files/2015/12/18082025/635347main_ED12-0082-36_full_full.jpg"/>
          <p:cNvPicPr>
            <a:picLocks noChangeAspect="1" noChangeArrowheads="1"/>
          </p:cNvPicPr>
          <p:nvPr/>
        </p:nvPicPr>
        <p:blipFill>
          <a:blip r:embed="rId6"/>
          <a:srcRect/>
          <a:stretch>
            <a:fillRect/>
          </a:stretch>
        </p:blipFill>
        <p:spPr bwMode="auto">
          <a:xfrm>
            <a:off x="0" y="4305773"/>
            <a:ext cx="4139952" cy="1694994"/>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RECREERE</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14</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2" name="Picture 2" descr="Картинки по запросу drone"/>
          <p:cNvPicPr>
            <a:picLocks noChangeAspect="1" noChangeArrowheads="1"/>
          </p:cNvPicPr>
          <p:nvPr/>
        </p:nvPicPr>
        <p:blipFill>
          <a:blip r:embed="rId6"/>
          <a:srcRect/>
          <a:stretch>
            <a:fillRect/>
          </a:stretch>
        </p:blipFill>
        <p:spPr bwMode="auto">
          <a:xfrm>
            <a:off x="4815707" y="3481025"/>
            <a:ext cx="3571868" cy="2296825"/>
          </a:xfrm>
          <a:prstGeom prst="rect">
            <a:avLst/>
          </a:prstGeom>
          <a:noFill/>
        </p:spPr>
      </p:pic>
      <p:pic>
        <p:nvPicPr>
          <p:cNvPr id="2052" name="Picture 4" descr="Картинки по запросу drone"/>
          <p:cNvPicPr>
            <a:picLocks noChangeAspect="1" noChangeArrowheads="1"/>
          </p:cNvPicPr>
          <p:nvPr/>
        </p:nvPicPr>
        <p:blipFill>
          <a:blip r:embed="rId7"/>
          <a:srcRect/>
          <a:stretch>
            <a:fillRect/>
          </a:stretch>
        </p:blipFill>
        <p:spPr bwMode="auto">
          <a:xfrm>
            <a:off x="356143" y="2539088"/>
            <a:ext cx="4064028" cy="2286016"/>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Protecţia mediului şi biodiversităţii</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Monitorizare</a:t>
            </a:r>
            <a:br>
              <a:rPr lang="ro-RO" sz="2000" b="1" dirty="0" smtClean="0">
                <a:solidFill>
                  <a:schemeClr val="accent6"/>
                </a:solidFill>
                <a:ea typeface="ＭＳ Ｐゴシック" charset="-128"/>
              </a:rPr>
            </a:br>
            <a:r>
              <a:rPr lang="vi-VN" sz="2000" b="1" dirty="0" smtClean="0">
                <a:solidFill>
                  <a:schemeClr val="accent6"/>
                </a:solidFill>
                <a:ea typeface="ＭＳ Ｐゴシック" charset="-128"/>
              </a:rPr>
              <a:t> Conservarea vieții sălbatice </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15</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074" name="Picture 2" descr="Картинки по запросу drone"/>
          <p:cNvPicPr>
            <a:picLocks noChangeAspect="1" noChangeArrowheads="1"/>
          </p:cNvPicPr>
          <p:nvPr/>
        </p:nvPicPr>
        <p:blipFill>
          <a:blip r:embed="rId6"/>
          <a:srcRect/>
          <a:stretch>
            <a:fillRect/>
          </a:stretch>
        </p:blipFill>
        <p:spPr bwMode="auto">
          <a:xfrm>
            <a:off x="6072198" y="2850553"/>
            <a:ext cx="3071802" cy="3031125"/>
          </a:xfrm>
          <a:prstGeom prst="rect">
            <a:avLst/>
          </a:prstGeom>
          <a:noFill/>
        </p:spPr>
      </p:pic>
      <p:pic>
        <p:nvPicPr>
          <p:cNvPr id="3076" name="Picture 4" descr="Картинки по запросу drone"/>
          <p:cNvPicPr>
            <a:picLocks noChangeAspect="1" noChangeArrowheads="1"/>
          </p:cNvPicPr>
          <p:nvPr/>
        </p:nvPicPr>
        <p:blipFill>
          <a:blip r:embed="rId7"/>
          <a:srcRect/>
          <a:stretch>
            <a:fillRect/>
          </a:stretch>
        </p:blipFill>
        <p:spPr bwMode="auto">
          <a:xfrm>
            <a:off x="0" y="2850553"/>
            <a:ext cx="2619375" cy="3035903"/>
          </a:xfrm>
          <a:prstGeom prst="rect">
            <a:avLst/>
          </a:prstGeom>
          <a:noFill/>
        </p:spPr>
      </p:pic>
      <p:pic>
        <p:nvPicPr>
          <p:cNvPr id="3078" name="Picture 6" descr="Картинки по запросу drone"/>
          <p:cNvPicPr>
            <a:picLocks noChangeAspect="1" noChangeArrowheads="1"/>
          </p:cNvPicPr>
          <p:nvPr/>
        </p:nvPicPr>
        <p:blipFill>
          <a:blip r:embed="rId8"/>
          <a:srcRect/>
          <a:stretch>
            <a:fillRect/>
          </a:stretch>
        </p:blipFill>
        <p:spPr bwMode="auto">
          <a:xfrm>
            <a:off x="2714613" y="3717032"/>
            <a:ext cx="3214710" cy="214674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16</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4818" name="Picture 2" descr="Картинки по запросу drone"/>
          <p:cNvPicPr>
            <a:picLocks noChangeAspect="1" noChangeArrowheads="1"/>
          </p:cNvPicPr>
          <p:nvPr/>
        </p:nvPicPr>
        <p:blipFill>
          <a:blip r:embed="rId6"/>
          <a:srcRect/>
          <a:stretch>
            <a:fillRect/>
          </a:stretch>
        </p:blipFill>
        <p:spPr bwMode="auto">
          <a:xfrm>
            <a:off x="2195737" y="2185340"/>
            <a:ext cx="6158910" cy="3601090"/>
          </a:xfrm>
          <a:prstGeom prst="rect">
            <a:avLst/>
          </a:prstGeom>
          <a:noFill/>
        </p:spPr>
      </p:pic>
      <p:sp>
        <p:nvSpPr>
          <p:cNvPr id="21" name="TextBox 20"/>
          <p:cNvSpPr txBox="1"/>
          <p:nvPr/>
        </p:nvSpPr>
        <p:spPr>
          <a:xfrm>
            <a:off x="2000232" y="1428736"/>
            <a:ext cx="5357850" cy="369332"/>
          </a:xfrm>
          <a:prstGeom prst="rect">
            <a:avLst/>
          </a:prstGeom>
          <a:noFill/>
        </p:spPr>
        <p:txBody>
          <a:bodyPr wrap="square" rtlCol="0">
            <a:spAutoFit/>
          </a:bodyPr>
          <a:lstStyle/>
          <a:p>
            <a:r>
              <a:rPr lang="ro-RO" b="1" dirty="0" smtClean="0"/>
              <a:t>INSPECTAREA  REŢELELOR ELECTRICE</a:t>
            </a:r>
            <a:endParaRPr lang="ru-RU" b="1" dirty="0"/>
          </a:p>
        </p:txBody>
      </p:sp>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err="1" smtClean="0"/>
              <a:t>Întreținerea</a:t>
            </a:r>
            <a:r>
              <a:rPr lang="en-US" dirty="0" smtClean="0"/>
              <a:t> </a:t>
            </a:r>
            <a:r>
              <a:rPr lang="en-US" dirty="0" err="1" smtClean="0"/>
              <a:t>locuinței</a:t>
            </a:r>
            <a:endParaRPr lang="ru-RU" dirty="0"/>
          </a:p>
        </p:txBody>
      </p:sp>
      <p:sp>
        <p:nvSpPr>
          <p:cNvPr id="4" name="Прямоугольник 3"/>
          <p:cNvSpPr/>
          <p:nvPr/>
        </p:nvSpPr>
        <p:spPr>
          <a:xfrm>
            <a:off x="500034" y="1582341"/>
            <a:ext cx="8215370" cy="2862322"/>
          </a:xfrm>
          <a:prstGeom prst="rect">
            <a:avLst/>
          </a:prstGeom>
        </p:spPr>
        <p:txBody>
          <a:bodyPr wrap="square">
            <a:spAutoFit/>
          </a:bodyPr>
          <a:lstStyle/>
          <a:p>
            <a:endParaRPr lang="ro-RO" dirty="0" smtClean="0"/>
          </a:p>
          <a:p>
            <a:endParaRPr lang="ro-RO" dirty="0" smtClean="0"/>
          </a:p>
          <a:p>
            <a:endParaRPr lang="ro-RO" dirty="0" smtClean="0"/>
          </a:p>
          <a:p>
            <a:r>
              <a:rPr lang="vi-VN" dirty="0" smtClean="0"/>
              <a:t>Numeroase locuri în afara casei noastre sunt inaccesibile și, datorită fluctuațiilor meteorologice constante, apar anumite schimbări. Lăsarea acestor greșeli minore netratate duce la daune grave pe termen lung, ceea ce poate fi destul de stresant pentru bugetul nostru. Cu toate acestea, cu utilizarea regulată a dronelor, verificarea părților vitale ale acoperișului sau a coșului de fum este o bucată de prăjitură și, datorită camerelor de înaltă calitate situate pe dronuri, se observă că orice tip de deteriorare este mai ușor ca niciodată.</a:t>
            </a:r>
            <a:endParaRPr lang="ru-RU" dirty="0"/>
          </a:p>
        </p:txBody>
      </p:sp>
      <p:pic>
        <p:nvPicPr>
          <p:cNvPr id="33794" name="Picture 2" descr="Картинки по запросу industrie extractiva"/>
          <p:cNvPicPr>
            <a:picLocks noChangeAspect="1" noChangeArrowheads="1"/>
          </p:cNvPicPr>
          <p:nvPr/>
        </p:nvPicPr>
        <p:blipFill>
          <a:blip r:embed="rId2"/>
          <a:srcRect/>
          <a:stretch>
            <a:fillRect/>
          </a:stretch>
        </p:blipFill>
        <p:spPr bwMode="auto">
          <a:xfrm>
            <a:off x="2967034" y="4760855"/>
            <a:ext cx="6176966" cy="2097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7" y="1196752"/>
            <a:ext cx="5676661" cy="4680520"/>
          </a:xfrm>
          <a:noFill/>
        </p:spPr>
        <p:txBody>
          <a:bodyPr>
            <a:noAutofit/>
          </a:bodyPr>
          <a:lstStyle/>
          <a:p>
            <a:r>
              <a:rPr lang="en-US" sz="2000" dirty="0" smtClean="0"/>
              <a:t/>
            </a:r>
            <a:br>
              <a:rPr lang="en-US" sz="2000" dirty="0" smtClean="0"/>
            </a:br>
            <a:r>
              <a:rPr lang="en-US" sz="2000" dirty="0" smtClean="0"/>
              <a:t/>
            </a:r>
            <a:br>
              <a:rPr lang="en-US" sz="2000" dirty="0" smtClean="0"/>
            </a:br>
            <a:r>
              <a:rPr lang="en-US" sz="2000" b="1" dirty="0" smtClean="0"/>
              <a:t>LIVRARE ȘI MARKETING</a:t>
            </a:r>
            <a:r>
              <a:rPr lang="ro-RO" sz="2000" b="1" dirty="0" smtClean="0"/>
              <a:t/>
            </a:r>
            <a:br>
              <a:rPr lang="ro-RO" sz="2000" b="1" dirty="0" smtClean="0"/>
            </a:br>
            <a:r>
              <a:rPr lang="vi-VN" sz="2000" b="1" dirty="0" smtClean="0"/>
              <a:t> </a:t>
            </a:r>
            <a:r>
              <a:rPr lang="vi-VN" sz="1200" b="1" dirty="0" smtClean="0"/>
              <a:t>Companiile mari, cum ar fi Amazon, pregătesc dron</a:t>
            </a:r>
            <a:r>
              <a:rPr lang="ro-RO" sz="1200" b="1" dirty="0" smtClean="0"/>
              <a:t>e</a:t>
            </a:r>
            <a:r>
              <a:rPr lang="vi-VN" sz="1200" b="1" dirty="0" smtClean="0"/>
              <a:t> pentru servicii de livrare instantanee. Acest concept este adoptat de numeroase companii din întreaga lume, deoarece este o modalitate eficientă de livrare a mărfurilor în mai puțin de o jumătate de oră până la destinații foarte lungi. Există o serie de legi care ar trebui încorporate pentru a face această metodă de livrare viabilă, dar se pare că acest lucru se va întâmpla în viitorul apropiat. S-ar putea să ne așteptăm ca dronii să ne livreze bunuri foarte curând.</a:t>
            </a:r>
            <a:br>
              <a:rPr lang="vi-VN" sz="1200" b="1" dirty="0" smtClean="0"/>
            </a:br>
            <a:r>
              <a:rPr lang="ro-RO" sz="1200" b="1" dirty="0" smtClean="0"/>
              <a:t/>
            </a:r>
            <a:br>
              <a:rPr lang="ro-RO" sz="1200" b="1" dirty="0" smtClean="0"/>
            </a:br>
            <a:r>
              <a:rPr lang="vi-VN" sz="1200" b="1" dirty="0" smtClean="0"/>
              <a:t>Un alt concept interesant pe care l-au urmat alte companii este marketingul drone. Datorită faptului că zgârie-norii au ferestre enorme, unele companii din Rusia au efectuat mai multe campanii de marketing cu fluturași agățați pe dron</a:t>
            </a:r>
            <a:r>
              <a:rPr lang="ro-RO" sz="1200" b="1" dirty="0" smtClean="0"/>
              <a:t>e</a:t>
            </a:r>
            <a:r>
              <a:rPr lang="vi-VN" sz="1200" b="1" dirty="0" smtClean="0"/>
              <a:t>. </a:t>
            </a:r>
            <a:r>
              <a:rPr lang="ro-RO" sz="1200" b="1" dirty="0" smtClean="0"/>
              <a:t/>
            </a:r>
            <a:br>
              <a:rPr lang="ro-RO" sz="1200" b="1" dirty="0" smtClean="0"/>
            </a:br>
            <a:r>
              <a:rPr lang="vi-VN" sz="1200" b="1" dirty="0" smtClean="0"/>
              <a:t>Cei care lucrează pot observa publicitatea. Deoarece acesta este un nou mod de marketing, este foarte eficient deoarece atrage atenția multor oameni în clădire. Acest mod inovator de marketing are un potențial foarte mare, datorită faptului că cantitatea de zgârie-nori, plină de milioane, crește în fiecare zi în numeroase orașe din întreaga lume.</a:t>
            </a:r>
            <a:br>
              <a:rPr lang="vi-VN" sz="1200" b="1" dirty="0" smtClean="0"/>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18</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https://cdn-media-1.lifehack.org/wp-content/files/2015/12/18083055/amazon_drone_120213.jpg"/>
          <p:cNvPicPr/>
          <p:nvPr/>
        </p:nvPicPr>
        <p:blipFill>
          <a:blip r:embed="rId6"/>
          <a:srcRect/>
          <a:stretch>
            <a:fillRect/>
          </a:stretch>
        </p:blipFill>
        <p:spPr bwMode="auto">
          <a:xfrm>
            <a:off x="6000760" y="2786058"/>
            <a:ext cx="3143240" cy="3071834"/>
          </a:xfrm>
          <a:prstGeom prst="rect">
            <a:avLst/>
          </a:prstGeom>
          <a:noFill/>
          <a:ln w="9525">
            <a:noFill/>
            <a:miter lim="800000"/>
            <a:headEnd/>
            <a:tailEnd/>
          </a:ln>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vi-VN" sz="1800" b="1" dirty="0"/>
              <a:t>Acestea sunt doar câteva dintre modalitățile prin care </a:t>
            </a:r>
            <a:r>
              <a:rPr lang="vi-VN" sz="1800" b="1" dirty="0" smtClean="0"/>
              <a:t>dron</a:t>
            </a:r>
            <a:r>
              <a:rPr lang="ro-RO" sz="1800" b="1" dirty="0" smtClean="0"/>
              <a:t>ele</a:t>
            </a:r>
            <a:r>
              <a:rPr lang="vi-VN" sz="1800" b="1" dirty="0" smtClean="0"/>
              <a:t> </a:t>
            </a:r>
            <a:r>
              <a:rPr lang="vi-VN" sz="1800" b="1" dirty="0"/>
              <a:t>schimbă lumea în acest moment. </a:t>
            </a:r>
            <a:endParaRPr lang="ro-RO" sz="1800" b="1" dirty="0" smtClean="0"/>
          </a:p>
          <a:p>
            <a:r>
              <a:rPr lang="ro-RO" sz="1800" b="1" dirty="0" smtClean="0"/>
              <a:t>Societatea</a:t>
            </a:r>
            <a:r>
              <a:rPr lang="vi-VN" sz="1800" b="1" dirty="0" smtClean="0"/>
              <a:t> </a:t>
            </a:r>
            <a:r>
              <a:rPr lang="ro-RO" sz="1800" b="1" dirty="0" smtClean="0"/>
              <a:t>trebuie să introducă</a:t>
            </a:r>
            <a:r>
              <a:rPr lang="vi-VN" sz="1800" b="1" dirty="0" smtClean="0"/>
              <a:t> </a:t>
            </a:r>
            <a:r>
              <a:rPr lang="vi-VN" sz="1800" b="1" dirty="0"/>
              <a:t>alte </a:t>
            </a:r>
            <a:r>
              <a:rPr lang="vi-VN" sz="1800" b="1" dirty="0" smtClean="0"/>
              <a:t>cereri</a:t>
            </a:r>
            <a:r>
              <a:rPr lang="ro-RO" sz="1800" b="1" dirty="0" smtClean="0"/>
              <a:t>.</a:t>
            </a:r>
            <a:r>
              <a:rPr lang="vi-VN" sz="1800" b="1" dirty="0" smtClean="0"/>
              <a:t> </a:t>
            </a:r>
            <a:endParaRPr lang="ro-RO" sz="1800" b="1" dirty="0" smtClean="0"/>
          </a:p>
          <a:p>
            <a:r>
              <a:rPr lang="vi-VN" sz="1800" b="1" dirty="0" smtClean="0"/>
              <a:t>Aceste </a:t>
            </a:r>
            <a:r>
              <a:rPr lang="vi-VN" sz="1800" b="1" dirty="0"/>
              <a:t>dispozitive vor economisi mult timp necesar pentru numeroase sarcini care necesită </a:t>
            </a:r>
            <a:r>
              <a:rPr lang="ro-RO" sz="1800" b="1" dirty="0" smtClean="0"/>
              <a:t>mulți o</a:t>
            </a:r>
            <a:r>
              <a:rPr lang="vi-VN" sz="1800" b="1" dirty="0" smtClean="0"/>
              <a:t>ameni</a:t>
            </a:r>
            <a:r>
              <a:rPr lang="ro-RO" sz="1800" b="1" dirty="0" smtClean="0"/>
              <a:t> și </a:t>
            </a:r>
            <a:r>
              <a:rPr lang="vi-VN" sz="1800" b="1" dirty="0" smtClean="0"/>
              <a:t>acoperă </a:t>
            </a:r>
            <a:r>
              <a:rPr lang="vi-VN" sz="1800" b="1" dirty="0"/>
              <a:t>o suprafață mare de </a:t>
            </a:r>
            <a:r>
              <a:rPr lang="vi-VN" sz="1800" b="1" dirty="0" smtClean="0"/>
              <a:t>teren</a:t>
            </a:r>
            <a:r>
              <a:rPr lang="ro-RO" sz="1800" b="1" dirty="0" smtClean="0"/>
              <a:t>.</a:t>
            </a:r>
          </a:p>
          <a:p>
            <a:r>
              <a:rPr lang="ro-RO" sz="1800" b="1" dirty="0" smtClean="0"/>
              <a:t>Dronele </a:t>
            </a:r>
            <a:r>
              <a:rPr lang="vi-VN" sz="1800" b="1" dirty="0" smtClean="0"/>
              <a:t>pot </a:t>
            </a:r>
            <a:r>
              <a:rPr lang="vi-VN" sz="1800" b="1" dirty="0"/>
              <a:t>veni la îndemână în timpul dezastrelor care provoacă o mulțime de pagube </a:t>
            </a:r>
            <a:r>
              <a:rPr lang="vi-VN" sz="1800" b="1" dirty="0" smtClean="0"/>
              <a:t>materiale</a:t>
            </a:r>
            <a:r>
              <a:rPr lang="ro-RO" sz="1800" b="1" dirty="0" smtClean="0"/>
              <a:t>.</a:t>
            </a:r>
          </a:p>
          <a:p>
            <a:pPr marL="0" indent="0" algn="ctr">
              <a:buNone/>
            </a:pPr>
            <a:r>
              <a:rPr lang="vi-VN" sz="2400" b="1" dirty="0" smtClean="0"/>
              <a:t> </a:t>
            </a:r>
            <a:r>
              <a:rPr lang="ro-RO" sz="4800" b="1" dirty="0">
                <a:solidFill>
                  <a:schemeClr val="accent6"/>
                </a:solidFill>
                <a:ea typeface="ＭＳ Ｐゴシック" charset="-128"/>
              </a:rPr>
              <a:t/>
            </a:r>
            <a:br>
              <a:rPr lang="ro-RO" sz="4800" b="1" dirty="0">
                <a:solidFill>
                  <a:schemeClr val="accent6"/>
                </a:solidFill>
                <a:ea typeface="ＭＳ Ｐゴシック" charset="-128"/>
              </a:rPr>
            </a:br>
            <a:r>
              <a:rPr lang="ro-RO" b="1" dirty="0"/>
              <a:t>Dronele </a:t>
            </a:r>
            <a:r>
              <a:rPr lang="vi-VN" b="1" dirty="0"/>
              <a:t>ne vor schimba cu siguranță </a:t>
            </a:r>
            <a:r>
              <a:rPr lang="vi-VN" b="1" dirty="0" smtClean="0"/>
              <a:t>viața</a:t>
            </a:r>
            <a:r>
              <a:rPr lang="ro-RO" b="1" dirty="0" smtClean="0"/>
              <a:t>!</a:t>
            </a:r>
            <a:r>
              <a:rPr lang="vi-VN" b="1" dirty="0" smtClean="0"/>
              <a:t> </a:t>
            </a:r>
            <a:endParaRPr lang="ro-RO" b="1" dirty="0"/>
          </a:p>
          <a:p>
            <a:endParaRPr lang="ru-RU" dirty="0"/>
          </a:p>
        </p:txBody>
      </p:sp>
      <p:pic>
        <p:nvPicPr>
          <p:cNvPr id="1026" name="Picture 2" descr="ÐÐ°ÑÑÐ¸Ð½ÐºÐ¸ Ð¿Ð¾ Ð·Ð°Ð¿ÑÐ¾ÑÑ 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301208"/>
            <a:ext cx="3030315" cy="14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2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400" b="1" dirty="0" smtClean="0">
                <a:solidFill>
                  <a:schemeClr val="accent6"/>
                </a:solidFill>
                <a:ea typeface="ＭＳ Ｐゴシック" charset="-128"/>
              </a:rPr>
              <a:t>DOMENII </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DE</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 </a:t>
            </a:r>
            <a:r>
              <a:rPr lang="ro-RO" sz="2400" b="1" dirty="0">
                <a:solidFill>
                  <a:schemeClr val="accent6"/>
                </a:solidFill>
                <a:ea typeface="ＭＳ Ｐゴシック" charset="-128"/>
              </a:rPr>
              <a:t/>
            </a:r>
            <a:br>
              <a:rPr lang="ro-RO" sz="2400" b="1" dirty="0">
                <a:solidFill>
                  <a:schemeClr val="accent6"/>
                </a:solidFill>
                <a:ea typeface="ＭＳ Ｐゴシック" charset="-128"/>
              </a:rPr>
            </a:br>
            <a:r>
              <a:rPr lang="ro-RO" sz="2400" b="1" dirty="0" smtClean="0">
                <a:solidFill>
                  <a:schemeClr val="accent6"/>
                </a:solidFill>
                <a:ea typeface="ＭＳ Ｐゴシック" charset="-128"/>
              </a:rPr>
              <a:t>UTILIZARE    A   DRONELOR</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(Savca T., lector universitar, AAP)</a:t>
            </a: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20</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17" name="Заголовок 16"/>
          <p:cNvSpPr>
            <a:spLocks noGrp="1"/>
          </p:cNvSpPr>
          <p:nvPr>
            <p:ph type="ctrTitle"/>
          </p:nvPr>
        </p:nvSpPr>
        <p:spPr>
          <a:xfrm>
            <a:off x="1714480" y="2428868"/>
            <a:ext cx="5748348" cy="2062103"/>
          </a:xfrm>
          <a:prstGeom prst="rect">
            <a:avLst/>
          </a:prstGeom>
          <a:solidFill>
            <a:schemeClr val="accent2">
              <a:lumMod val="20000"/>
              <a:lumOff val="80000"/>
            </a:schemeClr>
          </a:solidFill>
        </p:spPr>
        <p:txBody>
          <a:bodyPr wrap="square">
            <a:spAutoFit/>
          </a:bodyPr>
          <a:lstStyle/>
          <a:p>
            <a:pPr algn="ctr"/>
            <a:r>
              <a:rPr lang="ro-RO" sz="4400" b="1" dirty="0" smtClean="0">
                <a:solidFill>
                  <a:srgbClr val="002060"/>
                </a:solidFill>
              </a:rPr>
              <a:t>Mulțumesc </a:t>
            </a:r>
          </a:p>
          <a:p>
            <a:pPr algn="ctr"/>
            <a:r>
              <a:rPr lang="ro-RO" sz="4400" b="1" dirty="0" smtClean="0">
                <a:solidFill>
                  <a:srgbClr val="002060"/>
                </a:solidFill>
              </a:rPr>
              <a:t>pentru atenție!</a:t>
            </a:r>
          </a:p>
          <a:p>
            <a:endParaRPr lang="ro-RO"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3</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40962" name="AutoShape 2" descr="Картинки по запросу industrie extractiva"/>
          <p:cNvSpPr>
            <a:spLocks noGrp="1" noChangeAspect="1" noChangeArrowheads="1"/>
          </p:cNvSpPr>
          <p:nvPr>
            <p:ph type="ctrTitle"/>
          </p:nvPr>
        </p:nvSpPr>
        <p:spPr bwMode="auto">
          <a:xfrm>
            <a:off x="1552714" y="2357430"/>
            <a:ext cx="6335805" cy="3519494"/>
          </a:xfrm>
          <a:prstGeom prst="rect">
            <a:avLst/>
          </a:prstGeom>
          <a:noFill/>
        </p:spPr>
        <p:txBody>
          <a:bodyPr vert="horz" wrap="square" lIns="91440" tIns="45720" rIns="91440" bIns="45720" numCol="1" anchor="t" anchorCtr="0" compatLnSpc="1">
            <a:prstTxWarp prst="textNoShape">
              <a:avLst/>
            </a:prstTxWarp>
          </a:bodyPr>
          <a:lstStyle/>
          <a:p>
            <a:r>
              <a:rPr lang="ro-RO" b="1" dirty="0" smtClean="0"/>
              <a:t>Industrie prelucrătoare şi extractivă</a:t>
            </a:r>
            <a:endParaRPr lang="ru-RU" b="1" dirty="0"/>
          </a:p>
        </p:txBody>
      </p:sp>
      <p:sp>
        <p:nvSpPr>
          <p:cNvPr id="40964" name="AutoShape 4" descr="Картинки по запросу industrie extract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6" name="AutoShape 6" descr="Картинки по запросу industrie extract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 name="Picture 8" descr="Картинки по запросу industrie extractiva"/>
          <p:cNvPicPr>
            <a:picLocks noChangeAspect="1" noChangeArrowheads="1"/>
          </p:cNvPicPr>
          <p:nvPr/>
        </p:nvPicPr>
        <p:blipFill>
          <a:blip r:embed="rId6"/>
          <a:srcRect/>
          <a:stretch>
            <a:fillRect/>
          </a:stretch>
        </p:blipFill>
        <p:spPr bwMode="auto">
          <a:xfrm>
            <a:off x="0" y="4286256"/>
            <a:ext cx="2962275" cy="1543051"/>
          </a:xfrm>
          <a:prstGeom prst="rect">
            <a:avLst/>
          </a:prstGeom>
          <a:noFill/>
        </p:spPr>
      </p:pic>
      <p:pic>
        <p:nvPicPr>
          <p:cNvPr id="40970" name="Picture 10" descr="Картинки по запросу industrie extractiva"/>
          <p:cNvPicPr>
            <a:picLocks noChangeAspect="1" noChangeArrowheads="1"/>
          </p:cNvPicPr>
          <p:nvPr/>
        </p:nvPicPr>
        <p:blipFill>
          <a:blip r:embed="rId7"/>
          <a:srcRect/>
          <a:stretch>
            <a:fillRect/>
          </a:stretch>
        </p:blipFill>
        <p:spPr bwMode="auto">
          <a:xfrm>
            <a:off x="5426059" y="4214818"/>
            <a:ext cx="3717941" cy="167954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3200" b="1" dirty="0" smtClean="0">
                <a:solidFill>
                  <a:schemeClr val="accent6"/>
                </a:solidFill>
                <a:ea typeface="ＭＳ Ｐゴシック" charset="-128"/>
              </a:rPr>
              <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TELECOMUNICAŢII</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
            </a:r>
            <a:br>
              <a:rPr lang="ro-RO" sz="32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4</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39938" name="AutoShape 2"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40" name="Picture 4" descr="Картинки по запросу telecomunicatii"/>
          <p:cNvPicPr>
            <a:picLocks noChangeAspect="1" noChangeArrowheads="1"/>
          </p:cNvPicPr>
          <p:nvPr/>
        </p:nvPicPr>
        <p:blipFill>
          <a:blip r:embed="rId6"/>
          <a:srcRect/>
          <a:stretch>
            <a:fillRect/>
          </a:stretch>
        </p:blipFill>
        <p:spPr bwMode="auto">
          <a:xfrm>
            <a:off x="0" y="3714752"/>
            <a:ext cx="4286248" cy="2091141"/>
          </a:xfrm>
          <a:prstGeom prst="rect">
            <a:avLst/>
          </a:prstGeom>
          <a:noFill/>
        </p:spPr>
      </p:pic>
      <p:pic>
        <p:nvPicPr>
          <p:cNvPr id="39942" name="Picture 6" descr="Картинки по запросу telecomunicatii drone"/>
          <p:cNvPicPr>
            <a:picLocks noChangeAspect="1" noChangeArrowheads="1"/>
          </p:cNvPicPr>
          <p:nvPr/>
        </p:nvPicPr>
        <p:blipFill>
          <a:blip r:embed="rId7"/>
          <a:srcRect/>
          <a:stretch>
            <a:fillRect/>
          </a:stretch>
        </p:blipFill>
        <p:spPr bwMode="auto">
          <a:xfrm>
            <a:off x="4286248" y="4357694"/>
            <a:ext cx="4857752" cy="1476375"/>
          </a:xfrm>
          <a:prstGeom prst="rect">
            <a:avLst/>
          </a:prstGeom>
          <a:noFill/>
        </p:spPr>
      </p:pic>
      <p:pic>
        <p:nvPicPr>
          <p:cNvPr id="39944" name="Picture 8" descr="Картинки по запросу telecomunicatii drone"/>
          <p:cNvPicPr>
            <a:picLocks noChangeAspect="1" noChangeArrowheads="1"/>
          </p:cNvPicPr>
          <p:nvPr/>
        </p:nvPicPr>
        <p:blipFill>
          <a:blip r:embed="rId8"/>
          <a:srcRect/>
          <a:stretch>
            <a:fillRect/>
          </a:stretch>
        </p:blipFill>
        <p:spPr bwMode="auto">
          <a:xfrm>
            <a:off x="5072067" y="2786058"/>
            <a:ext cx="4071934" cy="171781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800" b="1" dirty="0" smtClean="0">
                <a:solidFill>
                  <a:schemeClr val="accent6"/>
                </a:solidFill>
                <a:ea typeface="ＭＳ Ｐゴシック" charset="-128"/>
              </a:rPr>
              <a:t>ASIGURARE</a:t>
            </a:r>
            <a:br>
              <a:rPr lang="ro-RO" sz="28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5</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pic>
        <p:nvPicPr>
          <p:cNvPr id="38914" name="Picture 2" descr="insurance"/>
          <p:cNvPicPr>
            <a:picLocks noChangeAspect="1" noChangeArrowheads="1"/>
          </p:cNvPicPr>
          <p:nvPr/>
        </p:nvPicPr>
        <p:blipFill>
          <a:blip r:embed="rId10"/>
          <a:srcRect/>
          <a:stretch>
            <a:fillRect/>
          </a:stretch>
        </p:blipFill>
        <p:spPr bwMode="auto">
          <a:xfrm>
            <a:off x="0" y="2636912"/>
            <a:ext cx="6957162" cy="3197147"/>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3200" b="1" dirty="0" smtClean="0">
                <a:solidFill>
                  <a:schemeClr val="accent6"/>
                </a:solidFill>
                <a:ea typeface="ＭＳ Ｐゴシック" charset="-128"/>
              </a:rPr>
              <a:t>CARTOGRAFIERE </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OPERATIVĂ </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 (RELIEF)</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
            </a:r>
            <a:br>
              <a:rPr lang="ro-RO" sz="3200" b="1" dirty="0" smtClean="0">
                <a:solidFill>
                  <a:schemeClr val="accent6"/>
                </a:solidFill>
                <a:ea typeface="ＭＳ Ｐゴシック" charset="-128"/>
              </a:rPr>
            </a:br>
            <a:r>
              <a:rPr lang="ro-RO" sz="3200" b="1" dirty="0" smtClean="0">
                <a:solidFill>
                  <a:schemeClr val="accent6"/>
                </a:solidFill>
                <a:ea typeface="ＭＳ Ｐゴシック" charset="-128"/>
              </a:rPr>
              <a:t>TOPOGRAFIE</a:t>
            </a:r>
            <a:br>
              <a:rPr lang="ro-RO" sz="3200" b="1" dirty="0" smtClean="0">
                <a:solidFill>
                  <a:schemeClr val="accent6"/>
                </a:solidFill>
                <a:ea typeface="ＭＳ Ｐゴシック" charset="-128"/>
              </a:rPr>
            </a:br>
            <a:r>
              <a:rPr lang="ro-RO" sz="2000" b="1" dirty="0">
                <a:solidFill>
                  <a:schemeClr val="accent6"/>
                </a:solidFill>
                <a:ea typeface="ＭＳ Ｐゴシック" charset="-128"/>
              </a:rPr>
              <a:t> </a:t>
            </a:r>
            <a:r>
              <a:rPr lang="ro-RO" sz="2000" b="1" dirty="0" smtClean="0">
                <a:solidFill>
                  <a:schemeClr val="accent6"/>
                </a:solidFill>
                <a:ea typeface="ＭＳ Ｐゴシック" charset="-128"/>
              </a:rPr>
              <a:t>                                              </a:t>
            </a: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a:solidFill>
                  <a:schemeClr val="accent6"/>
                </a:solidFill>
                <a:ea typeface="ＭＳ Ｐゴシック" charset="-128"/>
              </a:rPr>
              <a:t/>
            </a:r>
            <a:br>
              <a:rPr lang="ro-RO" sz="2000" b="1" dirty="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t>
            </a: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6</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pic>
        <p:nvPicPr>
          <p:cNvPr id="37890" name="Picture 2" descr="mapping"/>
          <p:cNvPicPr>
            <a:picLocks noChangeAspect="1" noChangeArrowheads="1"/>
          </p:cNvPicPr>
          <p:nvPr/>
        </p:nvPicPr>
        <p:blipFill>
          <a:blip r:embed="rId10"/>
          <a:srcRect/>
          <a:stretch>
            <a:fillRect/>
          </a:stretch>
        </p:blipFill>
        <p:spPr bwMode="auto">
          <a:xfrm>
            <a:off x="0" y="4143380"/>
            <a:ext cx="7429520" cy="1639456"/>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196752"/>
            <a:ext cx="8820473" cy="4680520"/>
          </a:xfrm>
          <a:noFill/>
        </p:spPr>
        <p:txBody>
          <a:bodyPr>
            <a:noAutofit/>
          </a:bodyPr>
          <a:lstStyle/>
          <a:p>
            <a:pPr algn="l" eaLnBrk="1" hangingPunct="1">
              <a:defRPr/>
            </a:pPr>
            <a:r>
              <a:rPr lang="ro-RO" sz="2000" b="1" dirty="0" smtClean="0">
                <a:solidFill>
                  <a:schemeClr val="accent6"/>
                </a:solidFill>
                <a:ea typeface="ＭＳ Ｐゴシック" charset="-128"/>
              </a:rPr>
              <a:t>       </a:t>
            </a:r>
            <a:r>
              <a:rPr lang="ro-RO" sz="3200" b="1" dirty="0" smtClean="0">
                <a:solidFill>
                  <a:schemeClr val="accent6"/>
                </a:solidFill>
                <a:ea typeface="ＭＳ Ｐゴシック" charset="-128"/>
              </a:rPr>
              <a:t>SITUAŢII EXCEPŢIONALE</a:t>
            </a:r>
            <a:endParaRPr lang="vi-VN" sz="32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7</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36866" name="AutoShape 2"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68" name="AutoShape 4"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70" name="AutoShape 6"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72" name="AutoShape 8"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74" name="Picture 10" descr="Картинки по запросу situatii exceptionale"/>
          <p:cNvPicPr>
            <a:picLocks noChangeAspect="1" noChangeArrowheads="1"/>
          </p:cNvPicPr>
          <p:nvPr/>
        </p:nvPicPr>
        <p:blipFill>
          <a:blip r:embed="rId6"/>
          <a:srcRect/>
          <a:stretch>
            <a:fillRect/>
          </a:stretch>
        </p:blipFill>
        <p:spPr bwMode="auto">
          <a:xfrm>
            <a:off x="0" y="4000504"/>
            <a:ext cx="4357686" cy="1921665"/>
          </a:xfrm>
          <a:prstGeom prst="rect">
            <a:avLst/>
          </a:prstGeom>
          <a:noFill/>
        </p:spPr>
      </p:pic>
      <p:pic>
        <p:nvPicPr>
          <p:cNvPr id="36876" name="Picture 12" descr="Картинки по запросу situatii exceptionale"/>
          <p:cNvPicPr>
            <a:picLocks noChangeAspect="1" noChangeArrowheads="1"/>
          </p:cNvPicPr>
          <p:nvPr/>
        </p:nvPicPr>
        <p:blipFill>
          <a:blip r:embed="rId7"/>
          <a:srcRect/>
          <a:stretch>
            <a:fillRect/>
          </a:stretch>
        </p:blipFill>
        <p:spPr bwMode="auto">
          <a:xfrm>
            <a:off x="4648204" y="3929066"/>
            <a:ext cx="4000496" cy="1847851"/>
          </a:xfrm>
          <a:prstGeom prst="rect">
            <a:avLst/>
          </a:prstGeom>
          <a:noFill/>
        </p:spPr>
      </p:pic>
      <p:pic>
        <p:nvPicPr>
          <p:cNvPr id="36880" name="Picture 16" descr="Картинки по запросу situatii exceptionale"/>
          <p:cNvPicPr>
            <a:picLocks noChangeAspect="1" noChangeArrowheads="1"/>
          </p:cNvPicPr>
          <p:nvPr/>
        </p:nvPicPr>
        <p:blipFill>
          <a:blip r:embed="rId8"/>
          <a:srcRect/>
          <a:stretch>
            <a:fillRect/>
          </a:stretch>
        </p:blipFill>
        <p:spPr bwMode="auto">
          <a:xfrm>
            <a:off x="2826060" y="1190932"/>
            <a:ext cx="3227979" cy="1806020"/>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7" y="1812924"/>
            <a:ext cx="5748100" cy="4064347"/>
          </a:xfrm>
          <a:noFill/>
        </p:spPr>
        <p:txBody>
          <a:bodyPr>
            <a:noAutofit/>
          </a:bodyPr>
          <a:lstStyle/>
          <a:p>
            <a:pPr eaLnBrk="1" hangingPunct="1">
              <a:defRPr/>
            </a:pPr>
            <a:r>
              <a:rPr lang="vi-VN" sz="2400" b="1" dirty="0" smtClean="0">
                <a:solidFill>
                  <a:schemeClr val="accent6"/>
                </a:solidFill>
                <a:ea typeface="ＭＳ Ｐゴシック" charset="-128"/>
              </a:rPr>
              <a:t>MISIUNILE DE CĂUTARE ȘI SALVARE </a:t>
            </a: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vi-VN" sz="1200" b="1" dirty="0" smtClean="0">
                <a:solidFill>
                  <a:schemeClr val="accent6"/>
                </a:solidFill>
                <a:ea typeface="ＭＳ Ｐゴシック" charset="-128"/>
              </a:rPr>
              <a:t>vor fi executate în mod diferit în viitor, datorită acestor dispozitive. Acestea oferă pur și simplu o acoperire mult mai rapidă a terenului de căutare și, cu capacitatea de a purta diferite dispozitive, cum ar fi senzorii de căldură, aceste chestii vor face cu siguranță găsirea pe cineva mult mai ușor și mai rapid. În Canada, o victimă a unui accident de mașină, dezorientată, a rătăcit în noaptea rece. Cu ajutorul unui drone, căutarea a durat puțin și persoana a fost salvată din cauza senzorilor de căldură echipați pe dronă.</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8</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9218" name="Picture 2" descr="Картинки по запросу drone"/>
          <p:cNvPicPr>
            <a:picLocks noChangeAspect="1" noChangeArrowheads="1"/>
          </p:cNvPicPr>
          <p:nvPr/>
        </p:nvPicPr>
        <p:blipFill>
          <a:blip r:embed="rId6"/>
          <a:srcRect/>
          <a:stretch>
            <a:fillRect/>
          </a:stretch>
        </p:blipFill>
        <p:spPr bwMode="auto">
          <a:xfrm>
            <a:off x="4071934" y="3780237"/>
            <a:ext cx="5072066" cy="2113358"/>
          </a:xfrm>
          <a:prstGeom prst="rect">
            <a:avLst/>
          </a:prstGeom>
          <a:noFill/>
        </p:spPr>
      </p:pic>
      <p:pic>
        <p:nvPicPr>
          <p:cNvPr id="9220" name="Picture 4" descr="Картинки по запросу drone"/>
          <p:cNvPicPr>
            <a:picLocks noChangeAspect="1" noChangeArrowheads="1"/>
          </p:cNvPicPr>
          <p:nvPr/>
        </p:nvPicPr>
        <p:blipFill>
          <a:blip r:embed="rId7"/>
          <a:srcRect/>
          <a:stretch>
            <a:fillRect/>
          </a:stretch>
        </p:blipFill>
        <p:spPr bwMode="auto">
          <a:xfrm>
            <a:off x="467544" y="3780237"/>
            <a:ext cx="3461514" cy="2106219"/>
          </a:xfrm>
          <a:prstGeom prst="rect">
            <a:avLst/>
          </a:prstGeom>
          <a:noFill/>
        </p:spPr>
      </p:pic>
      <p:pic>
        <p:nvPicPr>
          <p:cNvPr id="9222" name="Picture 6" descr="Картинки по запросу drone"/>
          <p:cNvPicPr>
            <a:picLocks noChangeAspect="1" noChangeArrowheads="1"/>
          </p:cNvPicPr>
          <p:nvPr/>
        </p:nvPicPr>
        <p:blipFill>
          <a:blip r:embed="rId8"/>
          <a:srcRect/>
          <a:stretch>
            <a:fillRect/>
          </a:stretch>
        </p:blipFill>
        <p:spPr bwMode="auto">
          <a:xfrm>
            <a:off x="6143636" y="1691648"/>
            <a:ext cx="3000364" cy="188022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OPERAŢIUNI DE SALVARE PE APĂ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9</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6146" name="Picture 2" descr="Похожее изображение"/>
          <p:cNvPicPr>
            <a:picLocks noChangeAspect="1" noChangeArrowheads="1"/>
          </p:cNvPicPr>
          <p:nvPr/>
        </p:nvPicPr>
        <p:blipFill>
          <a:blip r:embed="rId6"/>
          <a:srcRect/>
          <a:stretch>
            <a:fillRect/>
          </a:stretch>
        </p:blipFill>
        <p:spPr bwMode="auto">
          <a:xfrm>
            <a:off x="5176274" y="3214686"/>
            <a:ext cx="3967726" cy="2643206"/>
          </a:xfrm>
          <a:prstGeom prst="rect">
            <a:avLst/>
          </a:prstGeom>
          <a:noFill/>
        </p:spPr>
      </p:pic>
      <p:pic>
        <p:nvPicPr>
          <p:cNvPr id="17" name="Picture 14" descr="Картинки по запросу situatii exceptionale"/>
          <p:cNvPicPr>
            <a:picLocks noChangeAspect="1" noChangeArrowheads="1"/>
          </p:cNvPicPr>
          <p:nvPr/>
        </p:nvPicPr>
        <p:blipFill>
          <a:blip r:embed="rId7"/>
          <a:srcRect/>
          <a:stretch>
            <a:fillRect/>
          </a:stretch>
        </p:blipFill>
        <p:spPr bwMode="auto">
          <a:xfrm>
            <a:off x="611561" y="3214686"/>
            <a:ext cx="4320480" cy="2643206"/>
          </a:xfrm>
          <a:prstGeom prst="rect">
            <a:avLst/>
          </a:prstGeom>
          <a:noFill/>
        </p:spPr>
      </p:pic>
    </p:spTree>
    <p:extLst>
      <p:ext uri="{BB962C8B-B14F-4D97-AF65-F5344CB8AC3E}">
        <p14:creationId xmlns:p14="http://schemas.microsoft.com/office/powerpoint/2010/main" val="19966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7233</TotalTime>
  <Words>349</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Struttura predefinita</vt:lpstr>
      <vt:lpstr>  ”Dronele, între experiment și necesitate”   MASA ROTUNDĂ Proiectul Educational for Drone (eDrone)  574090-EPP-1-2016-1-IT-EPPKA2-CBHE-JP  Programul Erasmus+ Consolidarea capacităților în domeniul învățământului superior   (2016 - 2019)  Academia de Administrare Publică 03 octombrie  2017</vt:lpstr>
      <vt:lpstr>DOMENII   DE   UTILIZARE    A   DRONELOR  (Savca T., lector universitar, AAP)    </vt:lpstr>
      <vt:lpstr>Industrie prelucrătoare şi extractivă</vt:lpstr>
      <vt:lpstr> TELECOMUNICAŢII            </vt:lpstr>
      <vt:lpstr>ASIGURARE          </vt:lpstr>
      <vt:lpstr>CARTOGRAFIERE  OPERATIVĂ   (RELIEF)  TOPOGRAFIE                                                       </vt:lpstr>
      <vt:lpstr>       SITUAŢII EXCEPŢIONALE</vt:lpstr>
      <vt:lpstr>MISIUNILE DE CĂUTARE ȘI SALVARE   vor fi executate în mod diferit în viitor, datorită acestor dispozitive. Acestea oferă pur și simplu o acoperire mult mai rapidă a terenului de căutare și, cu capacitatea de a purta diferite dispozitive, cum ar fi senzorii de căldură, aceste chestii vor face cu siguranță găsirea pe cineva mult mai ușor și mai rapid. În Canada, o victimă a unui accident de mașină, dezorientată, a rătăcit în noaptea rece. Cu ajutorul unui drone, căutarea a durat puțin și persoana a fost salvată din cauza senzorilor de căldură echipați pe dronă.       </vt:lpstr>
      <vt:lpstr>OPERAŢIUNI DE SALVARE PE APĂ                        </vt:lpstr>
      <vt:lpstr>AGRICULTURĂ ZOOTEHNIE    </vt:lpstr>
      <vt:lpstr>EDUCAȚIE  Un liceu din Belgia foloseşte drone pentru a-i prinde pe elevii trişori la examene.         </vt:lpstr>
      <vt:lpstr>TURISM</vt:lpstr>
      <vt:lpstr>  MONITORIZAREA TIMPULUI - VÂNĂTOAREA DE URAGAN  Una dintre utilizări practice care vor însemna multe pentru omenire este cu siguranță posibilitatea de a privi vremea pe care UAV-urile le pot oferi. NASA, în colaborare cu NOAA și Northrop Grumman, experimentează drone care pot petrece peste 30 de ore în aer. Aceste drone specifice sunt destinate vânătorii de uragan. Acest mod de monitorizare a uraganelor va ajuta foarte mult cu posibilitatea de a prezice aceste vânturi îngrozitoare, care prezintă un pericol grav pentru mulți oameni din întreaga lume.   În timp ce NASA se concentrează pe utilizarea acestor drone mari, o altă echipă de oameni de la Universitatea din Florida încearcă să facă același lucru cu mini drone foarte rezistente, care sunt folosite pentru a intra în uragane și pentru a obține informațiile necesare în ceea ce privește proprietățile uraganelor cum ar fi umiditatea, presiunea și temperatura. Această aplicație dronă va ajuta cu siguranță oamenii de știință să înțeleagă mai bine modul în care formează uraganele, ceea ce le poate face previzibile în viitor.          </vt:lpstr>
      <vt:lpstr>RECREERE         </vt:lpstr>
      <vt:lpstr>Protecţia mediului şi biodiversităţii Monitorizare  Conservarea vieții sălbatice          </vt:lpstr>
      <vt:lpstr>        </vt:lpstr>
      <vt:lpstr>PowerPoint Presentation</vt:lpstr>
      <vt:lpstr>  LIVRARE ȘI MARKETING  Companiile mari, cum ar fi Amazon, pregătesc drone pentru servicii de livrare instantanee. Acest concept este adoptat de numeroase companii din întreaga lume, deoarece este o modalitate eficientă de livrare a mărfurilor în mai puțin de o jumătate de oră până la destinații foarte lungi. Există o serie de legi care ar trebui încorporate pentru a face această metodă de livrare viabilă, dar se pare că acest lucru se va întâmpla în viitorul apropiat. S-ar putea să ne așteptăm ca dronii să ne livreze bunuri foarte curând.  Un alt concept interesant pe care l-au urmat alte companii este marketingul drone. Datorită faptului că zgârie-norii au ferestre enorme, unele companii din Rusia au efectuat mai multe campanii de marketing cu fluturași agățați pe drone.  Cei care lucrează pot observa publicitatea. Deoarece acesta este un nou mod de marketing, este foarte eficient deoarece atrage atenția multor oameni în clădire. Acest mod inovator de marketing are un potențial foarte mare, datorită faptului că cantitatea de zgârie-nori, plină de milioane, crește în fiecare zi în numeroase orașe din întreaga lume.  </vt:lpstr>
      <vt:lpstr>PowerPoint Presentation</vt:lpstr>
      <vt:lpstr>Mulțumesc  pentru atenție!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Cebotaru Eugenia</cp:lastModifiedBy>
  <cp:revision>574</cp:revision>
  <cp:lastPrinted>2017-09-05T09:11:48Z</cp:lastPrinted>
  <dcterms:created xsi:type="dcterms:W3CDTF">2010-02-23T14:18:38Z</dcterms:created>
  <dcterms:modified xsi:type="dcterms:W3CDTF">2018-10-25T05:08:44Z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