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handoutMasterIdLst>
    <p:handoutMasterId r:id="rId15"/>
  </p:handoutMasterIdLst>
  <p:sldIdLst>
    <p:sldId id="287" r:id="rId2"/>
    <p:sldId id="268" r:id="rId3"/>
    <p:sldId id="288" r:id="rId4"/>
    <p:sldId id="290" r:id="rId5"/>
    <p:sldId id="292" r:id="rId6"/>
    <p:sldId id="293" r:id="rId7"/>
    <p:sldId id="294" r:id="rId8"/>
    <p:sldId id="295" r:id="rId9"/>
    <p:sldId id="296" r:id="rId10"/>
    <p:sldId id="298" r:id="rId11"/>
    <p:sldId id="297" r:id="rId12"/>
    <p:sldId id="273" r:id="rId13"/>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udio" initials="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CC"/>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68459" autoAdjust="0"/>
  </p:normalViewPr>
  <p:slideViewPr>
    <p:cSldViewPr>
      <p:cViewPr>
        <p:scale>
          <a:sx n="81" d="100"/>
          <a:sy n="81" d="100"/>
        </p:scale>
        <p:origin x="-1020" y="-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7" d="100"/>
          <a:sy n="67" d="100"/>
        </p:scale>
        <p:origin x="-3168" y="-7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5E338BC-9573-408B-9AE9-45E8DE666AB0}" type="datetimeFigureOut">
              <a:rPr lang="it-IT" smtClean="0"/>
              <a:pPr/>
              <a:t>12/04/2018</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FD46DBE-1F8F-4EBA-BC50-40A2CB27AD87}" type="slidenum">
              <a:rPr lang="it-IT" smtClean="0"/>
              <a:pPr/>
              <a:t>‹#›</a:t>
            </a:fld>
            <a:endParaRPr lang="it-IT"/>
          </a:p>
        </p:txBody>
      </p:sp>
    </p:spTree>
    <p:extLst>
      <p:ext uri="{BB962C8B-B14F-4D97-AF65-F5344CB8AC3E}">
        <p14:creationId xmlns:p14="http://schemas.microsoft.com/office/powerpoint/2010/main" val="8454713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E5E016-3097-4E25-A54E-4872EF853FC2}" type="datetimeFigureOut">
              <a:rPr lang="it-IT" smtClean="0"/>
              <a:pPr/>
              <a:t>12/04/2018</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B465B3-814D-4081-958C-3BC41EE2C6D1}" type="slidenum">
              <a:rPr lang="en-US" smtClean="0"/>
              <a:pPr/>
              <a:t>‹#›</a:t>
            </a:fld>
            <a:endParaRPr lang="en-US"/>
          </a:p>
        </p:txBody>
      </p:sp>
    </p:spTree>
    <p:extLst>
      <p:ext uri="{BB962C8B-B14F-4D97-AF65-F5344CB8AC3E}">
        <p14:creationId xmlns:p14="http://schemas.microsoft.com/office/powerpoint/2010/main" val="191409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228858A-3625-403B-B66E-2834E2A6FC98}" type="slidenum">
              <a:rPr lang="it-IT"/>
              <a:pPr>
                <a:defRPr/>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34220FE-8682-45EC-B93D-82715C1815F9}" type="slidenum">
              <a:rPr lang="it-IT"/>
              <a:pPr>
                <a:defRPr/>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312A802-FD94-40B7-A732-C09B39C3B01B}" type="slidenum">
              <a:rPr lang="it-IT"/>
              <a:pPr>
                <a:defRPr/>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6" name="CasellaDiTesto 5"/>
          <p:cNvSpPr txBox="1"/>
          <p:nvPr userDrawn="1"/>
        </p:nvSpPr>
        <p:spPr>
          <a:xfrm>
            <a:off x="6934200" y="6302375"/>
            <a:ext cx="2209800" cy="522288"/>
          </a:xfrm>
          <a:prstGeom prst="rect">
            <a:avLst/>
          </a:prstGeom>
          <a:noFill/>
        </p:spPr>
        <p:txBody>
          <a:bodyPr>
            <a:spAutoFit/>
          </a:bodyPr>
          <a:lstStyle/>
          <a:p>
            <a:pPr algn="r" eaLnBrk="0" hangingPunct="0">
              <a:defRPr/>
            </a:pPr>
            <a:r>
              <a:rPr lang="en-US" sz="1400" b="1" kern="0" dirty="0">
                <a:solidFill>
                  <a:schemeClr val="accent6"/>
                </a:solidFill>
                <a:latin typeface="+mj-lt"/>
                <a:cs typeface="+mj-cs"/>
              </a:rPr>
              <a:t>Kick-off meeting, </a:t>
            </a:r>
            <a:endParaRPr lang="en-US" sz="1400" b="1" kern="0" dirty="0" smtClean="0">
              <a:solidFill>
                <a:schemeClr val="accent6"/>
              </a:solidFill>
              <a:latin typeface="+mj-lt"/>
              <a:cs typeface="+mj-cs"/>
            </a:endParaRPr>
          </a:p>
          <a:p>
            <a:pPr algn="r" eaLnBrk="0" hangingPunct="0">
              <a:defRPr/>
            </a:pPr>
            <a:r>
              <a:rPr lang="en-US" sz="1400" b="1" kern="0" dirty="0" smtClean="0">
                <a:solidFill>
                  <a:schemeClr val="accent6"/>
                </a:solidFill>
                <a:latin typeface="+mj-lt"/>
                <a:cs typeface="+mj-cs"/>
              </a:rPr>
              <a:t>14-15 February, 2017 </a:t>
            </a:r>
            <a:endParaRPr lang="en-US" sz="1400" b="1" kern="0" dirty="0">
              <a:solidFill>
                <a:schemeClr val="accent6"/>
              </a:solidFill>
              <a:latin typeface="+mj-lt"/>
              <a:cs typeface="+mj-cs"/>
            </a:endParaRPr>
          </a:p>
        </p:txBody>
      </p:sp>
      <p:sp>
        <p:nvSpPr>
          <p:cNvPr id="2" name="Titolo 1"/>
          <p:cNvSpPr>
            <a:spLocks noGrp="1"/>
          </p:cNvSpPr>
          <p:nvPr>
            <p:ph type="title"/>
          </p:nvPr>
        </p:nvSpPr>
        <p:spPr>
          <a:xfrm>
            <a:off x="1143000" y="274638"/>
            <a:ext cx="6629400" cy="1143000"/>
          </a:xfrm>
        </p:spPr>
        <p:txBody>
          <a:bodyPr/>
          <a:lstStyle>
            <a:lvl1pPr algn="ctr">
              <a:defRPr sz="4000" b="1">
                <a:solidFill>
                  <a:schemeClr val="accent6"/>
                </a:solidFill>
              </a:defRPr>
            </a:lvl1pPr>
          </a:lstStyle>
          <a:p>
            <a:r>
              <a:rPr lang="en-US" noProof="0" dirty="0" smtClean="0"/>
              <a:t>Fare </a:t>
            </a:r>
            <a:r>
              <a:rPr lang="en-US" noProof="0" dirty="0" err="1" smtClean="0"/>
              <a:t>clic</a:t>
            </a:r>
            <a:r>
              <a:rPr lang="en-US" noProof="0" dirty="0" smtClean="0"/>
              <a:t> per </a:t>
            </a:r>
            <a:r>
              <a:rPr lang="en-US" noProof="0" dirty="0" err="1" smtClean="0"/>
              <a:t>modificare</a:t>
            </a:r>
            <a:r>
              <a:rPr lang="en-US" noProof="0" dirty="0" smtClean="0"/>
              <a:t> stile</a:t>
            </a:r>
            <a:endParaRPr lang="en-US" noProof="0" dirty="0"/>
          </a:p>
        </p:txBody>
      </p:sp>
      <p:sp>
        <p:nvSpPr>
          <p:cNvPr id="3" name="Segnaposto contenuto 2"/>
          <p:cNvSpPr>
            <a:spLocks noGrp="1"/>
          </p:cNvSpPr>
          <p:nvPr>
            <p:ph idx="1"/>
          </p:nvPr>
        </p:nvSpPr>
        <p:spPr/>
        <p:txBody>
          <a:bodyPr/>
          <a:lstStyle/>
          <a:p>
            <a:pPr lvl="0"/>
            <a:r>
              <a:rPr lang="en-US" noProof="0" smtClean="0"/>
              <a:t>Fare clic per modificare gli stili del testo dello schema</a:t>
            </a:r>
          </a:p>
          <a:p>
            <a:pPr lvl="1"/>
            <a:r>
              <a:rPr lang="en-US" noProof="0" smtClean="0"/>
              <a:t>Secondo livello</a:t>
            </a:r>
          </a:p>
          <a:p>
            <a:pPr lvl="2"/>
            <a:r>
              <a:rPr lang="en-US" noProof="0" smtClean="0"/>
              <a:t>Terzo livello</a:t>
            </a:r>
          </a:p>
          <a:p>
            <a:pPr lvl="3"/>
            <a:r>
              <a:rPr lang="en-US" noProof="0" smtClean="0"/>
              <a:t>Quarto livello</a:t>
            </a:r>
          </a:p>
          <a:p>
            <a:pPr lvl="4"/>
            <a:r>
              <a:rPr lang="en-US" noProof="0" smtClean="0"/>
              <a:t>Quinto livello</a:t>
            </a:r>
            <a:endParaRPr lang="en-US" noProof="0"/>
          </a:p>
        </p:txBody>
      </p:sp>
      <p:pic>
        <p:nvPicPr>
          <p:cNvPr id="4098" name="Picture 2" descr="http://www.itaca.coopsoc.it/img/erasmusplusb.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739" t="10756" r="66645"/>
          <a:stretch/>
        </p:blipFill>
        <p:spPr bwMode="auto">
          <a:xfrm>
            <a:off x="5016" y="44624"/>
            <a:ext cx="1173480" cy="10115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itaca.coopsoc.it/img/erasmusplusb.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4298" t="36738" r="5059"/>
          <a:stretch/>
        </p:blipFill>
        <p:spPr bwMode="auto">
          <a:xfrm>
            <a:off x="5016" y="908720"/>
            <a:ext cx="1173480" cy="3600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edrone.unisannio.it/images/tectnet/tectne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25943" y="116633"/>
            <a:ext cx="829273" cy="1080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5DC4CF1-0C80-467F-A071-961ED275464B}" type="slidenum">
              <a:rPr lang="it-IT"/>
              <a:pPr>
                <a:defRPr/>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2A0D909-D0F6-40E7-8886-0291CF8A83E9}" type="slidenum">
              <a:rPr lang="it-IT"/>
              <a:pPr>
                <a:defRPr/>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21483B53-9CD7-450E-8188-ED93B38E6EFB}" type="slidenum">
              <a:rPr lang="it-IT"/>
              <a:pPr>
                <a:defRPr/>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80AD5C6C-384A-40AE-BC01-398A91492BB6}" type="slidenum">
              <a:rPr lang="it-IT"/>
              <a:pPr>
                <a:defRPr/>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A8C8E75F-2849-4FD2-A0ED-D526CB0AF98C}" type="slidenum">
              <a:rPr lang="it-IT"/>
              <a:pPr>
                <a:defRPr/>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6BCEB15-D9E3-4B0F-AF5C-0C6CEBC16ACE}" type="slidenum">
              <a:rPr lang="it-IT"/>
              <a:pPr>
                <a:defRPr/>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41E19EF-E0A1-4790-96D3-50F5585DAF20}" type="slidenum">
              <a:rPr lang="it-IT"/>
              <a:pPr>
                <a:defRPr/>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charset="-128"/>
              </a:defRPr>
            </a:lvl1pPr>
          </a:lstStyle>
          <a:p>
            <a:pPr>
              <a:defRPr/>
            </a:pPr>
            <a:fld id="{6DCD28AE-0560-49B0-A98F-74976C4C94F2}"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3685" r:id="rId1"/>
    <p:sldLayoutId id="214748369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0" y="2819400"/>
            <a:ext cx="9144000" cy="2209800"/>
          </a:xfrm>
        </p:spPr>
        <p:txBody>
          <a:bodyPr/>
          <a:lstStyle/>
          <a:p>
            <a:pPr eaLnBrk="1" hangingPunct="1">
              <a:defRPr/>
            </a:pPr>
            <a:r>
              <a:rPr lang="en-US" sz="4000" b="1" dirty="0" smtClean="0">
                <a:solidFill>
                  <a:schemeClr val="accent6"/>
                </a:solidFill>
                <a:ea typeface="ＭＳ Ｐゴシック" charset="-128"/>
              </a:rPr>
              <a:t>Educational for Drone</a:t>
            </a:r>
            <a:br>
              <a:rPr lang="en-US" sz="4000" b="1" dirty="0" smtClean="0">
                <a:solidFill>
                  <a:schemeClr val="accent6"/>
                </a:solidFill>
                <a:ea typeface="ＭＳ Ｐゴシック" charset="-128"/>
              </a:rPr>
            </a:br>
            <a:r>
              <a:rPr lang="en-US" sz="3200" b="1" dirty="0" smtClean="0">
                <a:solidFill>
                  <a:schemeClr val="accent6"/>
                </a:solidFill>
                <a:ea typeface="ＭＳ Ｐゴシック" charset="-128"/>
              </a:rPr>
              <a:t>(</a:t>
            </a:r>
            <a:r>
              <a:rPr lang="en-US" sz="3200" b="1" dirty="0" err="1" smtClean="0">
                <a:solidFill>
                  <a:schemeClr val="accent6"/>
                </a:solidFill>
                <a:ea typeface="ＭＳ Ｐゴシック" charset="-128"/>
              </a:rPr>
              <a:t>eDrone</a:t>
            </a:r>
            <a:r>
              <a:rPr lang="en-US" sz="3200" b="1" dirty="0" smtClean="0">
                <a:solidFill>
                  <a:schemeClr val="accent6"/>
                </a:solidFill>
                <a:ea typeface="ＭＳ Ｐゴシック" charset="-128"/>
              </a:rPr>
              <a:t>)</a:t>
            </a:r>
            <a:br>
              <a:rPr lang="en-US" sz="3200" b="1" dirty="0" smtClean="0">
                <a:solidFill>
                  <a:schemeClr val="accent6"/>
                </a:solidFill>
                <a:ea typeface="ＭＳ Ｐゴシック" charset="-128"/>
              </a:rPr>
            </a:br>
            <a:r>
              <a:rPr lang="ro-RO" sz="3200" b="1" dirty="0" smtClean="0">
                <a:solidFill>
                  <a:srgbClr val="FF0000"/>
                </a:solidFill>
                <a:ea typeface="ＭＳ Ｐゴシック" charset="-128"/>
              </a:rPr>
              <a:t>Academy of Public Administration</a:t>
            </a:r>
            <a:r>
              <a:rPr lang="en-US" b="1" dirty="0" smtClean="0">
                <a:solidFill>
                  <a:schemeClr val="accent6"/>
                </a:solidFill>
                <a:ea typeface="ＭＳ Ｐゴシック" charset="-128"/>
              </a:rPr>
              <a:t/>
            </a:r>
            <a:br>
              <a:rPr lang="en-US" b="1" dirty="0" smtClean="0">
                <a:solidFill>
                  <a:schemeClr val="accent6"/>
                </a:solidFill>
                <a:ea typeface="ＭＳ Ｐゴシック" charset="-128"/>
              </a:rPr>
            </a:br>
            <a:r>
              <a:rPr lang="it-IT" b="1" dirty="0" smtClean="0">
                <a:solidFill>
                  <a:schemeClr val="accent6"/>
                </a:solidFill>
                <a:ea typeface="ＭＳ Ｐゴシック" charset="-128"/>
              </a:rPr>
              <a:t/>
            </a:r>
            <a:br>
              <a:rPr lang="it-IT" b="1" dirty="0" smtClean="0">
                <a:solidFill>
                  <a:schemeClr val="accent6"/>
                </a:solidFill>
                <a:ea typeface="ＭＳ Ｐゴシック" charset="-128"/>
              </a:rPr>
            </a:br>
            <a:r>
              <a:rPr lang="ro-RO" sz="2000" b="1" dirty="0" smtClean="0">
                <a:solidFill>
                  <a:srgbClr val="FF0000"/>
                </a:solidFill>
                <a:ea typeface="ＭＳ Ｐゴシック" charset="-128"/>
              </a:rPr>
              <a:t>Dulschi Silvia</a:t>
            </a:r>
            <a:r>
              <a:rPr lang="it-IT" sz="2000" b="1" dirty="0" smtClean="0">
                <a:solidFill>
                  <a:srgbClr val="FF0000"/>
                </a:solidFill>
                <a:ea typeface="ＭＳ Ｐゴシック" charset="-128"/>
              </a:rPr>
              <a:t/>
            </a:r>
            <a:br>
              <a:rPr lang="it-IT" sz="2000" b="1" dirty="0" smtClean="0">
                <a:solidFill>
                  <a:srgbClr val="FF0000"/>
                </a:solidFill>
                <a:ea typeface="ＭＳ Ｐゴシック" charset="-128"/>
              </a:rPr>
            </a:br>
            <a:endParaRPr lang="en-US" sz="2000" b="1" dirty="0" smtClean="0">
              <a:solidFill>
                <a:srgbClr val="FF0000"/>
              </a:solidFill>
              <a:ea typeface="ＭＳ Ｐゴシック" charset="-128"/>
            </a:endParaRPr>
          </a:p>
        </p:txBody>
      </p:sp>
      <p:sp>
        <p:nvSpPr>
          <p:cNvPr id="2052" name="CasellaDiTesto 8"/>
          <p:cNvSpPr txBox="1">
            <a:spLocks noChangeArrowheads="1"/>
          </p:cNvSpPr>
          <p:nvPr/>
        </p:nvSpPr>
        <p:spPr bwMode="auto">
          <a:xfrm>
            <a:off x="7008440" y="457200"/>
            <a:ext cx="1524000" cy="461963"/>
          </a:xfrm>
          <a:prstGeom prst="rect">
            <a:avLst/>
          </a:prstGeom>
          <a:noFill/>
          <a:ln w="9525">
            <a:noFill/>
            <a:miter lim="800000"/>
            <a:headEnd/>
            <a:tailEnd/>
          </a:ln>
        </p:spPr>
        <p:txBody>
          <a:bodyPr>
            <a:spAutoFit/>
          </a:bodyPr>
          <a:lstStyle/>
          <a:p>
            <a:pPr>
              <a:defRPr/>
            </a:pPr>
            <a:r>
              <a:rPr lang="it-IT" sz="2400" b="1" dirty="0" err="1" smtClean="0">
                <a:solidFill>
                  <a:schemeClr val="accent6"/>
                </a:solidFill>
                <a:ea typeface="ＭＳ Ｐゴシック" charset="-128"/>
              </a:rPr>
              <a:t>eDrone</a:t>
            </a:r>
            <a:endParaRPr lang="it-IT" sz="2400" b="1" dirty="0">
              <a:solidFill>
                <a:schemeClr val="accent6"/>
              </a:solidFill>
              <a:ea typeface="ＭＳ Ｐゴシック" charset="-128"/>
            </a:endParaRPr>
          </a:p>
        </p:txBody>
      </p:sp>
      <p:cxnSp>
        <p:nvCxnSpPr>
          <p:cNvPr id="7" name="Connettore 1 6"/>
          <p:cNvCxnSpPr>
            <a:endCxn id="2052" idx="1"/>
          </p:cNvCxnSpPr>
          <p:nvPr/>
        </p:nvCxnSpPr>
        <p:spPr>
          <a:xfrm>
            <a:off x="0" y="685800"/>
            <a:ext cx="7008440" cy="2382"/>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4" name="Connettore 1 13"/>
          <p:cNvCxnSpPr/>
          <p:nvPr/>
        </p:nvCxnSpPr>
        <p:spPr>
          <a:xfrm>
            <a:off x="8153400" y="685800"/>
            <a:ext cx="990600"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5" name="Connettore 1 14"/>
          <p:cNvCxnSpPr/>
          <p:nvPr/>
        </p:nvCxnSpPr>
        <p:spPr>
          <a:xfrm>
            <a:off x="0" y="2286000"/>
            <a:ext cx="6858000"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6" name="Connettore 1 15"/>
          <p:cNvCxnSpPr/>
          <p:nvPr/>
        </p:nvCxnSpPr>
        <p:spPr>
          <a:xfrm>
            <a:off x="8153400" y="2286000"/>
            <a:ext cx="990600"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17" name="CasellaDiTesto 8"/>
          <p:cNvSpPr txBox="1">
            <a:spLocks noChangeArrowheads="1"/>
          </p:cNvSpPr>
          <p:nvPr/>
        </p:nvSpPr>
        <p:spPr bwMode="auto">
          <a:xfrm>
            <a:off x="6828972" y="1985726"/>
            <a:ext cx="1371600" cy="461962"/>
          </a:xfrm>
          <a:prstGeom prst="rect">
            <a:avLst/>
          </a:prstGeom>
          <a:noFill/>
          <a:ln w="9525">
            <a:noFill/>
            <a:miter lim="800000"/>
            <a:headEnd/>
            <a:tailEnd/>
          </a:ln>
        </p:spPr>
        <p:txBody>
          <a:bodyPr>
            <a:spAutoFit/>
          </a:bodyPr>
          <a:lstStyle/>
          <a:p>
            <a:pPr>
              <a:defRPr/>
            </a:pPr>
            <a:r>
              <a:rPr lang="it-IT" sz="2400" b="1" dirty="0" err="1">
                <a:solidFill>
                  <a:schemeClr val="accent6"/>
                </a:solidFill>
                <a:ea typeface="ＭＳ Ｐゴシック" charset="-128"/>
              </a:rPr>
              <a:t>………</a:t>
            </a:r>
            <a:r>
              <a:rPr lang="it-IT" sz="2400" b="1" dirty="0">
                <a:solidFill>
                  <a:schemeClr val="accent6"/>
                </a:solidFill>
                <a:ea typeface="ＭＳ Ｐゴシック" charset="-128"/>
              </a:rPr>
              <a:t>...</a:t>
            </a:r>
          </a:p>
        </p:txBody>
      </p:sp>
      <p:sp>
        <p:nvSpPr>
          <p:cNvPr id="3081" name="Rettangolo 17"/>
          <p:cNvSpPr>
            <a:spLocks noChangeArrowheads="1"/>
          </p:cNvSpPr>
          <p:nvPr/>
        </p:nvSpPr>
        <p:spPr bwMode="auto">
          <a:xfrm>
            <a:off x="0" y="639603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MS PGothic" pitchFamily="34" charset="-128"/>
              </a:defRPr>
            </a:lvl1pPr>
            <a:lvl2pPr marL="742950" indent="-285750" eaLnBrk="0" hangingPunct="0">
              <a:spcBef>
                <a:spcPct val="20000"/>
              </a:spcBef>
              <a:buChar char="–"/>
              <a:defRPr sz="2800">
                <a:solidFill>
                  <a:schemeClr val="tx1"/>
                </a:solidFill>
                <a:latin typeface="Arial" charset="0"/>
                <a:ea typeface="MS PGothic" pitchFamily="34" charset="-128"/>
              </a:defRPr>
            </a:lvl2pPr>
            <a:lvl3pPr marL="1143000" indent="-228600" eaLnBrk="0" hangingPunct="0">
              <a:spcBef>
                <a:spcPct val="20000"/>
              </a:spcBef>
              <a:buChar char="•"/>
              <a:defRPr sz="2400">
                <a:solidFill>
                  <a:schemeClr val="tx1"/>
                </a:solidFill>
                <a:latin typeface="Arial" charset="0"/>
                <a:ea typeface="MS PGothic" pitchFamily="34" charset="-128"/>
              </a:defRPr>
            </a:lvl3pPr>
            <a:lvl4pPr marL="1600200" indent="-228600" eaLnBrk="0" hangingPunct="0">
              <a:spcBef>
                <a:spcPct val="20000"/>
              </a:spcBef>
              <a:buChar char="–"/>
              <a:defRPr sz="2000">
                <a:solidFill>
                  <a:schemeClr val="tx1"/>
                </a:solidFill>
                <a:latin typeface="Arial" charset="0"/>
                <a:ea typeface="MS PGothic" pitchFamily="34" charset="-128"/>
              </a:defRPr>
            </a:lvl4pPr>
            <a:lvl5pPr marL="2057400" indent="-228600"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buFontTx/>
              <a:buNone/>
            </a:pPr>
            <a:r>
              <a:rPr lang="it-IT" altLang="it-IT" sz="1200"/>
              <a:t>This project has been funded with support from the European Commission. This publication (communication) reflects the views only of the author, and the Commission cannot be held responsible for any use which may be made of the information contained therein.</a:t>
            </a:r>
          </a:p>
        </p:txBody>
      </p:sp>
      <p:sp>
        <p:nvSpPr>
          <p:cNvPr id="19" name="Rectangle 2"/>
          <p:cNvSpPr txBox="1">
            <a:spLocks noChangeArrowheads="1"/>
          </p:cNvSpPr>
          <p:nvPr/>
        </p:nvSpPr>
        <p:spPr bwMode="auto">
          <a:xfrm>
            <a:off x="609600" y="815975"/>
            <a:ext cx="7772400" cy="1470025"/>
          </a:xfrm>
          <a:prstGeom prst="rect">
            <a:avLst/>
          </a:prstGeom>
          <a:noFill/>
          <a:ln w="9525">
            <a:noFill/>
            <a:miter lim="800000"/>
            <a:headEnd/>
            <a:tailEnd/>
          </a:ln>
        </p:spPr>
        <p:txBody>
          <a:bodyPr anchor="ctr"/>
          <a:lstStyle/>
          <a:p>
            <a:pPr algn="ctr">
              <a:defRPr/>
            </a:pPr>
            <a:r>
              <a:rPr lang="en-US" sz="2400" b="1" i="1" kern="0" dirty="0" smtClean="0">
                <a:solidFill>
                  <a:schemeClr val="accent6"/>
                </a:solidFill>
                <a:latin typeface="+mj-lt"/>
                <a:ea typeface="ＭＳ Ｐゴシック" charset="-128"/>
                <a:cs typeface="+mj-cs"/>
              </a:rPr>
              <a:t>Educational for Drone (</a:t>
            </a:r>
            <a:r>
              <a:rPr lang="en-US" sz="2400" b="1" i="1" kern="0" dirty="0" err="1" smtClean="0">
                <a:solidFill>
                  <a:schemeClr val="accent6"/>
                </a:solidFill>
                <a:latin typeface="+mj-lt"/>
                <a:ea typeface="ＭＳ Ｐゴシック" charset="-128"/>
                <a:cs typeface="+mj-cs"/>
              </a:rPr>
              <a:t>eDrone</a:t>
            </a:r>
            <a:r>
              <a:rPr lang="en-US" sz="2400" b="1" i="1" kern="0" dirty="0" smtClean="0">
                <a:solidFill>
                  <a:schemeClr val="accent6"/>
                </a:solidFill>
                <a:latin typeface="+mj-lt"/>
                <a:ea typeface="ＭＳ Ｐゴシック" charset="-128"/>
                <a:cs typeface="+mj-cs"/>
              </a:rPr>
              <a:t>) </a:t>
            </a:r>
            <a:endParaRPr lang="en-US" sz="2400" b="1" i="1" kern="0" dirty="0">
              <a:solidFill>
                <a:schemeClr val="accent6"/>
              </a:solidFill>
              <a:latin typeface="+mj-lt"/>
              <a:ea typeface="ＭＳ Ｐゴシック" charset="-128"/>
              <a:cs typeface="+mj-cs"/>
            </a:endParaRPr>
          </a:p>
          <a:p>
            <a:pPr algn="ctr">
              <a:defRPr/>
            </a:pPr>
            <a:r>
              <a:rPr lang="en-US" sz="1600" b="1" i="1" kern="0" dirty="0" smtClean="0">
                <a:solidFill>
                  <a:schemeClr val="accent6"/>
                </a:solidFill>
                <a:latin typeface="+mj-lt"/>
                <a:ea typeface="ＭＳ Ｐゴシック" charset="-128"/>
                <a:cs typeface="+mj-cs"/>
              </a:rPr>
              <a:t>574090-EPP-1-2016-1-IT-EPPKA2-CBHE-JP</a:t>
            </a:r>
          </a:p>
          <a:p>
            <a:pPr algn="ctr">
              <a:defRPr/>
            </a:pPr>
            <a:endParaRPr lang="en-US" sz="1600" b="1" i="1" kern="0" dirty="0">
              <a:solidFill>
                <a:schemeClr val="accent6"/>
              </a:solidFill>
              <a:latin typeface="+mj-lt"/>
              <a:ea typeface="ＭＳ Ｐゴシック" charset="-128"/>
              <a:cs typeface="+mj-cs"/>
            </a:endParaRPr>
          </a:p>
        </p:txBody>
      </p:sp>
      <p:pic>
        <p:nvPicPr>
          <p:cNvPr id="308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4775" y="5257800"/>
            <a:ext cx="23336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6588"/>
            <a:ext cx="385603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www.edrone.unisannio.it/images/tectnet/tectne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58332"/>
            <a:ext cx="1584176" cy="20633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401" y="5517232"/>
            <a:ext cx="748506" cy="734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7319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188640"/>
            <a:ext cx="6629400" cy="652934"/>
          </a:xfrm>
        </p:spPr>
        <p:txBody>
          <a:bodyPr/>
          <a:lstStyle/>
          <a:p>
            <a:r>
              <a:rPr lang="ro-RO" dirty="0" err="1" smtClean="0"/>
              <a:t>eDRONES</a:t>
            </a:r>
            <a:r>
              <a:rPr lang="ro-RO" dirty="0" smtClean="0"/>
              <a:t> -  APA?</a:t>
            </a:r>
            <a:endParaRPr lang="ru-RU" dirty="0"/>
          </a:p>
        </p:txBody>
      </p:sp>
      <p:sp>
        <p:nvSpPr>
          <p:cNvPr id="3" name="Content Placeholder 2"/>
          <p:cNvSpPr>
            <a:spLocks noGrp="1"/>
          </p:cNvSpPr>
          <p:nvPr>
            <p:ph idx="1"/>
          </p:nvPr>
        </p:nvSpPr>
        <p:spPr>
          <a:xfrm>
            <a:off x="107504" y="1268760"/>
            <a:ext cx="8579296" cy="4857403"/>
          </a:xfrm>
        </p:spPr>
        <p:txBody>
          <a:bodyPr/>
          <a:lstStyle/>
          <a:p>
            <a:r>
              <a:rPr lang="en-US" sz="2400" dirty="0" smtClean="0"/>
              <a:t>Courses </a:t>
            </a:r>
            <a:r>
              <a:rPr lang="en-US" sz="2400" dirty="0"/>
              <a:t>for different categories of civil </a:t>
            </a:r>
            <a:r>
              <a:rPr lang="en-US" sz="2400" dirty="0" smtClean="0"/>
              <a:t>servants</a:t>
            </a:r>
            <a:r>
              <a:rPr lang="ro-RO" sz="2400" dirty="0" smtClean="0"/>
              <a:t>;</a:t>
            </a:r>
          </a:p>
          <a:p>
            <a:r>
              <a:rPr lang="en-US" sz="2400" dirty="0"/>
              <a:t>C</a:t>
            </a:r>
            <a:r>
              <a:rPr lang="en-US" sz="2400" dirty="0" smtClean="0"/>
              <a:t>ontributing </a:t>
            </a:r>
            <a:r>
              <a:rPr lang="en-US" sz="2400" dirty="0"/>
              <a:t>to the development of the legal framework on the use of </a:t>
            </a:r>
            <a:r>
              <a:rPr lang="en-US" sz="2400" dirty="0" smtClean="0"/>
              <a:t>drones</a:t>
            </a:r>
            <a:r>
              <a:rPr lang="ro-RO" sz="2400" dirty="0" smtClean="0"/>
              <a:t>.</a:t>
            </a:r>
          </a:p>
          <a:p>
            <a:endParaRPr lang="ro-RO" dirty="0" smtClean="0"/>
          </a:p>
          <a:p>
            <a:endParaRPr lang="ru-RU" dirty="0"/>
          </a:p>
        </p:txBody>
      </p:sp>
      <p:pic>
        <p:nvPicPr>
          <p:cNvPr id="4" name="Picture 3" descr="https://www.asme.org/getmedia/7a65864e-ee11-4d82-9f0b-63f43fcb7bbc/5-New-Applications-for-Drones_hero.jpg.aspx?width=460"/>
          <p:cNvPicPr/>
          <p:nvPr/>
        </p:nvPicPr>
        <p:blipFill>
          <a:blip r:embed="rId2">
            <a:extLst>
              <a:ext uri="{28A0092B-C50C-407E-A947-70E740481C1C}">
                <a14:useLocalDpi xmlns:a14="http://schemas.microsoft.com/office/drawing/2010/main" val="0"/>
              </a:ext>
            </a:extLst>
          </a:blip>
          <a:srcRect/>
          <a:stretch>
            <a:fillRect/>
          </a:stretch>
        </p:blipFill>
        <p:spPr bwMode="auto">
          <a:xfrm>
            <a:off x="107504" y="2708920"/>
            <a:ext cx="3672408" cy="2218556"/>
          </a:xfrm>
          <a:prstGeom prst="rect">
            <a:avLst/>
          </a:prstGeom>
          <a:noFill/>
          <a:ln>
            <a:noFill/>
          </a:ln>
        </p:spPr>
      </p:pic>
      <p:pic>
        <p:nvPicPr>
          <p:cNvPr id="5" name="Picture 4" descr="http://cdn.interestingengineering.com/wp-content/uploads/2017/02/Intermodal_train_on_Tehachapi_Loop.jpg"/>
          <p:cNvPicPr/>
          <p:nvPr/>
        </p:nvPicPr>
        <p:blipFill>
          <a:blip r:embed="rId3">
            <a:extLst>
              <a:ext uri="{28A0092B-C50C-407E-A947-70E740481C1C}">
                <a14:useLocalDpi xmlns:a14="http://schemas.microsoft.com/office/drawing/2010/main" val="0"/>
              </a:ext>
            </a:extLst>
          </a:blip>
          <a:srcRect/>
          <a:stretch>
            <a:fillRect/>
          </a:stretch>
        </p:blipFill>
        <p:spPr bwMode="auto">
          <a:xfrm>
            <a:off x="14216" y="4948254"/>
            <a:ext cx="3025398" cy="1830578"/>
          </a:xfrm>
          <a:prstGeom prst="rect">
            <a:avLst/>
          </a:prstGeom>
          <a:noFill/>
          <a:ln>
            <a:noFill/>
          </a:ln>
        </p:spPr>
      </p:pic>
      <p:pic>
        <p:nvPicPr>
          <p:cNvPr id="6" name="Picture 5" descr="https://www.asme.org/getmedia/1ab0533e-fcbf-4a0b-ad22-097aabc4d433/5-New-Applications-for-Drones_01.jpg.aspx?width=340"/>
          <p:cNvPicPr/>
          <p:nvPr/>
        </p:nvPicPr>
        <p:blipFill>
          <a:blip r:embed="rId4">
            <a:extLst>
              <a:ext uri="{28A0092B-C50C-407E-A947-70E740481C1C}">
                <a14:useLocalDpi xmlns:a14="http://schemas.microsoft.com/office/drawing/2010/main" val="0"/>
              </a:ext>
            </a:extLst>
          </a:blip>
          <a:srcRect/>
          <a:stretch>
            <a:fillRect/>
          </a:stretch>
        </p:blipFill>
        <p:spPr bwMode="auto">
          <a:xfrm>
            <a:off x="6870973" y="4797151"/>
            <a:ext cx="2273027" cy="1545179"/>
          </a:xfrm>
          <a:prstGeom prst="rect">
            <a:avLst/>
          </a:prstGeom>
          <a:noFill/>
          <a:ln>
            <a:noFill/>
          </a:ln>
        </p:spPr>
      </p:pic>
      <p:pic>
        <p:nvPicPr>
          <p:cNvPr id="7" name="Picture 6" descr="construction project drone monitoring progress"/>
          <p:cNvPicPr/>
          <p:nvPr/>
        </p:nvPicPr>
        <p:blipFill>
          <a:blip r:embed="rId5">
            <a:extLst>
              <a:ext uri="{28A0092B-C50C-407E-A947-70E740481C1C}">
                <a14:useLocalDpi xmlns:a14="http://schemas.microsoft.com/office/drawing/2010/main" val="0"/>
              </a:ext>
            </a:extLst>
          </a:blip>
          <a:srcRect/>
          <a:stretch>
            <a:fillRect/>
          </a:stretch>
        </p:blipFill>
        <p:spPr bwMode="auto">
          <a:xfrm>
            <a:off x="3203848" y="4639945"/>
            <a:ext cx="3667125" cy="2218055"/>
          </a:xfrm>
          <a:prstGeom prst="rect">
            <a:avLst/>
          </a:prstGeom>
          <a:noFill/>
          <a:ln>
            <a:noFill/>
          </a:ln>
        </p:spPr>
      </p:pic>
      <p:pic>
        <p:nvPicPr>
          <p:cNvPr id="8" name="Picture 7" descr="http://cenews.com/archived_assets/userfiles/image/0101_csdt.jpg"/>
          <p:cNvPicPr/>
          <p:nvPr/>
        </p:nvPicPr>
        <p:blipFill>
          <a:blip r:embed="rId6">
            <a:extLst>
              <a:ext uri="{28A0092B-C50C-407E-A947-70E740481C1C}">
                <a14:useLocalDpi xmlns:a14="http://schemas.microsoft.com/office/drawing/2010/main" val="0"/>
              </a:ext>
            </a:extLst>
          </a:blip>
          <a:srcRect/>
          <a:stretch>
            <a:fillRect/>
          </a:stretch>
        </p:blipFill>
        <p:spPr bwMode="auto">
          <a:xfrm>
            <a:off x="4644008" y="2247529"/>
            <a:ext cx="3908782" cy="2363072"/>
          </a:xfrm>
          <a:prstGeom prst="rect">
            <a:avLst/>
          </a:prstGeom>
          <a:noFill/>
          <a:ln>
            <a:noFill/>
          </a:ln>
        </p:spPr>
      </p:pic>
    </p:spTree>
    <p:extLst>
      <p:ext uri="{BB962C8B-B14F-4D97-AF65-F5344CB8AC3E}">
        <p14:creationId xmlns:p14="http://schemas.microsoft.com/office/powerpoint/2010/main" val="6149244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4"/>
          <p:cNvSpPr>
            <a:spLocks noGrp="1" noChangeArrowheads="1"/>
          </p:cNvSpPr>
          <p:nvPr>
            <p:ph type="body" idx="1"/>
          </p:nvPr>
        </p:nvSpPr>
        <p:spPr>
          <a:xfrm>
            <a:off x="4572000" y="1412776"/>
            <a:ext cx="4222378" cy="4608240"/>
          </a:xfrm>
          <a:solidFill>
            <a:schemeClr val="accent5"/>
          </a:solidFill>
          <a:ln/>
          <a:extLst>
            <a:ext uri="{91240B29-F687-4F45-9708-019B960494DF}">
              <a14:hiddenLine xmlns:a14="http://schemas.microsoft.com/office/drawing/2010/main" w="9525" algn="ctr">
                <a:solidFill>
                  <a:srgbClr val="003300"/>
                </a:solidFill>
                <a:miter lim="800000"/>
                <a:headEnd/>
                <a:tailEnd/>
              </a14:hiddenLine>
            </a:ext>
            <a:ext uri="{AF507438-7753-43E0-B8FC-AC1667EBCBE1}">
              <a14:hiddenEffects xmlns:a14="http://schemas.microsoft.com/office/drawing/2010/main">
                <a:effectLst>
                  <a:outerShdw dist="1052492" dir="4215190" sx="125000" sy="125000" algn="br" rotWithShape="0">
                    <a:srgbClr val="000000">
                      <a:alpha val="50000"/>
                    </a:srgbClr>
                  </a:outerShdw>
                </a:effectLst>
              </a14:hiddenEffects>
            </a:ext>
          </a:extLst>
        </p:spPr>
        <p:txBody>
          <a:bodyPr/>
          <a:lstStyle/>
          <a:p>
            <a:pPr algn="ctr">
              <a:buFont typeface="Wingdings" pitchFamily="2" charset="2"/>
              <a:buNone/>
            </a:pPr>
            <a:r>
              <a:rPr lang="ru-RU" altLang="ru-RU" sz="2000" b="1" dirty="0" err="1">
                <a:solidFill>
                  <a:srgbClr val="0028A8"/>
                </a:solidFill>
                <a:effectLst/>
              </a:rPr>
              <a:t>Contact</a:t>
            </a:r>
            <a:r>
              <a:rPr lang="ru-RU" altLang="ru-RU" sz="2000" b="1" dirty="0">
                <a:solidFill>
                  <a:srgbClr val="0028A8"/>
                </a:solidFill>
                <a:effectLst/>
              </a:rPr>
              <a:t> </a:t>
            </a:r>
            <a:r>
              <a:rPr lang="ru-RU" altLang="ru-RU" sz="2000" b="1" dirty="0" err="1">
                <a:solidFill>
                  <a:srgbClr val="0028A8"/>
                </a:solidFill>
                <a:effectLst/>
              </a:rPr>
              <a:t>us</a:t>
            </a:r>
            <a:r>
              <a:rPr lang="ru-RU" altLang="ru-RU" sz="2000" b="1" dirty="0" smtClean="0">
                <a:solidFill>
                  <a:srgbClr val="0028A8"/>
                </a:solidFill>
                <a:effectLst/>
              </a:rPr>
              <a:t>:</a:t>
            </a:r>
            <a:endParaRPr lang="en-US" altLang="ru-RU" sz="2000" b="1" dirty="0" smtClean="0">
              <a:solidFill>
                <a:srgbClr val="0028A8"/>
              </a:solidFill>
              <a:effectLst/>
            </a:endParaRPr>
          </a:p>
          <a:p>
            <a:pPr algn="ctr">
              <a:buFont typeface="Wingdings" pitchFamily="2" charset="2"/>
              <a:buNone/>
            </a:pPr>
            <a:endParaRPr lang="ru-RU" altLang="ru-RU" sz="2000" b="1" dirty="0">
              <a:solidFill>
                <a:srgbClr val="0028A8"/>
              </a:solidFill>
              <a:effectLst/>
            </a:endParaRPr>
          </a:p>
          <a:p>
            <a:pPr algn="ctr">
              <a:buFont typeface="Wingdings" pitchFamily="2" charset="2"/>
              <a:buNone/>
            </a:pPr>
            <a:r>
              <a:rPr lang="ru-RU" altLang="ru-RU" sz="2000" b="1" dirty="0">
                <a:solidFill>
                  <a:srgbClr val="0028A8"/>
                </a:solidFill>
                <a:effectLst/>
              </a:rPr>
              <a:t>100, </a:t>
            </a:r>
            <a:r>
              <a:rPr lang="ru-RU" altLang="ru-RU" sz="2000" b="1" dirty="0" err="1">
                <a:solidFill>
                  <a:srgbClr val="0028A8"/>
                </a:solidFill>
                <a:effectLst/>
              </a:rPr>
              <a:t>Ialoveni</a:t>
            </a:r>
            <a:r>
              <a:rPr lang="ru-RU" altLang="ru-RU" sz="2000" b="1" dirty="0">
                <a:solidFill>
                  <a:srgbClr val="0028A8"/>
                </a:solidFill>
                <a:effectLst/>
              </a:rPr>
              <a:t> </a:t>
            </a:r>
            <a:r>
              <a:rPr lang="ru-RU" altLang="ru-RU" sz="2000" b="1" dirty="0" err="1">
                <a:solidFill>
                  <a:srgbClr val="0028A8"/>
                </a:solidFill>
                <a:effectLst/>
              </a:rPr>
              <a:t>Street</a:t>
            </a:r>
            <a:r>
              <a:rPr lang="ru-RU" altLang="ru-RU" sz="2000" b="1" dirty="0">
                <a:solidFill>
                  <a:srgbClr val="0028A8"/>
                </a:solidFill>
                <a:effectLst/>
              </a:rPr>
              <a:t>, </a:t>
            </a:r>
          </a:p>
          <a:p>
            <a:pPr algn="ctr">
              <a:buFont typeface="Wingdings" pitchFamily="2" charset="2"/>
              <a:buNone/>
            </a:pPr>
            <a:r>
              <a:rPr lang="ru-RU" altLang="ru-RU" sz="2000" b="1" dirty="0" err="1">
                <a:solidFill>
                  <a:srgbClr val="0028A8"/>
                </a:solidFill>
                <a:effectLst/>
              </a:rPr>
              <a:t>Chisinau</a:t>
            </a:r>
            <a:r>
              <a:rPr lang="ru-RU" altLang="ru-RU" sz="2000" b="1" dirty="0">
                <a:solidFill>
                  <a:srgbClr val="0028A8"/>
                </a:solidFill>
                <a:effectLst/>
              </a:rPr>
              <a:t>, MD-2070 </a:t>
            </a:r>
          </a:p>
          <a:p>
            <a:pPr algn="ctr">
              <a:buFont typeface="Wingdings" pitchFamily="2" charset="2"/>
              <a:buNone/>
            </a:pPr>
            <a:r>
              <a:rPr lang="ru-RU" altLang="ru-RU" sz="2000" b="1" dirty="0" err="1">
                <a:solidFill>
                  <a:srgbClr val="0028A8"/>
                </a:solidFill>
                <a:effectLst/>
              </a:rPr>
              <a:t>Republic</a:t>
            </a:r>
            <a:r>
              <a:rPr lang="ru-RU" altLang="ru-RU" sz="2000" b="1" dirty="0">
                <a:solidFill>
                  <a:srgbClr val="0028A8"/>
                </a:solidFill>
                <a:effectLst/>
              </a:rPr>
              <a:t> </a:t>
            </a:r>
            <a:r>
              <a:rPr lang="ru-RU" altLang="ru-RU" sz="2000" b="1" dirty="0" err="1">
                <a:solidFill>
                  <a:srgbClr val="0028A8"/>
                </a:solidFill>
                <a:effectLst/>
              </a:rPr>
              <a:t>of</a:t>
            </a:r>
            <a:r>
              <a:rPr lang="ru-RU" altLang="ru-RU" sz="2000" b="1" dirty="0">
                <a:solidFill>
                  <a:srgbClr val="0028A8"/>
                </a:solidFill>
                <a:effectLst/>
              </a:rPr>
              <a:t> </a:t>
            </a:r>
            <a:r>
              <a:rPr lang="ru-RU" altLang="ru-RU" sz="2000" b="1" dirty="0" err="1">
                <a:solidFill>
                  <a:srgbClr val="0028A8"/>
                </a:solidFill>
                <a:effectLst/>
              </a:rPr>
              <a:t>Moldova</a:t>
            </a:r>
            <a:r>
              <a:rPr lang="ru-RU" altLang="ru-RU" sz="2000" b="1" dirty="0">
                <a:solidFill>
                  <a:srgbClr val="0028A8"/>
                </a:solidFill>
                <a:effectLst/>
              </a:rPr>
              <a:t>,</a:t>
            </a:r>
          </a:p>
          <a:p>
            <a:pPr algn="ctr">
              <a:buFont typeface="Wingdings" pitchFamily="2" charset="2"/>
              <a:buNone/>
            </a:pPr>
            <a:r>
              <a:rPr lang="ru-RU" altLang="ru-RU" sz="2000" b="1" dirty="0" err="1">
                <a:solidFill>
                  <a:srgbClr val="0028A8"/>
                </a:solidFill>
                <a:effectLst/>
              </a:rPr>
              <a:t>phone</a:t>
            </a:r>
            <a:r>
              <a:rPr lang="ru-RU" altLang="ru-RU" sz="2000" b="1" dirty="0">
                <a:solidFill>
                  <a:srgbClr val="0028A8"/>
                </a:solidFill>
                <a:effectLst/>
              </a:rPr>
              <a:t>: </a:t>
            </a:r>
            <a:r>
              <a:rPr lang="ro-RO" altLang="ru-RU" sz="2000" b="1" dirty="0" smtClean="0">
                <a:solidFill>
                  <a:srgbClr val="0028A8"/>
                </a:solidFill>
                <a:effectLst/>
              </a:rPr>
              <a:t>(+373) 22 </a:t>
            </a:r>
            <a:r>
              <a:rPr lang="ru-RU" altLang="ru-RU" sz="2000" b="1" dirty="0" smtClean="0">
                <a:solidFill>
                  <a:srgbClr val="0028A8"/>
                </a:solidFill>
                <a:effectLst/>
              </a:rPr>
              <a:t>723830   </a:t>
            </a:r>
            <a:endParaRPr lang="ru-RU" altLang="ru-RU" sz="2000" b="1" dirty="0">
              <a:solidFill>
                <a:srgbClr val="0028A8"/>
              </a:solidFill>
              <a:effectLst/>
            </a:endParaRPr>
          </a:p>
          <a:p>
            <a:pPr algn="ctr">
              <a:buFont typeface="Wingdings" pitchFamily="2" charset="2"/>
              <a:buNone/>
            </a:pPr>
            <a:r>
              <a:rPr lang="ru-RU" altLang="ru-RU" sz="2000" b="1" dirty="0" err="1">
                <a:solidFill>
                  <a:srgbClr val="0028A8"/>
                </a:solidFill>
                <a:effectLst/>
              </a:rPr>
              <a:t>phone</a:t>
            </a:r>
            <a:r>
              <a:rPr lang="ru-RU" altLang="ru-RU" sz="2000" b="1" dirty="0">
                <a:solidFill>
                  <a:srgbClr val="0028A8"/>
                </a:solidFill>
                <a:effectLst/>
              </a:rPr>
              <a:t>/</a:t>
            </a:r>
            <a:r>
              <a:rPr lang="ru-RU" altLang="ru-RU" sz="2000" b="1" dirty="0" err="1">
                <a:solidFill>
                  <a:srgbClr val="0028A8"/>
                </a:solidFill>
                <a:effectLst/>
              </a:rPr>
              <a:t>fax</a:t>
            </a:r>
            <a:r>
              <a:rPr lang="ru-RU" altLang="ru-RU" sz="2000" b="1" dirty="0">
                <a:solidFill>
                  <a:srgbClr val="0028A8"/>
                </a:solidFill>
                <a:effectLst/>
              </a:rPr>
              <a:t>: </a:t>
            </a:r>
            <a:r>
              <a:rPr lang="ro-RO" altLang="ru-RU" sz="2000" b="1" dirty="0">
                <a:solidFill>
                  <a:srgbClr val="0028A8"/>
                </a:solidFill>
              </a:rPr>
              <a:t>(+</a:t>
            </a:r>
            <a:r>
              <a:rPr lang="ro-RO" altLang="ru-RU" sz="2000" b="1" dirty="0" smtClean="0">
                <a:solidFill>
                  <a:srgbClr val="0028A8"/>
                </a:solidFill>
              </a:rPr>
              <a:t>373)2</a:t>
            </a:r>
            <a:r>
              <a:rPr lang="en-US" altLang="ru-RU" sz="2000" b="1" dirty="0" smtClean="0">
                <a:solidFill>
                  <a:srgbClr val="0028A8"/>
                </a:solidFill>
                <a:effectLst/>
              </a:rPr>
              <a:t>2</a:t>
            </a:r>
            <a:r>
              <a:rPr lang="ro-RO" altLang="ru-RU" sz="2000" b="1" dirty="0" smtClean="0">
                <a:solidFill>
                  <a:srgbClr val="0028A8"/>
                </a:solidFill>
                <a:effectLst/>
              </a:rPr>
              <a:t> 2</a:t>
            </a:r>
            <a:r>
              <a:rPr lang="en-US" altLang="ru-RU" sz="2000" b="1" dirty="0" smtClean="0">
                <a:solidFill>
                  <a:srgbClr val="0028A8"/>
                </a:solidFill>
                <a:effectLst/>
              </a:rPr>
              <a:t>84871</a:t>
            </a:r>
            <a:endParaRPr lang="ru-RU" altLang="ru-RU" sz="2000" b="1" dirty="0">
              <a:solidFill>
                <a:srgbClr val="0028A8"/>
              </a:solidFill>
              <a:effectLst/>
            </a:endParaRPr>
          </a:p>
          <a:p>
            <a:pPr algn="ctr">
              <a:buFont typeface="Wingdings" pitchFamily="2" charset="2"/>
              <a:buNone/>
            </a:pPr>
            <a:r>
              <a:rPr lang="ru-RU" altLang="ru-RU" sz="2000" b="1" dirty="0">
                <a:solidFill>
                  <a:srgbClr val="0028A8"/>
                </a:solidFill>
                <a:effectLst/>
              </a:rPr>
              <a:t>e-</a:t>
            </a:r>
            <a:r>
              <a:rPr lang="ru-RU" altLang="ru-RU" sz="2000" b="1" dirty="0" err="1">
                <a:solidFill>
                  <a:srgbClr val="0028A8"/>
                </a:solidFill>
                <a:effectLst/>
              </a:rPr>
              <a:t>mail</a:t>
            </a:r>
            <a:r>
              <a:rPr lang="ru-RU" altLang="ru-RU" sz="2000" b="1" dirty="0">
                <a:solidFill>
                  <a:srgbClr val="0028A8"/>
                </a:solidFill>
                <a:effectLst/>
              </a:rPr>
              <a:t>:</a:t>
            </a:r>
            <a:r>
              <a:rPr lang="ro-RO" altLang="ru-RU" sz="2000" b="1" dirty="0">
                <a:solidFill>
                  <a:srgbClr val="0028A8"/>
                </a:solidFill>
                <a:effectLst/>
              </a:rPr>
              <a:t>aap</a:t>
            </a:r>
            <a:r>
              <a:rPr lang="en-US" altLang="ru-RU" sz="2000" b="1" dirty="0">
                <a:solidFill>
                  <a:srgbClr val="0028A8"/>
                </a:solidFill>
                <a:effectLst/>
              </a:rPr>
              <a:t>@aap.gov.md</a:t>
            </a:r>
            <a:endParaRPr lang="ru-RU" altLang="ru-RU" sz="2000" b="1" dirty="0">
              <a:solidFill>
                <a:srgbClr val="0028A8"/>
              </a:solidFill>
              <a:effectLst/>
            </a:endParaRPr>
          </a:p>
          <a:p>
            <a:pPr algn="ctr">
              <a:buFont typeface="Wingdings" pitchFamily="2" charset="2"/>
              <a:buNone/>
            </a:pPr>
            <a:r>
              <a:rPr lang="ru-RU" altLang="ru-RU" sz="2000" b="1" dirty="0">
                <a:solidFill>
                  <a:srgbClr val="0028A8"/>
                </a:solidFill>
                <a:effectLst/>
              </a:rPr>
              <a:t>    </a:t>
            </a:r>
            <a:r>
              <a:rPr lang="ru-RU" altLang="ru-RU" sz="2000" b="1" u="sng" dirty="0">
                <a:solidFill>
                  <a:srgbClr val="0028A8"/>
                </a:solidFill>
                <a:effectLst/>
              </a:rPr>
              <a:t>www.aap.gov.md</a:t>
            </a:r>
            <a:endParaRPr lang="en-US" altLang="ru-RU" sz="2000" b="1" u="sng" dirty="0">
              <a:solidFill>
                <a:srgbClr val="0028A8"/>
              </a:solidFill>
              <a:effectLst/>
            </a:endParaRPr>
          </a:p>
          <a:p>
            <a:pPr algn="ctr">
              <a:buFont typeface="Wingdings" pitchFamily="2" charset="2"/>
              <a:buNone/>
            </a:pPr>
            <a:endParaRPr lang="ru-RU" altLang="ru-RU" sz="2400" b="1" i="1" u="sng" dirty="0">
              <a:solidFill>
                <a:srgbClr val="0028A8"/>
              </a:solidFill>
              <a:effectLst/>
            </a:endParaRPr>
          </a:p>
        </p:txBody>
      </p:sp>
      <p:pic>
        <p:nvPicPr>
          <p:cNvPr id="98315" name="Picture 11" descr="alea absolventilo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213" y="4509120"/>
            <a:ext cx="4319835" cy="2953718"/>
          </a:xfrm>
          <a:prstGeom prst="rect">
            <a:avLst/>
          </a:prstGeom>
          <a:noFill/>
          <a:extLst>
            <a:ext uri="{909E8E84-426E-40DD-AFC4-6F175D3DCCD1}">
              <a14:hiddenFill xmlns:a14="http://schemas.microsoft.com/office/drawing/2010/main">
                <a:solidFill>
                  <a:srgbClr val="FFFFFF"/>
                </a:solidFill>
              </a14:hiddenFill>
            </a:ext>
          </a:extLst>
        </p:spPr>
      </p:pic>
      <p:pic>
        <p:nvPicPr>
          <p:cNvPr id="98316" name="Picture 12" descr="__BAB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356992"/>
            <a:ext cx="2686050" cy="1909763"/>
          </a:xfrm>
          <a:prstGeom prst="rect">
            <a:avLst/>
          </a:prstGeom>
          <a:noFill/>
          <a:extLst>
            <a:ext uri="{909E8E84-426E-40DD-AFC4-6F175D3DCCD1}">
              <a14:hiddenFill xmlns:a14="http://schemas.microsoft.com/office/drawing/2010/main">
                <a:solidFill>
                  <a:srgbClr val="FFFFFF"/>
                </a:solidFill>
              </a14:hiddenFill>
            </a:ext>
          </a:extLst>
        </p:spPr>
      </p:pic>
      <p:pic>
        <p:nvPicPr>
          <p:cNvPr id="98317" name="Picture 13" descr="DSC_0504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268760"/>
            <a:ext cx="4105721" cy="2320826"/>
          </a:xfrm>
          <a:prstGeom prst="rect">
            <a:avLst/>
          </a:prstGeom>
          <a:noFill/>
          <a:extLst>
            <a:ext uri="{909E8E84-426E-40DD-AFC4-6F175D3DCCD1}">
              <a14:hiddenFill xmlns:a14="http://schemas.microsoft.com/office/drawing/2010/main">
                <a:solidFill>
                  <a:srgbClr val="FFFFFF"/>
                </a:solidFill>
              </a14:hiddenFill>
            </a:ext>
          </a:extLst>
        </p:spPr>
      </p:pic>
      <p:pic>
        <p:nvPicPr>
          <p:cNvPr id="98319" name="Picture 20" descr="AAP"/>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25" y="44450"/>
            <a:ext cx="50482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p:nvPr/>
        </p:nvSpPr>
        <p:spPr>
          <a:xfrm>
            <a:off x="1331640" y="188640"/>
            <a:ext cx="6696744" cy="646331"/>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p:spPr>
        <p:txBody>
          <a:bodyPr wrap="square">
            <a:spAutoFit/>
          </a:bodyPr>
          <a:lstStyle/>
          <a:p>
            <a:pPr>
              <a:defRPr/>
            </a:pPr>
            <a:r>
              <a:rPr lang="pt-BR" sz="3600" b="1" kern="10" dirty="0">
                <a:ln w="6350">
                  <a:solidFill>
                    <a:schemeClr val="bg1"/>
                  </a:solidFill>
                  <a:round/>
                  <a:headEnd/>
                  <a:tailEnd/>
                </a:ln>
                <a:solidFill>
                  <a:srgbClr val="003366"/>
                </a:solidFill>
                <a:latin typeface="Monotype Corsiva"/>
              </a:rPr>
              <a:t>Academy of Public Administration  </a:t>
            </a:r>
            <a:endParaRPr lang="ro-RO" sz="3600" b="1" kern="10" dirty="0">
              <a:ln w="6350">
                <a:solidFill>
                  <a:schemeClr val="bg1"/>
                </a:solidFill>
                <a:round/>
                <a:headEnd/>
                <a:tailEnd/>
              </a:ln>
              <a:solidFill>
                <a:srgbClr val="003366"/>
              </a:solidFill>
              <a:latin typeface="Monotype Corsiva"/>
            </a:endParaRPr>
          </a:p>
        </p:txBody>
      </p:sp>
    </p:spTree>
    <p:extLst>
      <p:ext uri="{BB962C8B-B14F-4D97-AF65-F5344CB8AC3E}">
        <p14:creationId xmlns:p14="http://schemas.microsoft.com/office/powerpoint/2010/main" val="1246649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98308"/>
                                        </p:tgtEl>
                                        <p:attrNameLst>
                                          <p:attrName>style.visibility</p:attrName>
                                        </p:attrNameLst>
                                      </p:cBhvr>
                                      <p:to>
                                        <p:strVal val="visible"/>
                                      </p:to>
                                    </p:set>
                                    <p:anim by="(-#ppt_w*2)" calcmode="lin" valueType="num">
                                      <p:cBhvr rctx="PPT">
                                        <p:cTn id="7" dur="250" autoRev="1" fill="hold">
                                          <p:stCondLst>
                                            <p:cond delay="0"/>
                                          </p:stCondLst>
                                        </p:cTn>
                                        <p:tgtEl>
                                          <p:spTgt spid="98308"/>
                                        </p:tgtEl>
                                        <p:attrNameLst>
                                          <p:attrName>ppt_w</p:attrName>
                                        </p:attrNameLst>
                                      </p:cBhvr>
                                    </p:anim>
                                    <p:anim by="(#ppt_w*0.50)" calcmode="lin" valueType="num">
                                      <p:cBhvr>
                                        <p:cTn id="8" dur="250" decel="50000" autoRev="1" fill="hold">
                                          <p:stCondLst>
                                            <p:cond delay="0"/>
                                          </p:stCondLst>
                                        </p:cTn>
                                        <p:tgtEl>
                                          <p:spTgt spid="98308"/>
                                        </p:tgtEl>
                                        <p:attrNameLst>
                                          <p:attrName>ppt_x</p:attrName>
                                        </p:attrNameLst>
                                      </p:cBhvr>
                                    </p:anim>
                                    <p:anim from="(-#ppt_h/2)" to="(#ppt_y)" calcmode="lin" valueType="num">
                                      <p:cBhvr>
                                        <p:cTn id="9" dur="500" fill="hold">
                                          <p:stCondLst>
                                            <p:cond delay="0"/>
                                          </p:stCondLst>
                                        </p:cTn>
                                        <p:tgtEl>
                                          <p:spTgt spid="98308"/>
                                        </p:tgtEl>
                                        <p:attrNameLst>
                                          <p:attrName>ppt_y</p:attrName>
                                        </p:attrNameLst>
                                      </p:cBhvr>
                                    </p:anim>
                                    <p:animRot by="21600000">
                                      <p:cBhvr>
                                        <p:cTn id="10" dur="500" fill="hold">
                                          <p:stCondLst>
                                            <p:cond delay="0"/>
                                          </p:stCondLst>
                                        </p:cTn>
                                        <p:tgtEl>
                                          <p:spTgt spid="98308"/>
                                        </p:tgtEl>
                                        <p:attrNameLst>
                                          <p:attrName>r</p:attrName>
                                        </p:attrNameLst>
                                      </p:cBhvr>
                                    </p:animRot>
                                  </p:childTnLst>
                                </p:cTn>
                              </p:par>
                              <p:par>
                                <p:cTn id="11" presetID="23" presetClass="entr" presetSubtype="16" fill="hold" nodeType="withEffect">
                                  <p:stCondLst>
                                    <p:cond delay="0"/>
                                  </p:stCondLst>
                                  <p:childTnLst>
                                    <p:set>
                                      <p:cBhvr>
                                        <p:cTn id="12" dur="1" fill="hold">
                                          <p:stCondLst>
                                            <p:cond delay="0"/>
                                          </p:stCondLst>
                                        </p:cTn>
                                        <p:tgtEl>
                                          <p:spTgt spid="98316"/>
                                        </p:tgtEl>
                                        <p:attrNameLst>
                                          <p:attrName>style.visibility</p:attrName>
                                        </p:attrNameLst>
                                      </p:cBhvr>
                                      <p:to>
                                        <p:strVal val="visible"/>
                                      </p:to>
                                    </p:set>
                                    <p:anim calcmode="lin" valueType="num">
                                      <p:cBhvr>
                                        <p:cTn id="13" dur="500" fill="hold"/>
                                        <p:tgtEl>
                                          <p:spTgt spid="98316"/>
                                        </p:tgtEl>
                                        <p:attrNameLst>
                                          <p:attrName>ppt_w</p:attrName>
                                        </p:attrNameLst>
                                      </p:cBhvr>
                                      <p:tavLst>
                                        <p:tav tm="0">
                                          <p:val>
                                            <p:fltVal val="0"/>
                                          </p:val>
                                        </p:tav>
                                        <p:tav tm="100000">
                                          <p:val>
                                            <p:strVal val="#ppt_w"/>
                                          </p:val>
                                        </p:tav>
                                      </p:tavLst>
                                    </p:anim>
                                    <p:anim calcmode="lin" valueType="num">
                                      <p:cBhvr>
                                        <p:cTn id="14" dur="500" fill="hold"/>
                                        <p:tgtEl>
                                          <p:spTgt spid="983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2000" y="2667000"/>
            <a:ext cx="7620000" cy="1143000"/>
          </a:xfrm>
          <a:solidFill>
            <a:schemeClr val="accent5"/>
          </a:solidFill>
        </p:spPr>
        <p:txBody>
          <a:bodyPr/>
          <a:lstStyle/>
          <a:p>
            <a:r>
              <a:rPr lang="en-US" dirty="0" smtClean="0"/>
              <a:t>Thanks  for  your  attention!</a:t>
            </a:r>
            <a:endParaRPr lang="en-US" dirty="0"/>
          </a:p>
        </p:txBody>
      </p:sp>
      <p:sp>
        <p:nvSpPr>
          <p:cNvPr id="3" name="CasellaDiTesto 2"/>
          <p:cNvSpPr txBox="1"/>
          <p:nvPr/>
        </p:nvSpPr>
        <p:spPr>
          <a:xfrm>
            <a:off x="3521873" y="6474822"/>
            <a:ext cx="1519968" cy="338554"/>
          </a:xfrm>
          <a:prstGeom prst="rect">
            <a:avLst/>
          </a:prstGeom>
          <a:noFill/>
        </p:spPr>
        <p:txBody>
          <a:bodyPr wrap="none" rtlCol="0">
            <a:spAutoFit/>
          </a:bodyPr>
          <a:lstStyle/>
          <a:p>
            <a:r>
              <a:rPr lang="ro-RO" sz="1600" b="1" dirty="0" smtClean="0">
                <a:solidFill>
                  <a:schemeClr val="accent2">
                    <a:lumMod val="75000"/>
                  </a:schemeClr>
                </a:solidFill>
                <a:ea typeface="ＭＳ Ｐゴシック" charset="-128"/>
              </a:rPr>
              <a:t>Dulschi Silvia</a:t>
            </a:r>
            <a:endParaRPr lang="it-IT" sz="16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86952" y="1700808"/>
            <a:ext cx="4305527" cy="2895600"/>
          </a:xfrm>
        </p:spPr>
        <p:txBody>
          <a:bodyPr/>
          <a:lstStyle/>
          <a:p>
            <a:r>
              <a:rPr lang="en-US" sz="1800" i="1" dirty="0">
                <a:solidFill>
                  <a:schemeClr val="tx1">
                    <a:lumMod val="95000"/>
                    <a:lumOff val="5000"/>
                  </a:schemeClr>
                </a:solidFill>
              </a:rPr>
              <a:t>is a state institution of higher education which has the mission of training highly qualified specialists (master’s and doctoral degree - cycles II and III), further professional development of public service staff and scientific-methodical assurance of public authorities activities.</a:t>
            </a:r>
            <a:r>
              <a:rPr lang="vi-VN" sz="1800" i="1" dirty="0">
                <a:solidFill>
                  <a:schemeClr val="tx1">
                    <a:lumMod val="95000"/>
                    <a:lumOff val="5000"/>
                  </a:schemeClr>
                </a:solidFill>
              </a:rPr>
              <a:t> </a:t>
            </a:r>
            <a:r>
              <a:rPr lang="en-US" sz="1800" i="1" dirty="0">
                <a:solidFill>
                  <a:schemeClr val="tx1">
                    <a:lumMod val="95000"/>
                    <a:lumOff val="5000"/>
                  </a:schemeClr>
                </a:solidFill>
              </a:rPr>
              <a:t/>
            </a:r>
            <a:br>
              <a:rPr lang="en-US" sz="1800" i="1" dirty="0">
                <a:solidFill>
                  <a:schemeClr val="tx1">
                    <a:lumMod val="95000"/>
                    <a:lumOff val="5000"/>
                  </a:schemeClr>
                </a:solidFill>
              </a:rPr>
            </a:br>
            <a:endParaRPr lang="en-US" sz="1800" i="1" dirty="0"/>
          </a:p>
        </p:txBody>
      </p:sp>
      <p:sp>
        <p:nvSpPr>
          <p:cNvPr id="4" name="CasellaDiTesto 3"/>
          <p:cNvSpPr txBox="1"/>
          <p:nvPr/>
        </p:nvSpPr>
        <p:spPr>
          <a:xfrm>
            <a:off x="3521873" y="6474822"/>
            <a:ext cx="1519968" cy="338554"/>
          </a:xfrm>
          <a:prstGeom prst="rect">
            <a:avLst/>
          </a:prstGeom>
          <a:noFill/>
        </p:spPr>
        <p:txBody>
          <a:bodyPr wrap="none" rtlCol="0">
            <a:spAutoFit/>
          </a:bodyPr>
          <a:lstStyle/>
          <a:p>
            <a:r>
              <a:rPr lang="ro-RO" sz="1600" b="1" dirty="0" smtClean="0">
                <a:solidFill>
                  <a:schemeClr val="accent2">
                    <a:lumMod val="75000"/>
                  </a:schemeClr>
                </a:solidFill>
                <a:ea typeface="ＭＳ Ｐゴシック" charset="-128"/>
              </a:rPr>
              <a:t>Dulschi Silvia</a:t>
            </a:r>
            <a:endParaRPr lang="it-IT" sz="1600" dirty="0">
              <a:solidFill>
                <a:schemeClr val="accent2">
                  <a:lumMod val="75000"/>
                </a:schemeClr>
              </a:solidFill>
            </a:endParaRPr>
          </a:p>
        </p:txBody>
      </p:sp>
      <p:pic>
        <p:nvPicPr>
          <p:cNvPr id="5" name="Picture 32" descr="DSC_0504 (2)"/>
          <p:cNvPicPr>
            <a:picLocks noChangeAspect="1" noChangeArrowheads="1"/>
          </p:cNvPicPr>
          <p:nvPr/>
        </p:nvPicPr>
        <p:blipFill>
          <a:blip r:embed="rId2" cstate="print"/>
          <a:srcRect/>
          <a:stretch>
            <a:fillRect/>
          </a:stretch>
        </p:blipFill>
        <p:spPr bwMode="auto">
          <a:xfrm>
            <a:off x="20289" y="1700808"/>
            <a:ext cx="4356100" cy="2895600"/>
          </a:xfrm>
          <a:prstGeom prst="rect">
            <a:avLst/>
          </a:prstGeom>
          <a:noFill/>
          <a:effectLst>
            <a:outerShdw dist="107763" dir="13500000" algn="ctr" rotWithShape="0">
              <a:srgbClr val="3366CC">
                <a:alpha val="50000"/>
              </a:srgbClr>
            </a:outerShdw>
          </a:effectLst>
        </p:spPr>
      </p:pic>
      <p:sp>
        <p:nvSpPr>
          <p:cNvPr id="3" name="Rectangle 2"/>
          <p:cNvSpPr/>
          <p:nvPr/>
        </p:nvSpPr>
        <p:spPr>
          <a:xfrm>
            <a:off x="1547664" y="395572"/>
            <a:ext cx="6048672" cy="646331"/>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p:spPr>
        <p:txBody>
          <a:bodyPr wrap="square">
            <a:spAutoFit/>
          </a:bodyPr>
          <a:lstStyle/>
          <a:p>
            <a:pPr>
              <a:defRPr/>
            </a:pPr>
            <a:r>
              <a:rPr lang="pt-BR" sz="3600" b="1" kern="10" dirty="0">
                <a:ln w="6350">
                  <a:solidFill>
                    <a:schemeClr val="bg1"/>
                  </a:solidFill>
                  <a:round/>
                  <a:headEnd/>
                  <a:tailEnd/>
                </a:ln>
                <a:solidFill>
                  <a:srgbClr val="003366"/>
                </a:solidFill>
                <a:latin typeface="Monotype Corsiva"/>
              </a:rPr>
              <a:t>Academy of Public Administration  </a:t>
            </a:r>
            <a:endParaRPr lang="ro-RO" sz="3600" b="1" kern="10" dirty="0">
              <a:ln w="6350">
                <a:solidFill>
                  <a:schemeClr val="bg1"/>
                </a:solidFill>
                <a:round/>
                <a:headEnd/>
                <a:tailEnd/>
              </a:ln>
              <a:solidFill>
                <a:srgbClr val="003366"/>
              </a:solidFill>
              <a:latin typeface="Monotype Corsiva"/>
            </a:endParaRPr>
          </a:p>
        </p:txBody>
      </p:sp>
      <p:sp>
        <p:nvSpPr>
          <p:cNvPr id="6" name="AutoShape 34"/>
          <p:cNvSpPr>
            <a:spLocks noChangeArrowheads="1"/>
          </p:cNvSpPr>
          <p:nvPr/>
        </p:nvSpPr>
        <p:spPr bwMode="auto">
          <a:xfrm>
            <a:off x="300038" y="4781907"/>
            <a:ext cx="8482012" cy="1328023"/>
          </a:xfrm>
          <a:prstGeom prst="roundRect">
            <a:avLst>
              <a:gd name="adj" fmla="val 16667"/>
            </a:avLst>
          </a:prstGeom>
          <a:gradFill rotWithShape="1">
            <a:gsLst>
              <a:gs pos="0">
                <a:srgbClr val="0099FF"/>
              </a:gs>
              <a:gs pos="50000">
                <a:schemeClr val="bg1"/>
              </a:gs>
              <a:gs pos="100000">
                <a:srgbClr val="0099FF"/>
              </a:gs>
            </a:gsLst>
            <a:lin ang="5400000" scaled="1"/>
          </a:gradFill>
          <a:ln w="9525">
            <a:solidFill>
              <a:srgbClr val="0099FF"/>
            </a:solidFill>
            <a:round/>
            <a:headEnd/>
            <a:tailEnd/>
          </a:ln>
          <a:effectLst/>
        </p:spPr>
        <p:txBody>
          <a:bodyPr anchor="ctr">
            <a:spAutoFit/>
          </a:bodyPr>
          <a:lstStyle/>
          <a:p>
            <a:pPr eaLnBrk="0" hangingPunct="0">
              <a:defRPr/>
            </a:pPr>
            <a:r>
              <a:rPr lang="en-US" sz="2400" i="1" dirty="0" smtClean="0">
                <a:solidFill>
                  <a:srgbClr val="003366"/>
                </a:solidFill>
                <a:effectLst>
                  <a:outerShdw blurRad="38100" dist="38100" dir="2700000" algn="tl">
                    <a:srgbClr val="000000"/>
                  </a:outerShdw>
                </a:effectLst>
              </a:rPr>
              <a:t>Academy </a:t>
            </a:r>
            <a:r>
              <a:rPr lang="en-US" sz="2400" i="1" dirty="0">
                <a:solidFill>
                  <a:srgbClr val="003366"/>
                </a:solidFill>
                <a:effectLst>
                  <a:outerShdw blurRad="38100" dist="38100" dir="2700000" algn="tl">
                    <a:srgbClr val="000000"/>
                  </a:outerShdw>
                </a:effectLst>
              </a:rPr>
              <a:t>of Public Administration was established by Presidential Decree no. </a:t>
            </a:r>
            <a:r>
              <a:rPr lang="en-US" sz="2400" i="1" dirty="0" smtClean="0">
                <a:solidFill>
                  <a:srgbClr val="003366"/>
                </a:solidFill>
                <a:effectLst>
                  <a:outerShdw blurRad="38100" dist="38100" dir="2700000" algn="tl">
                    <a:srgbClr val="000000"/>
                  </a:outerShdw>
                </a:effectLst>
              </a:rPr>
              <a:t>73 of 21 </a:t>
            </a:r>
            <a:r>
              <a:rPr lang="en-US" sz="2400" i="1" dirty="0">
                <a:solidFill>
                  <a:srgbClr val="003366"/>
                </a:solidFill>
                <a:effectLst>
                  <a:outerShdw blurRad="38100" dist="38100" dir="2700000" algn="tl">
                    <a:srgbClr val="000000"/>
                  </a:outerShdw>
                </a:effectLst>
              </a:rPr>
              <a:t>May </a:t>
            </a:r>
            <a:r>
              <a:rPr lang="en-US" sz="2400" i="1" dirty="0" smtClean="0">
                <a:solidFill>
                  <a:srgbClr val="003366"/>
                </a:solidFill>
                <a:effectLst>
                  <a:outerShdw blurRad="38100" dist="38100" dir="2700000" algn="tl">
                    <a:srgbClr val="000000"/>
                  </a:outerShdw>
                </a:effectLst>
              </a:rPr>
              <a:t>1993, with the initial status </a:t>
            </a:r>
            <a:r>
              <a:rPr lang="en-US" sz="2400" b="1" i="1" dirty="0">
                <a:solidFill>
                  <a:srgbClr val="003366"/>
                </a:solidFill>
                <a:effectLst>
                  <a:outerShdw blurRad="38100" dist="38100" dir="2700000" algn="tl">
                    <a:srgbClr val="000000"/>
                  </a:outerShdw>
                </a:effectLst>
              </a:rPr>
              <a:t>Academy of Studies in Public Administration.</a:t>
            </a:r>
            <a:endParaRPr lang="ru-RU" sz="2400" b="1" dirty="0">
              <a:effectLst>
                <a:outerShdw blurRad="38100" dist="38100" dir="2700000" algn="tl">
                  <a:srgbClr val="FFFFFF"/>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bwMode="auto">
          <a:xfrm>
            <a:off x="304192" y="152400"/>
            <a:ext cx="8252460" cy="6274639"/>
            <a:chOff x="5411" y="1738"/>
            <a:chExt cx="6498" cy="4545"/>
          </a:xfrm>
        </p:grpSpPr>
        <p:sp>
          <p:nvSpPr>
            <p:cNvPr id="5" name="AutoShape 48"/>
            <p:cNvSpPr>
              <a:spLocks noChangeAspect="1" noChangeArrowheads="1" noTextEdit="1"/>
            </p:cNvSpPr>
            <p:nvPr/>
          </p:nvSpPr>
          <p:spPr bwMode="auto">
            <a:xfrm>
              <a:off x="5411" y="1738"/>
              <a:ext cx="6493" cy="41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Rectangle 47"/>
            <p:cNvSpPr>
              <a:spLocks noChangeArrowheads="1"/>
            </p:cNvSpPr>
            <p:nvPr/>
          </p:nvSpPr>
          <p:spPr bwMode="auto">
            <a:xfrm>
              <a:off x="7746" y="2711"/>
              <a:ext cx="911" cy="3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SENAT</a:t>
              </a: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46"/>
            <p:cNvSpPr>
              <a:spLocks noChangeArrowheads="1"/>
            </p:cNvSpPr>
            <p:nvPr/>
          </p:nvSpPr>
          <p:spPr bwMode="auto">
            <a:xfrm>
              <a:off x="7888" y="3251"/>
              <a:ext cx="678" cy="27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RECTOR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45"/>
            <p:cNvSpPr>
              <a:spLocks noChangeArrowheads="1"/>
            </p:cNvSpPr>
            <p:nvPr/>
          </p:nvSpPr>
          <p:spPr bwMode="auto">
            <a:xfrm>
              <a:off x="6036" y="3161"/>
              <a:ext cx="1143" cy="3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r>
                <a:rPr lang="ro-RO" sz="1000" b="1" dirty="0">
                  <a:latin typeface="Arial" pitchFamily="34" charset="0"/>
                  <a:ea typeface="Times New Roman" pitchFamily="18" charset="0"/>
                  <a:cs typeface="Arial" pitchFamily="34" charset="0"/>
                </a:rPr>
                <a:t>Council of </a:t>
              </a:r>
              <a:r>
                <a:rPr lang="ro-RO" sz="1000" b="1" dirty="0" err="1">
                  <a:latin typeface="Arial" pitchFamily="34" charset="0"/>
                  <a:ea typeface="Times New Roman" pitchFamily="18" charset="0"/>
                  <a:cs typeface="Arial" pitchFamily="34" charset="0"/>
                </a:rPr>
                <a:t>Administration</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44"/>
            <p:cNvSpPr>
              <a:spLocks noChangeArrowheads="1"/>
            </p:cNvSpPr>
            <p:nvPr/>
          </p:nvSpPr>
          <p:spPr bwMode="auto">
            <a:xfrm>
              <a:off x="6655" y="3805"/>
              <a:ext cx="988" cy="27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Prim</a:t>
              </a: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a:t>
              </a:r>
              <a:r>
                <a:rPr lang="en-US" sz="1000" b="1" dirty="0">
                  <a:latin typeface="Arial" pitchFamily="34" charset="0"/>
                  <a:ea typeface="Times New Roman" pitchFamily="18" charset="0"/>
                  <a:cs typeface="Arial" pitchFamily="34" charset="0"/>
                </a:rPr>
                <a:t>-</a:t>
              </a:r>
              <a:r>
                <a:rPr kumimoji="0" lang="ro-RO"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prorector</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43"/>
            <p:cNvSpPr>
              <a:spLocks noChangeArrowheads="1"/>
            </p:cNvSpPr>
            <p:nvPr/>
          </p:nvSpPr>
          <p:spPr bwMode="auto">
            <a:xfrm>
              <a:off x="8183" y="3805"/>
              <a:ext cx="758" cy="27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Prorector</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42"/>
            <p:cNvSpPr>
              <a:spLocks noChangeArrowheads="1"/>
            </p:cNvSpPr>
            <p:nvPr/>
          </p:nvSpPr>
          <p:spPr bwMode="auto">
            <a:xfrm>
              <a:off x="5913" y="4255"/>
              <a:ext cx="1085" cy="53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Higher</a:t>
              </a:r>
              <a:r>
                <a:rPr kumimoji="0" lang="en-US" sz="1000" b="1"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lang="en-US" sz="1000" b="1" dirty="0">
                  <a:latin typeface="Arial" pitchFamily="34" charset="0"/>
                  <a:ea typeface="Times New Roman" pitchFamily="18" charset="0"/>
                  <a:cs typeface="Arial" pitchFamily="34" charset="0"/>
                </a:rPr>
                <a:t>S</a:t>
              </a:r>
              <a:r>
                <a:rPr lang="ro-RO" sz="1000" b="1" dirty="0" err="1" smtClean="0">
                  <a:latin typeface="Arial" pitchFamily="34" charset="0"/>
                  <a:ea typeface="Times New Roman" pitchFamily="18" charset="0"/>
                  <a:cs typeface="Arial" pitchFamily="34" charset="0"/>
                </a:rPr>
                <a:t>tudies</a:t>
              </a:r>
              <a:r>
                <a:rPr lang="ro-RO" sz="1000" b="1" dirty="0" smtClean="0">
                  <a:latin typeface="Arial" pitchFamily="34" charset="0"/>
                  <a:ea typeface="Times New Roman" pitchFamily="18" charset="0"/>
                  <a:cs typeface="Arial" pitchFamily="34" charset="0"/>
                </a:rPr>
                <a:t> </a:t>
              </a:r>
              <a:r>
                <a:rPr lang="en-US" sz="1000" b="1" dirty="0" smtClean="0">
                  <a:latin typeface="Arial" pitchFamily="34" charset="0"/>
                  <a:ea typeface="Times New Roman" pitchFamily="18" charset="0"/>
                  <a:cs typeface="Arial" pitchFamily="34" charset="0"/>
                </a:rPr>
                <a:t>of M</a:t>
              </a:r>
              <a:r>
                <a:rPr lang="ro-RO" sz="1000" b="1" dirty="0" smtClean="0">
                  <a:latin typeface="Arial" pitchFamily="34" charset="0"/>
                  <a:ea typeface="Times New Roman" pitchFamily="18" charset="0"/>
                  <a:cs typeface="Arial" pitchFamily="34" charset="0"/>
                </a:rPr>
                <a:t>aster</a:t>
              </a:r>
              <a:r>
                <a:rPr lang="en-US" sz="1000" b="1" dirty="0" smtClean="0">
                  <a:latin typeface="Arial" pitchFamily="34" charset="0"/>
                  <a:ea typeface="Times New Roman" pitchFamily="18" charset="0"/>
                  <a:cs typeface="Arial" pitchFamily="34" charset="0"/>
                </a:rPr>
                <a:t> Department</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41"/>
            <p:cNvSpPr>
              <a:spLocks noChangeArrowheads="1"/>
            </p:cNvSpPr>
            <p:nvPr/>
          </p:nvSpPr>
          <p:spPr bwMode="auto">
            <a:xfrm>
              <a:off x="8370" y="4241"/>
              <a:ext cx="990" cy="4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Professional Development Department</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40"/>
            <p:cNvSpPr>
              <a:spLocks noChangeArrowheads="1"/>
            </p:cNvSpPr>
            <p:nvPr/>
          </p:nvSpPr>
          <p:spPr bwMode="auto">
            <a:xfrm>
              <a:off x="5824" y="5065"/>
              <a:ext cx="1410" cy="121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tab pos="0" algn="l"/>
                  <a:tab pos="90488" algn="l"/>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Chairs of instruction</a:t>
              </a:r>
              <a:r>
                <a:rPr kumimoji="0" lang="ro-RO" sz="10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o-RO"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0" algn="l"/>
                  <a:tab pos="90488" algn="l"/>
                </a:tabLst>
              </a:pPr>
              <a:r>
                <a:rPr kumimoji="0" lang="en-US" sz="10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Administrative Sciences</a:t>
              </a:r>
              <a:endParaRPr kumimoji="0" lang="ro-RO" sz="800" b="0" i="0" u="none" strike="noStrike" cap="none" normalizeH="0" baseline="0" dirty="0" smtClean="0">
                <a:ln>
                  <a:noFill/>
                </a:ln>
                <a:solidFill>
                  <a:schemeClr val="tx1"/>
                </a:solidFill>
                <a:effectLst/>
                <a:latin typeface="Arial" pitchFamily="34" charset="0"/>
                <a:cs typeface="Arial" pitchFamily="34" charset="0"/>
              </a:endParaRPr>
            </a:p>
            <a:p>
              <a:pPr lvl="0" algn="l" eaLnBrk="0" hangingPunct="0">
                <a:buFontTx/>
                <a:buChar char="•"/>
                <a:tabLst>
                  <a:tab pos="0" algn="l"/>
                  <a:tab pos="90488" algn="l"/>
                </a:tabLst>
              </a:pPr>
              <a:r>
                <a:rPr lang="en-US" sz="1000" b="1" i="1" dirty="0" smtClean="0">
                  <a:latin typeface="Arial" pitchFamily="34" charset="0"/>
                  <a:ea typeface="Times New Roman" pitchFamily="18" charset="0"/>
                  <a:cs typeface="Arial" pitchFamily="34" charset="0"/>
                </a:rPr>
                <a:t> </a:t>
              </a:r>
              <a:r>
                <a:rPr lang="ro-RO" sz="1000" b="1" i="1" dirty="0" err="1" smtClean="0">
                  <a:latin typeface="Arial" pitchFamily="34" charset="0"/>
                  <a:ea typeface="Times New Roman" pitchFamily="18" charset="0"/>
                  <a:cs typeface="Arial" pitchFamily="34" charset="0"/>
                </a:rPr>
                <a:t>Juridical</a:t>
              </a:r>
              <a:r>
                <a:rPr lang="ro-RO" sz="1000" b="1" i="1" dirty="0" smtClean="0">
                  <a:latin typeface="Arial" pitchFamily="34" charset="0"/>
                  <a:ea typeface="Times New Roman" pitchFamily="18" charset="0"/>
                  <a:cs typeface="Arial" pitchFamily="34" charset="0"/>
                </a:rPr>
                <a:t> </a:t>
              </a:r>
              <a:r>
                <a:rPr lang="ro-RO" sz="1000" b="1" i="1" dirty="0" err="1" smtClean="0">
                  <a:latin typeface="Arial" pitchFamily="34" charset="0"/>
                  <a:ea typeface="Times New Roman" pitchFamily="18" charset="0"/>
                  <a:cs typeface="Arial" pitchFamily="34" charset="0"/>
                </a:rPr>
                <a:t>Scienc</a:t>
              </a:r>
              <a:r>
                <a:rPr lang="en-US" sz="1000" b="1" i="1" dirty="0" err="1" smtClean="0">
                  <a:latin typeface="Arial" pitchFamily="34" charset="0"/>
                  <a:ea typeface="Times New Roman" pitchFamily="18" charset="0"/>
                  <a:cs typeface="Arial" pitchFamily="34" charset="0"/>
                </a:rPr>
                <a:t>es</a:t>
              </a:r>
              <a:endParaRPr lang="en-US" sz="1000" b="1" i="1" dirty="0" smtClean="0">
                <a:latin typeface="Arial" pitchFamily="34" charset="0"/>
                <a:ea typeface="Times New Roman" pitchFamily="18" charset="0"/>
                <a:cs typeface="Arial" pitchFamily="34" charset="0"/>
              </a:endParaRPr>
            </a:p>
            <a:p>
              <a:pPr lvl="0" algn="l" eaLnBrk="0" hangingPunct="0">
                <a:buFontTx/>
                <a:buChar char="•"/>
                <a:tabLst>
                  <a:tab pos="0" algn="l"/>
                  <a:tab pos="90488" algn="l"/>
                </a:tabLst>
              </a:pPr>
              <a:r>
                <a:rPr lang="en-US" sz="1000" b="1" i="1" dirty="0" smtClean="0">
                  <a:latin typeface="Arial" pitchFamily="34" charset="0"/>
                  <a:ea typeface="Times New Roman" pitchFamily="18" charset="0"/>
                  <a:cs typeface="Arial" pitchFamily="34" charset="0"/>
                </a:rPr>
                <a:t> </a:t>
              </a:r>
              <a:r>
                <a:rPr lang="ro-RO" sz="1000" b="1" i="1" dirty="0" err="1" smtClean="0">
                  <a:latin typeface="Arial" pitchFamily="34" charset="0"/>
                  <a:ea typeface="Times New Roman" pitchFamily="18" charset="0"/>
                  <a:cs typeface="Arial" pitchFamily="34" charset="0"/>
                </a:rPr>
                <a:t>Economy</a:t>
              </a:r>
              <a:r>
                <a:rPr lang="ro-RO" sz="1000" b="1" i="1" dirty="0" smtClean="0">
                  <a:latin typeface="Arial" pitchFamily="34" charset="0"/>
                  <a:ea typeface="Times New Roman" pitchFamily="18" charset="0"/>
                  <a:cs typeface="Arial" pitchFamily="34" charset="0"/>
                </a:rPr>
                <a:t> </a:t>
              </a:r>
              <a:r>
                <a:rPr lang="ro-RO" sz="1000" b="1" i="1" dirty="0" err="1">
                  <a:latin typeface="Arial" pitchFamily="34" charset="0"/>
                  <a:ea typeface="Times New Roman" pitchFamily="18" charset="0"/>
                  <a:cs typeface="Arial" pitchFamily="34" charset="0"/>
                </a:rPr>
                <a:t>and</a:t>
              </a:r>
              <a:r>
                <a:rPr lang="ro-RO" sz="1000" b="1" i="1" dirty="0">
                  <a:latin typeface="Arial" pitchFamily="34" charset="0"/>
                  <a:ea typeface="Times New Roman" pitchFamily="18" charset="0"/>
                  <a:cs typeface="Arial" pitchFamily="34" charset="0"/>
                </a:rPr>
                <a:t> Public Management </a:t>
              </a:r>
              <a:endParaRPr kumimoji="0" lang="ro-RO" sz="800" b="0" i="0" u="none" strike="noStrike" cap="none" normalizeH="0" baseline="0" dirty="0" smtClean="0">
                <a:ln>
                  <a:noFill/>
                </a:ln>
                <a:solidFill>
                  <a:schemeClr val="tx1"/>
                </a:solidFill>
                <a:effectLst/>
                <a:latin typeface="Arial" pitchFamily="34" charset="0"/>
                <a:cs typeface="Arial" pitchFamily="34" charset="0"/>
              </a:endParaRPr>
            </a:p>
            <a:p>
              <a:pPr lvl="0" algn="l" eaLnBrk="0" hangingPunct="0">
                <a:buFontTx/>
                <a:buChar char="•"/>
                <a:tabLst>
                  <a:tab pos="0" algn="l"/>
                  <a:tab pos="90488" algn="l"/>
                </a:tabLst>
              </a:pPr>
              <a:r>
                <a:rPr lang="en-US" sz="1000" b="1" i="1" dirty="0" smtClean="0">
                  <a:latin typeface="Arial" pitchFamily="34" charset="0"/>
                  <a:ea typeface="Times New Roman" pitchFamily="18" charset="0"/>
                  <a:cs typeface="Arial" pitchFamily="34" charset="0"/>
                </a:rPr>
                <a:t> </a:t>
              </a:r>
              <a:r>
                <a:rPr lang="ro-RO" sz="1000" b="1" i="1" dirty="0" smtClean="0">
                  <a:latin typeface="Arial" pitchFamily="34" charset="0"/>
                  <a:ea typeface="Times New Roman" pitchFamily="18" charset="0"/>
                  <a:cs typeface="Arial" pitchFamily="34" charset="0"/>
                </a:rPr>
                <a:t>Political </a:t>
              </a:r>
              <a:r>
                <a:rPr lang="en-US" sz="1000" b="1" i="1" dirty="0" err="1">
                  <a:latin typeface="Arial" pitchFamily="34" charset="0"/>
                  <a:ea typeface="Times New Roman" pitchFamily="18" charset="0"/>
                  <a:cs typeface="Arial" pitchFamily="34" charset="0"/>
                </a:rPr>
                <a:t>S</a:t>
              </a:r>
              <a:r>
                <a:rPr lang="ro-RO" sz="1000" b="1" i="1" dirty="0" err="1" smtClean="0">
                  <a:latin typeface="Arial" pitchFamily="34" charset="0"/>
                  <a:ea typeface="Times New Roman" pitchFamily="18" charset="0"/>
                  <a:cs typeface="Arial" pitchFamily="34" charset="0"/>
                </a:rPr>
                <a:t>cience</a:t>
              </a:r>
              <a:r>
                <a:rPr lang="en-US" sz="1000" b="1" i="1" dirty="0" smtClean="0">
                  <a:latin typeface="Arial" pitchFamily="34" charset="0"/>
                  <a:ea typeface="Times New Roman" pitchFamily="18" charset="0"/>
                  <a:cs typeface="Arial" pitchFamily="34" charset="0"/>
                </a:rPr>
                <a:t>s</a:t>
              </a:r>
              <a:r>
                <a:rPr lang="ro-RO" sz="1000" b="1" i="1" dirty="0" smtClean="0">
                  <a:latin typeface="Arial" pitchFamily="34" charset="0"/>
                  <a:ea typeface="Times New Roman" pitchFamily="18" charset="0"/>
                  <a:cs typeface="Arial" pitchFamily="34" charset="0"/>
                </a:rPr>
                <a:t> </a:t>
              </a:r>
              <a:r>
                <a:rPr lang="ro-RO" sz="1000" b="1" i="1" dirty="0" err="1">
                  <a:latin typeface="Arial" pitchFamily="34" charset="0"/>
                  <a:ea typeface="Times New Roman" pitchFamily="18" charset="0"/>
                  <a:cs typeface="Arial" pitchFamily="34" charset="0"/>
                </a:rPr>
                <a:t>and</a:t>
              </a:r>
              <a:r>
                <a:rPr lang="ro-RO" sz="1000" b="1" i="1" dirty="0">
                  <a:latin typeface="Arial" pitchFamily="34" charset="0"/>
                  <a:ea typeface="Times New Roman" pitchFamily="18" charset="0"/>
                  <a:cs typeface="Arial" pitchFamily="34" charset="0"/>
                </a:rPr>
                <a:t> </a:t>
              </a:r>
              <a:r>
                <a:rPr lang="en-US" sz="1000" b="1" i="1" dirty="0" smtClean="0">
                  <a:latin typeface="Arial" pitchFamily="34" charset="0"/>
                  <a:ea typeface="Times New Roman" pitchFamily="18" charset="0"/>
                  <a:cs typeface="Arial" pitchFamily="34" charset="0"/>
                </a:rPr>
                <a:t>I</a:t>
              </a:r>
              <a:r>
                <a:rPr lang="ro-RO" sz="1000" b="1" i="1" dirty="0" err="1" smtClean="0">
                  <a:latin typeface="Arial" pitchFamily="34" charset="0"/>
                  <a:ea typeface="Times New Roman" pitchFamily="18" charset="0"/>
                  <a:cs typeface="Arial" pitchFamily="34" charset="0"/>
                </a:rPr>
                <a:t>nternational</a:t>
              </a:r>
              <a:r>
                <a:rPr lang="ro-RO" sz="1000" b="1" i="1" dirty="0" smtClean="0">
                  <a:latin typeface="Arial" pitchFamily="34" charset="0"/>
                  <a:ea typeface="Times New Roman" pitchFamily="18" charset="0"/>
                  <a:cs typeface="Arial" pitchFamily="34" charset="0"/>
                </a:rPr>
                <a:t> </a:t>
              </a:r>
              <a:r>
                <a:rPr lang="en-US" sz="1000" b="1" i="1" dirty="0" smtClean="0">
                  <a:latin typeface="Arial" pitchFamily="34" charset="0"/>
                  <a:ea typeface="Times New Roman" pitchFamily="18" charset="0"/>
                  <a:cs typeface="Arial" pitchFamily="34" charset="0"/>
                </a:rPr>
                <a:t>R </a:t>
              </a:r>
              <a:r>
                <a:rPr lang="ro-RO" sz="1000" b="1" i="1" dirty="0" err="1" smtClean="0">
                  <a:latin typeface="Arial" pitchFamily="34" charset="0"/>
                  <a:ea typeface="Times New Roman" pitchFamily="18" charset="0"/>
                  <a:cs typeface="Arial" pitchFamily="34" charset="0"/>
                </a:rPr>
                <a:t>elations</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39"/>
            <p:cNvSpPr>
              <a:spLocks noChangeArrowheads="1"/>
            </p:cNvSpPr>
            <p:nvPr/>
          </p:nvSpPr>
          <p:spPr bwMode="auto">
            <a:xfrm>
              <a:off x="8416" y="4846"/>
              <a:ext cx="928" cy="67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Scientific Department</a:t>
              </a:r>
              <a:endParaRPr kumimoji="0" lang="ro-RO"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38"/>
            <p:cNvSpPr>
              <a:spLocks noChangeArrowheads="1"/>
            </p:cNvSpPr>
            <p:nvPr/>
          </p:nvSpPr>
          <p:spPr bwMode="auto">
            <a:xfrm>
              <a:off x="7224" y="4327"/>
              <a:ext cx="766" cy="37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Scientific    </a:t>
              </a:r>
            </a:p>
            <a:p>
              <a:pPr marL="0" marR="0" lvl="0" indent="0" defTabSz="914400" rtl="0" eaLnBrk="1" fontAlgn="base" latinLnBrk="0" hangingPunct="1">
                <a:lnSpc>
                  <a:spcPct val="100000"/>
                </a:lnSpc>
                <a:spcBef>
                  <a:spcPct val="0"/>
                </a:spcBef>
                <a:spcAft>
                  <a:spcPct val="0"/>
                </a:spcAft>
                <a:buClrTx/>
                <a:buSzTx/>
                <a:buFontTx/>
                <a:buNone/>
                <a:tabLst/>
              </a:pPr>
              <a:r>
                <a:rPr lang="en-US" sz="1000" b="1" dirty="0">
                  <a:latin typeface="Arial" pitchFamily="34" charset="0"/>
                  <a:ea typeface="Times New Roman" pitchFamily="18" charset="0"/>
                  <a:cs typeface="Arial" pitchFamily="34" charset="0"/>
                </a:rPr>
                <a:t>  </a:t>
              </a: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Library</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37"/>
            <p:cNvSpPr>
              <a:spLocks noChangeArrowheads="1"/>
            </p:cNvSpPr>
            <p:nvPr/>
          </p:nvSpPr>
          <p:spPr bwMode="auto">
            <a:xfrm>
              <a:off x="10848" y="3715"/>
              <a:ext cx="1014" cy="3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r>
                <a:rPr lang="ro-RO" sz="1000" b="1" dirty="0" err="1" smtClean="0">
                  <a:latin typeface="Arial" pitchFamily="34" charset="0"/>
                  <a:ea typeface="Times New Roman" pitchFamily="18" charset="0"/>
                  <a:cs typeface="Arial" pitchFamily="34" charset="0"/>
                </a:rPr>
                <a:t>Logistics</a:t>
              </a:r>
              <a:r>
                <a:rPr lang="ro-RO" sz="1000" b="1" dirty="0">
                  <a:latin typeface="Arial" pitchFamily="34" charset="0"/>
                  <a:ea typeface="Times New Roman" pitchFamily="18" charset="0"/>
                  <a:cs typeface="Arial" pitchFamily="34" charset="0"/>
                </a:rPr>
                <a:t> General </a:t>
              </a:r>
              <a:r>
                <a:rPr lang="ro-RO" sz="1000" b="1" dirty="0" err="1">
                  <a:latin typeface="Arial" pitchFamily="34" charset="0"/>
                  <a:ea typeface="Times New Roman" pitchFamily="18" charset="0"/>
                  <a:cs typeface="Arial" pitchFamily="34" charset="0"/>
                </a:rPr>
                <a:t>Department</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Rectangle 36"/>
            <p:cNvSpPr>
              <a:spLocks noChangeArrowheads="1"/>
            </p:cNvSpPr>
            <p:nvPr/>
          </p:nvSpPr>
          <p:spPr bwMode="auto">
            <a:xfrm>
              <a:off x="9694" y="4448"/>
              <a:ext cx="938" cy="51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r>
                <a:rPr lang="ro-RO" sz="1000" b="1" dirty="0" err="1" smtClean="0">
                  <a:latin typeface="Arial" pitchFamily="34" charset="0"/>
                  <a:ea typeface="Times New Roman" pitchFamily="18" charset="0"/>
                  <a:cs typeface="Arial" pitchFamily="34" charset="0"/>
                </a:rPr>
                <a:t>Planning</a:t>
              </a:r>
              <a:r>
                <a:rPr lang="ro-RO" sz="1000" b="1" dirty="0" smtClean="0">
                  <a:latin typeface="Arial" pitchFamily="34" charset="0"/>
                  <a:ea typeface="Times New Roman" pitchFamily="18" charset="0"/>
                  <a:cs typeface="Arial" pitchFamily="34" charset="0"/>
                </a:rPr>
                <a:t> </a:t>
              </a:r>
              <a:r>
                <a:rPr lang="ro-RO" sz="1000" b="1" dirty="0" err="1" smtClean="0">
                  <a:latin typeface="Arial" pitchFamily="34" charset="0"/>
                  <a:ea typeface="Times New Roman" pitchFamily="18" charset="0"/>
                  <a:cs typeface="Arial" pitchFamily="34" charset="0"/>
                </a:rPr>
                <a:t>and</a:t>
              </a:r>
              <a:r>
                <a:rPr lang="ro-RO" sz="1000" b="1" dirty="0" smtClean="0">
                  <a:latin typeface="Arial" pitchFamily="34" charset="0"/>
                  <a:ea typeface="Times New Roman" pitchFamily="18" charset="0"/>
                  <a:cs typeface="Arial" pitchFamily="34" charset="0"/>
                </a:rPr>
                <a:t> </a:t>
              </a:r>
              <a:r>
                <a:rPr lang="en-US" sz="1000" b="1" dirty="0" smtClean="0">
                  <a:latin typeface="Arial" pitchFamily="34" charset="0"/>
                  <a:ea typeface="Times New Roman" pitchFamily="18" charset="0"/>
                  <a:cs typeface="Arial" pitchFamily="34" charset="0"/>
                </a:rPr>
                <a:t>A</a:t>
              </a:r>
              <a:r>
                <a:rPr lang="ro-RO" sz="1000" b="1" dirty="0" err="1" smtClean="0">
                  <a:latin typeface="Arial" pitchFamily="34" charset="0"/>
                  <a:ea typeface="Times New Roman" pitchFamily="18" charset="0"/>
                  <a:cs typeface="Arial" pitchFamily="34" charset="0"/>
                </a:rPr>
                <a:t>ccounting</a:t>
              </a:r>
              <a:r>
                <a:rPr lang="en-US" sz="1000" b="1" dirty="0" smtClean="0">
                  <a:latin typeface="Arial" pitchFamily="34" charset="0"/>
                  <a:ea typeface="Times New Roman" pitchFamily="18" charset="0"/>
                  <a:cs typeface="Arial" pitchFamily="34" charset="0"/>
                </a:rPr>
                <a:t> Department</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Rectangle 35"/>
            <p:cNvSpPr>
              <a:spLocks noChangeArrowheads="1"/>
            </p:cNvSpPr>
            <p:nvPr/>
          </p:nvSpPr>
          <p:spPr bwMode="auto">
            <a:xfrm>
              <a:off x="9704" y="5117"/>
              <a:ext cx="928" cy="64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r>
                <a:rPr lang="en-US" sz="1000" b="1" dirty="0">
                  <a:latin typeface="Arial" pitchFamily="34" charset="0"/>
                  <a:ea typeface="Times New Roman" pitchFamily="18" charset="0"/>
                  <a:cs typeface="Arial" pitchFamily="34" charset="0"/>
                </a:rPr>
                <a:t>P</a:t>
              </a:r>
              <a:r>
                <a:rPr lang="en-US" sz="1000" b="1" dirty="0" smtClean="0">
                  <a:latin typeface="Arial" pitchFamily="34" charset="0"/>
                  <a:ea typeface="Times New Roman" pitchFamily="18" charset="0"/>
                  <a:cs typeface="Arial" pitchFamily="34" charset="0"/>
                </a:rPr>
                <a:t>ersonnel Management </a:t>
              </a:r>
              <a:r>
                <a:rPr lang="en-US" sz="1000" b="1" dirty="0">
                  <a:latin typeface="Arial" pitchFamily="34" charset="0"/>
                  <a:ea typeface="Times New Roman" pitchFamily="18" charset="0"/>
                  <a:cs typeface="Arial" pitchFamily="34" charset="0"/>
                </a:rPr>
                <a:t>and </a:t>
              </a:r>
              <a:r>
                <a:rPr lang="en-US" sz="1000" b="1" dirty="0" smtClean="0">
                  <a:latin typeface="Arial" pitchFamily="34" charset="0"/>
                  <a:ea typeface="Times New Roman" pitchFamily="18" charset="0"/>
                  <a:cs typeface="Arial" pitchFamily="34" charset="0"/>
                </a:rPr>
                <a:t>Public Relations </a:t>
              </a:r>
              <a:r>
                <a:rPr lang="en-US" sz="1000" b="1" dirty="0">
                  <a:latin typeface="Arial" pitchFamily="34" charset="0"/>
                  <a:ea typeface="Times New Roman" pitchFamily="18" charset="0"/>
                  <a:cs typeface="Arial" pitchFamily="34" charset="0"/>
                </a:rPr>
                <a:t>D</a:t>
              </a:r>
              <a:r>
                <a:rPr lang="en-US" sz="1000" b="1" dirty="0" smtClean="0">
                  <a:latin typeface="Arial" pitchFamily="34" charset="0"/>
                  <a:ea typeface="Times New Roman" pitchFamily="18" charset="0"/>
                  <a:cs typeface="Arial" pitchFamily="34" charset="0"/>
                </a:rPr>
                <a:t>epartment</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Rectangle 34"/>
            <p:cNvSpPr>
              <a:spLocks noChangeArrowheads="1"/>
            </p:cNvSpPr>
            <p:nvPr/>
          </p:nvSpPr>
          <p:spPr bwMode="auto">
            <a:xfrm>
              <a:off x="10684" y="4255"/>
              <a:ext cx="695" cy="42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r>
                <a:rPr lang="ro-RO" sz="1000" dirty="0" err="1" smtClean="0">
                  <a:latin typeface="Arial" pitchFamily="34" charset="0"/>
                  <a:ea typeface="Times New Roman" pitchFamily="18" charset="0"/>
                  <a:cs typeface="Arial" pitchFamily="34" charset="0"/>
                </a:rPr>
                <a:t>Production</a:t>
              </a:r>
              <a:r>
                <a:rPr lang="ro-RO" sz="1000" dirty="0" smtClean="0">
                  <a:latin typeface="Arial" pitchFamily="34" charset="0"/>
                  <a:ea typeface="Times New Roman" pitchFamily="18" charset="0"/>
                  <a:cs typeface="Arial" pitchFamily="34" charset="0"/>
                </a:rPr>
                <a:t> </a:t>
              </a:r>
              <a:r>
                <a:rPr lang="en-US" sz="1000" dirty="0" err="1" smtClean="0">
                  <a:latin typeface="Arial" pitchFamily="34" charset="0"/>
                  <a:ea typeface="Times New Roman" pitchFamily="18" charset="0"/>
                  <a:cs typeface="Arial" pitchFamily="34" charset="0"/>
                </a:rPr>
                <a:t>D</a:t>
              </a:r>
              <a:r>
                <a:rPr lang="ro-RO" sz="1000" dirty="0" err="1" smtClean="0">
                  <a:latin typeface="Arial" pitchFamily="34" charset="0"/>
                  <a:ea typeface="Times New Roman" pitchFamily="18" charset="0"/>
                  <a:cs typeface="Arial" pitchFamily="34" charset="0"/>
                </a:rPr>
                <a:t>epartment</a:t>
              </a:r>
              <a:endParaRPr kumimoji="0" lang="ro-RO"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o-RO"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(cant</a:t>
              </a:r>
              <a:r>
                <a:rPr kumimoji="0" lang="en-US"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een</a:t>
              </a:r>
              <a:r>
                <a:rPr kumimoji="0" lang="ro-RO"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Line 33"/>
            <p:cNvSpPr>
              <a:spLocks noChangeShapeType="1"/>
            </p:cNvSpPr>
            <p:nvPr/>
          </p:nvSpPr>
          <p:spPr bwMode="auto">
            <a:xfrm>
              <a:off x="8183" y="3071"/>
              <a:ext cx="1"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 name="Line 32"/>
            <p:cNvSpPr>
              <a:spLocks noChangeShapeType="1"/>
            </p:cNvSpPr>
            <p:nvPr/>
          </p:nvSpPr>
          <p:spPr bwMode="auto">
            <a:xfrm flipV="1">
              <a:off x="7179" y="3161"/>
              <a:ext cx="1004" cy="133"/>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2" name="Line 31"/>
            <p:cNvSpPr>
              <a:spLocks noChangeShapeType="1"/>
            </p:cNvSpPr>
            <p:nvPr/>
          </p:nvSpPr>
          <p:spPr bwMode="auto">
            <a:xfrm flipH="1">
              <a:off x="6833" y="3521"/>
              <a:ext cx="1350" cy="27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 name="Line 30"/>
            <p:cNvSpPr>
              <a:spLocks noChangeShapeType="1"/>
            </p:cNvSpPr>
            <p:nvPr/>
          </p:nvSpPr>
          <p:spPr bwMode="auto">
            <a:xfrm>
              <a:off x="8183" y="3521"/>
              <a:ext cx="474" cy="27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 name="Line 29"/>
            <p:cNvSpPr>
              <a:spLocks noChangeShapeType="1"/>
            </p:cNvSpPr>
            <p:nvPr/>
          </p:nvSpPr>
          <p:spPr bwMode="auto">
            <a:xfrm flipV="1">
              <a:off x="6655" y="4075"/>
              <a:ext cx="569"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 name="Line 28"/>
            <p:cNvSpPr>
              <a:spLocks noChangeShapeType="1"/>
            </p:cNvSpPr>
            <p:nvPr/>
          </p:nvSpPr>
          <p:spPr bwMode="auto">
            <a:xfrm>
              <a:off x="7234" y="4089"/>
              <a:ext cx="409" cy="2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 name="Line 27"/>
            <p:cNvSpPr>
              <a:spLocks noChangeShapeType="1"/>
            </p:cNvSpPr>
            <p:nvPr/>
          </p:nvSpPr>
          <p:spPr bwMode="auto">
            <a:xfrm>
              <a:off x="6437" y="4810"/>
              <a:ext cx="1"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 name="Line 26"/>
            <p:cNvSpPr>
              <a:spLocks noChangeShapeType="1"/>
            </p:cNvSpPr>
            <p:nvPr/>
          </p:nvSpPr>
          <p:spPr bwMode="auto">
            <a:xfrm>
              <a:off x="8262" y="4075"/>
              <a:ext cx="1" cy="189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8" name="Line 25"/>
            <p:cNvSpPr>
              <a:spLocks noChangeShapeType="1"/>
            </p:cNvSpPr>
            <p:nvPr/>
          </p:nvSpPr>
          <p:spPr bwMode="auto">
            <a:xfrm>
              <a:off x="8263" y="5117"/>
              <a:ext cx="16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9" name="Line 24"/>
            <p:cNvSpPr>
              <a:spLocks noChangeShapeType="1"/>
            </p:cNvSpPr>
            <p:nvPr/>
          </p:nvSpPr>
          <p:spPr bwMode="auto">
            <a:xfrm>
              <a:off x="8262" y="4448"/>
              <a:ext cx="10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0" name="Line 23"/>
            <p:cNvSpPr>
              <a:spLocks noChangeShapeType="1"/>
            </p:cNvSpPr>
            <p:nvPr/>
          </p:nvSpPr>
          <p:spPr bwMode="auto">
            <a:xfrm>
              <a:off x="8476" y="3521"/>
              <a:ext cx="1" cy="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1" name="Line 22"/>
            <p:cNvSpPr>
              <a:spLocks noChangeShapeType="1"/>
            </p:cNvSpPr>
            <p:nvPr/>
          </p:nvSpPr>
          <p:spPr bwMode="auto">
            <a:xfrm>
              <a:off x="8477" y="3610"/>
              <a:ext cx="280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2" name="Line 21"/>
            <p:cNvSpPr>
              <a:spLocks noChangeShapeType="1"/>
            </p:cNvSpPr>
            <p:nvPr/>
          </p:nvSpPr>
          <p:spPr bwMode="auto">
            <a:xfrm>
              <a:off x="9523" y="3611"/>
              <a:ext cx="1" cy="186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3" name="Line 20"/>
            <p:cNvSpPr>
              <a:spLocks noChangeShapeType="1"/>
            </p:cNvSpPr>
            <p:nvPr/>
          </p:nvSpPr>
          <p:spPr bwMode="auto">
            <a:xfrm>
              <a:off x="9514" y="5476"/>
              <a:ext cx="18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4" name="Line 19"/>
            <p:cNvSpPr>
              <a:spLocks noChangeShapeType="1"/>
            </p:cNvSpPr>
            <p:nvPr/>
          </p:nvSpPr>
          <p:spPr bwMode="auto">
            <a:xfrm>
              <a:off x="9514" y="4693"/>
              <a:ext cx="18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5" name="Line 18"/>
            <p:cNvSpPr>
              <a:spLocks noChangeShapeType="1"/>
            </p:cNvSpPr>
            <p:nvPr/>
          </p:nvSpPr>
          <p:spPr bwMode="auto">
            <a:xfrm>
              <a:off x="9524" y="4074"/>
              <a:ext cx="18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6" name="Line 17"/>
            <p:cNvSpPr>
              <a:spLocks noChangeShapeType="1"/>
            </p:cNvSpPr>
            <p:nvPr/>
          </p:nvSpPr>
          <p:spPr bwMode="auto">
            <a:xfrm flipV="1">
              <a:off x="7047" y="3610"/>
              <a:ext cx="1" cy="181"/>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7" name="Line 16"/>
            <p:cNvSpPr>
              <a:spLocks noChangeShapeType="1"/>
            </p:cNvSpPr>
            <p:nvPr/>
          </p:nvSpPr>
          <p:spPr bwMode="auto">
            <a:xfrm>
              <a:off x="7047" y="3565"/>
              <a:ext cx="1430" cy="1"/>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8" name="AutoShape 15"/>
            <p:cNvSpPr>
              <a:spLocks noChangeShapeType="1"/>
            </p:cNvSpPr>
            <p:nvPr/>
          </p:nvSpPr>
          <p:spPr bwMode="auto">
            <a:xfrm flipH="1">
              <a:off x="11072" y="4075"/>
              <a:ext cx="250" cy="18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9" name="AutoShape 13"/>
            <p:cNvSpPr>
              <a:spLocks noChangeShapeType="1"/>
            </p:cNvSpPr>
            <p:nvPr/>
          </p:nvSpPr>
          <p:spPr bwMode="auto">
            <a:xfrm>
              <a:off x="8262" y="5969"/>
              <a:ext cx="212" cy="1"/>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0" name="Rectangle 12"/>
            <p:cNvSpPr>
              <a:spLocks noChangeArrowheads="1"/>
            </p:cNvSpPr>
            <p:nvPr/>
          </p:nvSpPr>
          <p:spPr bwMode="auto">
            <a:xfrm>
              <a:off x="6036" y="2638"/>
              <a:ext cx="1188" cy="43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ro-RO" sz="1000" b="1" dirty="0" smtClean="0">
                  <a:latin typeface="Arial" pitchFamily="34" charset="0"/>
                  <a:ea typeface="Times New Roman" pitchFamily="18" charset="0"/>
                  <a:cs typeface="Arial" pitchFamily="34" charset="0"/>
                </a:rPr>
                <a:t>Council</a:t>
              </a:r>
              <a:r>
                <a:rPr lang="en-US" sz="1000" b="1" dirty="0" smtClean="0">
                  <a:latin typeface="Arial" pitchFamily="34" charset="0"/>
                  <a:ea typeface="Times New Roman" pitchFamily="18" charset="0"/>
                  <a:cs typeface="Arial" pitchFamily="34" charset="0"/>
                </a:rPr>
                <a:t> for</a:t>
              </a:r>
              <a:endParaRPr lang="ro-RO" dirty="0">
                <a:latin typeface="Arial" pitchFamily="34" charset="0"/>
                <a:cs typeface="Arial" pitchFamily="34" charset="0"/>
              </a:endParaRPr>
            </a:p>
            <a:p>
              <a:pPr lvl="0"/>
              <a:r>
                <a:rPr lang="ro-RO" sz="1000" b="1" dirty="0" err="1" smtClean="0">
                  <a:latin typeface="Arial" pitchFamily="34" charset="0"/>
                  <a:ea typeface="Times New Roman" pitchFamily="18" charset="0"/>
                  <a:cs typeface="Arial" pitchFamily="34" charset="0"/>
                </a:rPr>
                <a:t>Institutional</a:t>
              </a:r>
              <a:r>
                <a:rPr lang="ro-RO" sz="1000" b="1" dirty="0" smtClean="0">
                  <a:latin typeface="Arial" pitchFamily="34" charset="0"/>
                  <a:ea typeface="Times New Roman" pitchFamily="18" charset="0"/>
                  <a:cs typeface="Arial" pitchFamily="34" charset="0"/>
                </a:rPr>
                <a:t> </a:t>
              </a:r>
              <a:r>
                <a:rPr lang="ro-RO" sz="1000" b="1" dirty="0">
                  <a:latin typeface="Arial" pitchFamily="34" charset="0"/>
                  <a:ea typeface="Times New Roman" pitchFamily="18" charset="0"/>
                  <a:cs typeface="Arial" pitchFamily="34" charset="0"/>
                </a:rPr>
                <a:t>Strategic </a:t>
              </a:r>
              <a:r>
                <a:rPr lang="ro-RO" sz="1000" b="1" dirty="0" err="1" smtClean="0">
                  <a:latin typeface="Arial" pitchFamily="34" charset="0"/>
                  <a:ea typeface="Times New Roman" pitchFamily="18" charset="0"/>
                  <a:cs typeface="Arial" pitchFamily="34" charset="0"/>
                </a:rPr>
                <a:t>Development</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 name="Line 11"/>
            <p:cNvSpPr>
              <a:spLocks noChangeShapeType="1"/>
            </p:cNvSpPr>
            <p:nvPr/>
          </p:nvSpPr>
          <p:spPr bwMode="auto">
            <a:xfrm>
              <a:off x="7224" y="2888"/>
              <a:ext cx="960" cy="273"/>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2" name="Rectangle 10"/>
            <p:cNvSpPr>
              <a:spLocks noChangeArrowheads="1"/>
            </p:cNvSpPr>
            <p:nvPr/>
          </p:nvSpPr>
          <p:spPr bwMode="auto">
            <a:xfrm>
              <a:off x="11459" y="4241"/>
              <a:ext cx="450" cy="43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000" dirty="0">
                  <a:latin typeface="Arial" pitchFamily="34" charset="0"/>
                  <a:ea typeface="Times New Roman" pitchFamily="18" charset="0"/>
                  <a:cs typeface="Arial" pitchFamily="34" charset="0"/>
                </a:rPr>
                <a:t>H</a:t>
              </a:r>
              <a:r>
                <a:rPr kumimoji="0" lang="ro-RO"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a:t>
              </a: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a:t>
              </a:r>
              <a:r>
                <a:rPr kumimoji="0" lang="ro-RO"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tel</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3" name="AutoShape 9"/>
            <p:cNvSpPr>
              <a:spLocks noChangeShapeType="1"/>
            </p:cNvSpPr>
            <p:nvPr/>
          </p:nvSpPr>
          <p:spPr bwMode="auto">
            <a:xfrm>
              <a:off x="11322" y="4075"/>
              <a:ext cx="346" cy="18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4" name="Line 8"/>
            <p:cNvSpPr>
              <a:spLocks noChangeShapeType="1"/>
            </p:cNvSpPr>
            <p:nvPr/>
          </p:nvSpPr>
          <p:spPr bwMode="auto">
            <a:xfrm>
              <a:off x="7643" y="3931"/>
              <a:ext cx="501" cy="1"/>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5" name="Rectangle 7"/>
            <p:cNvSpPr>
              <a:spLocks noChangeArrowheads="1"/>
            </p:cNvSpPr>
            <p:nvPr/>
          </p:nvSpPr>
          <p:spPr bwMode="auto">
            <a:xfrm>
              <a:off x="9704" y="3931"/>
              <a:ext cx="928" cy="37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International Relations Department</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6" name="AutoShape 6"/>
            <p:cNvSpPr>
              <a:spLocks noChangeShapeType="1"/>
            </p:cNvSpPr>
            <p:nvPr/>
          </p:nvSpPr>
          <p:spPr bwMode="auto">
            <a:xfrm>
              <a:off x="11285" y="3611"/>
              <a:ext cx="1" cy="104"/>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7" name="Line 5"/>
            <p:cNvSpPr>
              <a:spLocks noChangeShapeType="1"/>
            </p:cNvSpPr>
            <p:nvPr/>
          </p:nvSpPr>
          <p:spPr bwMode="auto">
            <a:xfrm flipV="1">
              <a:off x="8369" y="3580"/>
              <a:ext cx="1" cy="225"/>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8" name="Rectangle 4"/>
            <p:cNvSpPr>
              <a:spLocks noChangeArrowheads="1"/>
            </p:cNvSpPr>
            <p:nvPr/>
          </p:nvSpPr>
          <p:spPr bwMode="auto">
            <a:xfrm>
              <a:off x="8477" y="5118"/>
              <a:ext cx="827" cy="48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r>
                <a:rPr lang="ro-RO" sz="900" dirty="0">
                  <a:latin typeface="Arial" pitchFamily="34" charset="0"/>
                  <a:ea typeface="Times New Roman" pitchFamily="18" charset="0"/>
                  <a:cs typeface="Arial" pitchFamily="34" charset="0"/>
                </a:rPr>
                <a:t>Doctoral </a:t>
              </a:r>
              <a:r>
                <a:rPr lang="ro-RO" sz="900" dirty="0" err="1">
                  <a:latin typeface="Arial" pitchFamily="34" charset="0"/>
                  <a:ea typeface="Times New Roman" pitchFamily="18" charset="0"/>
                  <a:cs typeface="Arial" pitchFamily="34" charset="0"/>
                </a:rPr>
                <a:t>School</a:t>
              </a:r>
              <a:r>
                <a:rPr lang="ro-RO" sz="900" dirty="0">
                  <a:latin typeface="Arial" pitchFamily="34" charset="0"/>
                  <a:ea typeface="Times New Roman" pitchFamily="18" charset="0"/>
                  <a:cs typeface="Arial" pitchFamily="34" charset="0"/>
                </a:rPr>
                <a:t> </a:t>
              </a:r>
              <a:r>
                <a:rPr lang="en-US" sz="900" dirty="0" smtClean="0">
                  <a:latin typeface="Arial" pitchFamily="34" charset="0"/>
                  <a:ea typeface="Times New Roman" pitchFamily="18" charset="0"/>
                  <a:cs typeface="Arial" pitchFamily="34" charset="0"/>
                </a:rPr>
                <a:t>in </a:t>
              </a:r>
              <a:r>
                <a:rPr lang="ro-RO" sz="900" dirty="0" smtClean="0">
                  <a:latin typeface="Arial" pitchFamily="34" charset="0"/>
                  <a:ea typeface="Times New Roman" pitchFamily="18" charset="0"/>
                  <a:cs typeface="Arial" pitchFamily="34" charset="0"/>
                </a:rPr>
                <a:t>Administrative </a:t>
              </a:r>
              <a:r>
                <a:rPr lang="ro-RO" sz="900" dirty="0" err="1" smtClean="0">
                  <a:latin typeface="Arial" pitchFamily="34" charset="0"/>
                  <a:ea typeface="Times New Roman" pitchFamily="18" charset="0"/>
                  <a:cs typeface="Arial" pitchFamily="34" charset="0"/>
                </a:rPr>
                <a:t>Science</a:t>
              </a:r>
              <a:r>
                <a:rPr lang="en-US" sz="900" dirty="0" smtClean="0">
                  <a:latin typeface="Arial" pitchFamily="34" charset="0"/>
                  <a:ea typeface="Times New Roman" pitchFamily="18" charset="0"/>
                  <a:cs typeface="Arial" pitchFamily="34" charset="0"/>
                </a:rPr>
                <a:t>s</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49" name="Title 48"/>
          <p:cNvSpPr>
            <a:spLocks noGrp="1"/>
          </p:cNvSpPr>
          <p:nvPr>
            <p:ph type="title"/>
          </p:nvPr>
        </p:nvSpPr>
        <p:spPr>
          <a:xfrm>
            <a:off x="1964744" y="260648"/>
            <a:ext cx="5888328" cy="646331"/>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p:spPr>
        <p:txBody>
          <a:bodyPr wrap="square">
            <a:spAutoFit/>
          </a:bodyPr>
          <a:lstStyle/>
          <a:p>
            <a:pPr>
              <a:defRPr/>
            </a:pPr>
            <a:r>
              <a:rPr lang="pt-BR" sz="3600" b="1" kern="10" dirty="0">
                <a:ln w="6350">
                  <a:solidFill>
                    <a:schemeClr val="bg1"/>
                  </a:solidFill>
                  <a:round/>
                  <a:headEnd/>
                  <a:tailEnd/>
                </a:ln>
                <a:solidFill>
                  <a:srgbClr val="003366"/>
                </a:solidFill>
                <a:latin typeface="Monotype Corsiva"/>
              </a:rPr>
              <a:t>Academy of Public Administration  </a:t>
            </a:r>
            <a:endParaRPr lang="ro-RO" sz="3600" b="1" kern="10" dirty="0">
              <a:ln w="6350">
                <a:solidFill>
                  <a:schemeClr val="bg1"/>
                </a:solidFill>
                <a:round/>
                <a:headEnd/>
                <a:tailEnd/>
              </a:ln>
              <a:solidFill>
                <a:srgbClr val="003366"/>
              </a:solidFill>
              <a:latin typeface="Monotype Corsiva"/>
            </a:endParaRPr>
          </a:p>
        </p:txBody>
      </p:sp>
      <p:sp>
        <p:nvSpPr>
          <p:cNvPr id="52" name="Rectangle 35"/>
          <p:cNvSpPr>
            <a:spLocks noChangeArrowheads="1"/>
          </p:cNvSpPr>
          <p:nvPr/>
        </p:nvSpPr>
        <p:spPr bwMode="auto">
          <a:xfrm>
            <a:off x="4140862" y="5540568"/>
            <a:ext cx="1225550" cy="88908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r>
              <a:rPr lang="en-US" sz="1000" b="1" dirty="0" err="1" smtClean="0">
                <a:latin typeface="Arial" pitchFamily="34" charset="0"/>
                <a:ea typeface="Times New Roman" pitchFamily="18" charset="0"/>
                <a:cs typeface="Arial" pitchFamily="34" charset="0"/>
              </a:rPr>
              <a:t>Edirorial</a:t>
            </a:r>
            <a:r>
              <a:rPr lang="en-US" sz="1000" b="1" dirty="0" smtClean="0">
                <a:latin typeface="Arial" pitchFamily="34" charset="0"/>
                <a:ea typeface="Times New Roman" pitchFamily="18" charset="0"/>
                <a:cs typeface="Arial" pitchFamily="34" charset="0"/>
              </a:rPr>
              <a:t> Activity Department</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3" name="Rectangle 4"/>
          <p:cNvSpPr>
            <a:spLocks noChangeArrowheads="1"/>
          </p:cNvSpPr>
          <p:nvPr/>
        </p:nvSpPr>
        <p:spPr bwMode="auto">
          <a:xfrm>
            <a:off x="4326917" y="5985108"/>
            <a:ext cx="920750" cy="54023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r>
              <a:rPr lang="en-US" sz="900" dirty="0" smtClean="0">
                <a:latin typeface="Arial" pitchFamily="34" charset="0"/>
                <a:ea typeface="Times New Roman" pitchFamily="18" charset="0"/>
                <a:cs typeface="Arial" pitchFamily="34" charset="0"/>
              </a:rPr>
              <a:t>Public Administration Journal</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9053519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8" descr="AAP"/>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07950" y="119063"/>
            <a:ext cx="504825" cy="473075"/>
          </a:xfrm>
          <a:prstGeom prst="rect">
            <a:avLst/>
          </a:prstGeom>
          <a:noFill/>
          <a:ln w="9525">
            <a:noFill/>
            <a:miter lim="800000"/>
            <a:headEnd/>
            <a:tailEnd/>
          </a:ln>
        </p:spPr>
      </p:pic>
      <p:sp>
        <p:nvSpPr>
          <p:cNvPr id="17411" name="Rectangle 2"/>
          <p:cNvSpPr>
            <a:spLocks noChangeArrowheads="1"/>
          </p:cNvSpPr>
          <p:nvPr/>
        </p:nvSpPr>
        <p:spPr bwMode="auto">
          <a:xfrm>
            <a:off x="323850" y="1341438"/>
            <a:ext cx="8424863" cy="830997"/>
          </a:xfrm>
          <a:prstGeom prst="rect">
            <a:avLst/>
          </a:prstGeom>
          <a:noFill/>
          <a:ln w="9525">
            <a:noFill/>
            <a:miter lim="800000"/>
            <a:headEnd/>
            <a:tailEnd/>
          </a:ln>
        </p:spPr>
        <p:txBody>
          <a:bodyPr>
            <a:spAutoFit/>
          </a:bodyPr>
          <a:lstStyle/>
          <a:p>
            <a:r>
              <a:rPr lang="en-US" sz="2400" b="1" dirty="0" smtClean="0">
                <a:solidFill>
                  <a:srgbClr val="003366"/>
                </a:solidFill>
              </a:rPr>
              <a:t>The Academy </a:t>
            </a:r>
            <a:r>
              <a:rPr lang="en-US" sz="2400" b="1" dirty="0">
                <a:solidFill>
                  <a:srgbClr val="003366"/>
                </a:solidFill>
              </a:rPr>
              <a:t>of Public Administration </a:t>
            </a:r>
            <a:r>
              <a:rPr lang="en-US" sz="2400" b="1" dirty="0" smtClean="0">
                <a:solidFill>
                  <a:srgbClr val="003366"/>
                </a:solidFill>
              </a:rPr>
              <a:t>has </a:t>
            </a:r>
            <a:r>
              <a:rPr lang="en-US" sz="2400" b="1" dirty="0">
                <a:solidFill>
                  <a:srgbClr val="003366"/>
                </a:solidFill>
              </a:rPr>
              <a:t>the following </a:t>
            </a:r>
            <a:r>
              <a:rPr lang="en-US" sz="2400" b="1" dirty="0" smtClean="0">
                <a:solidFill>
                  <a:srgbClr val="003366"/>
                </a:solidFill>
              </a:rPr>
              <a:t>levels of studies:</a:t>
            </a:r>
            <a:endParaRPr lang="ru-RU" sz="2400" b="1" dirty="0"/>
          </a:p>
        </p:txBody>
      </p:sp>
      <p:sp>
        <p:nvSpPr>
          <p:cNvPr id="120835" name="AutoShape 3"/>
          <p:cNvSpPr>
            <a:spLocks noChangeArrowheads="1"/>
          </p:cNvSpPr>
          <p:nvPr/>
        </p:nvSpPr>
        <p:spPr bwMode="auto">
          <a:xfrm>
            <a:off x="251520" y="3429000"/>
            <a:ext cx="4391025" cy="649288"/>
          </a:xfrm>
          <a:prstGeom prst="roundRect">
            <a:avLst>
              <a:gd name="adj" fmla="val 16667"/>
            </a:avLst>
          </a:prstGeom>
          <a:gradFill rotWithShape="1">
            <a:gsLst>
              <a:gs pos="0">
                <a:srgbClr val="3366CC"/>
              </a:gs>
              <a:gs pos="50000">
                <a:schemeClr val="accent1"/>
              </a:gs>
              <a:gs pos="100000">
                <a:srgbClr val="3366CC"/>
              </a:gs>
            </a:gsLst>
            <a:lin ang="5400000" scaled="1"/>
          </a:gradFill>
          <a:ln w="9525">
            <a:noFill/>
            <a:round/>
            <a:headEnd/>
            <a:tailEnd/>
          </a:ln>
          <a:effectLst>
            <a:outerShdw dist="107763" dir="18900000" algn="ctr" rotWithShape="0">
              <a:schemeClr val="bg2">
                <a:alpha val="50000"/>
              </a:schemeClr>
            </a:outerShdw>
          </a:effectLst>
        </p:spPr>
        <p:txBody>
          <a:bodyPr wrap="none" anchor="ctr"/>
          <a:lstStyle/>
          <a:p>
            <a:pPr>
              <a:defRPr/>
            </a:pPr>
            <a:r>
              <a:rPr lang="en-US" b="1" dirty="0" smtClean="0">
                <a:solidFill>
                  <a:srgbClr val="003366"/>
                </a:solidFill>
              </a:rPr>
              <a:t>Research </a:t>
            </a:r>
            <a:r>
              <a:rPr lang="ro-RO" b="1" dirty="0" smtClean="0">
                <a:solidFill>
                  <a:srgbClr val="003366"/>
                </a:solidFill>
              </a:rPr>
              <a:t>Master</a:t>
            </a:r>
            <a:r>
              <a:rPr lang="en-US" b="1" dirty="0" smtClean="0">
                <a:solidFill>
                  <a:srgbClr val="003366"/>
                </a:solidFill>
              </a:rPr>
              <a:t>’s degree</a:t>
            </a:r>
            <a:endParaRPr lang="ru-RU" b="1" dirty="0"/>
          </a:p>
        </p:txBody>
      </p:sp>
      <p:sp>
        <p:nvSpPr>
          <p:cNvPr id="120836" name="AutoShape 4"/>
          <p:cNvSpPr>
            <a:spLocks noChangeArrowheads="1"/>
          </p:cNvSpPr>
          <p:nvPr/>
        </p:nvSpPr>
        <p:spPr bwMode="auto">
          <a:xfrm>
            <a:off x="251520" y="2636912"/>
            <a:ext cx="4391025" cy="649288"/>
          </a:xfrm>
          <a:prstGeom prst="roundRect">
            <a:avLst>
              <a:gd name="adj" fmla="val 16667"/>
            </a:avLst>
          </a:prstGeom>
          <a:gradFill rotWithShape="1">
            <a:gsLst>
              <a:gs pos="0">
                <a:srgbClr val="3366CC"/>
              </a:gs>
              <a:gs pos="50000">
                <a:schemeClr val="accent1"/>
              </a:gs>
              <a:gs pos="100000">
                <a:srgbClr val="3366CC"/>
              </a:gs>
            </a:gsLst>
            <a:lin ang="5400000" scaled="1"/>
          </a:gradFill>
          <a:ln w="9525">
            <a:noFill/>
            <a:round/>
            <a:headEnd/>
            <a:tailEnd/>
          </a:ln>
          <a:effectLst>
            <a:outerShdw dist="107763" dir="18900000" algn="ctr" rotWithShape="0">
              <a:schemeClr val="bg2">
                <a:alpha val="50000"/>
              </a:schemeClr>
            </a:outerShdw>
          </a:effectLst>
        </p:spPr>
        <p:txBody>
          <a:bodyPr wrap="none" anchor="ctr"/>
          <a:lstStyle/>
          <a:p>
            <a:pPr>
              <a:defRPr/>
            </a:pPr>
            <a:r>
              <a:rPr lang="en-US" b="1" dirty="0" smtClean="0">
                <a:solidFill>
                  <a:srgbClr val="003366"/>
                </a:solidFill>
              </a:rPr>
              <a:t>Professional Master’s degree</a:t>
            </a:r>
            <a:endParaRPr lang="ru-RU" b="1" dirty="0"/>
          </a:p>
        </p:txBody>
      </p:sp>
      <p:sp>
        <p:nvSpPr>
          <p:cNvPr id="120837" name="AutoShape 5"/>
          <p:cNvSpPr>
            <a:spLocks noChangeArrowheads="1"/>
          </p:cNvSpPr>
          <p:nvPr/>
        </p:nvSpPr>
        <p:spPr bwMode="auto">
          <a:xfrm>
            <a:off x="251520" y="4149080"/>
            <a:ext cx="4391025" cy="649287"/>
          </a:xfrm>
          <a:prstGeom prst="roundRect">
            <a:avLst>
              <a:gd name="adj" fmla="val 16667"/>
            </a:avLst>
          </a:prstGeom>
          <a:gradFill rotWithShape="1">
            <a:gsLst>
              <a:gs pos="0">
                <a:srgbClr val="3366CC"/>
              </a:gs>
              <a:gs pos="50000">
                <a:schemeClr val="accent1"/>
              </a:gs>
              <a:gs pos="100000">
                <a:srgbClr val="3366CC"/>
              </a:gs>
            </a:gsLst>
            <a:lin ang="5400000" scaled="1"/>
          </a:gradFill>
          <a:ln w="9525">
            <a:noFill/>
            <a:round/>
            <a:headEnd/>
            <a:tailEnd/>
          </a:ln>
          <a:effectLst>
            <a:outerShdw dist="107763" dir="18900000" algn="ctr" rotWithShape="0">
              <a:schemeClr val="bg2">
                <a:alpha val="50000"/>
              </a:schemeClr>
            </a:outerShdw>
          </a:effectLst>
        </p:spPr>
        <p:txBody>
          <a:bodyPr wrap="none" anchor="ctr"/>
          <a:lstStyle/>
          <a:p>
            <a:pPr>
              <a:defRPr/>
            </a:pPr>
            <a:r>
              <a:rPr lang="en-US" b="1" dirty="0" smtClean="0">
                <a:solidFill>
                  <a:srgbClr val="003366"/>
                </a:solidFill>
              </a:rPr>
              <a:t>PhD </a:t>
            </a:r>
            <a:r>
              <a:rPr lang="ro-RO" b="1" dirty="0" err="1" smtClean="0">
                <a:solidFill>
                  <a:srgbClr val="003366"/>
                </a:solidFill>
              </a:rPr>
              <a:t>and</a:t>
            </a:r>
            <a:r>
              <a:rPr lang="ro-RO" b="1" dirty="0" smtClean="0">
                <a:solidFill>
                  <a:srgbClr val="003366"/>
                </a:solidFill>
              </a:rPr>
              <a:t> </a:t>
            </a:r>
            <a:r>
              <a:rPr lang="en-US" b="1" dirty="0" err="1">
                <a:solidFill>
                  <a:srgbClr val="003366"/>
                </a:solidFill>
              </a:rPr>
              <a:t>P</a:t>
            </a:r>
            <a:r>
              <a:rPr lang="ro-RO" b="1" dirty="0" err="1" smtClean="0">
                <a:solidFill>
                  <a:srgbClr val="003366"/>
                </a:solidFill>
              </a:rPr>
              <a:t>ostdoctor</a:t>
            </a:r>
            <a:r>
              <a:rPr lang="en-US" b="1" dirty="0" smtClean="0">
                <a:solidFill>
                  <a:srgbClr val="003366"/>
                </a:solidFill>
              </a:rPr>
              <a:t>ate</a:t>
            </a:r>
            <a:endParaRPr lang="ru-RU" b="1" dirty="0">
              <a:solidFill>
                <a:srgbClr val="003366"/>
              </a:solidFill>
            </a:endParaRPr>
          </a:p>
        </p:txBody>
      </p:sp>
      <p:sp>
        <p:nvSpPr>
          <p:cNvPr id="120838" name="AutoShape 6"/>
          <p:cNvSpPr>
            <a:spLocks noChangeArrowheads="1"/>
          </p:cNvSpPr>
          <p:nvPr/>
        </p:nvSpPr>
        <p:spPr bwMode="auto">
          <a:xfrm>
            <a:off x="251520" y="4941168"/>
            <a:ext cx="4392613" cy="647700"/>
          </a:xfrm>
          <a:prstGeom prst="roundRect">
            <a:avLst>
              <a:gd name="adj" fmla="val 16667"/>
            </a:avLst>
          </a:prstGeom>
          <a:gradFill rotWithShape="1">
            <a:gsLst>
              <a:gs pos="0">
                <a:srgbClr val="3366CC"/>
              </a:gs>
              <a:gs pos="50000">
                <a:schemeClr val="accent1"/>
              </a:gs>
              <a:gs pos="100000">
                <a:srgbClr val="3366CC"/>
              </a:gs>
            </a:gsLst>
            <a:lin ang="5400000" scaled="1"/>
          </a:gradFill>
          <a:ln w="9525">
            <a:noFill/>
            <a:round/>
            <a:headEnd/>
            <a:tailEnd/>
          </a:ln>
          <a:effectLst>
            <a:outerShdw dist="107763" dir="18900000" algn="ctr" rotWithShape="0">
              <a:schemeClr val="bg2">
                <a:alpha val="50000"/>
              </a:schemeClr>
            </a:outerShdw>
          </a:effectLst>
        </p:spPr>
        <p:txBody>
          <a:bodyPr wrap="none" anchor="ctr"/>
          <a:lstStyle/>
          <a:p>
            <a:pPr>
              <a:defRPr/>
            </a:pPr>
            <a:r>
              <a:rPr lang="en-US" b="1" dirty="0" smtClean="0">
                <a:solidFill>
                  <a:srgbClr val="003366"/>
                </a:solidFill>
              </a:rPr>
              <a:t>Professional Development</a:t>
            </a:r>
            <a:endParaRPr lang="ru-RU" b="1" dirty="0"/>
          </a:p>
        </p:txBody>
      </p:sp>
      <p:pic>
        <p:nvPicPr>
          <p:cNvPr id="17418" name="Picture 25" descr="Рисунок1"/>
          <p:cNvPicPr>
            <a:picLocks noChangeAspect="1" noChangeArrowheads="1"/>
          </p:cNvPicPr>
          <p:nvPr/>
        </p:nvPicPr>
        <p:blipFill>
          <a:blip r:embed="rId3" cstate="print"/>
          <a:srcRect/>
          <a:stretch>
            <a:fillRect/>
          </a:stretch>
        </p:blipFill>
        <p:spPr bwMode="auto">
          <a:xfrm>
            <a:off x="4848299" y="1756937"/>
            <a:ext cx="3900165" cy="2248128"/>
          </a:xfrm>
          <a:prstGeom prst="rect">
            <a:avLst/>
          </a:prstGeom>
          <a:noFill/>
          <a:ln w="9525">
            <a:noFill/>
            <a:miter lim="800000"/>
            <a:headEnd/>
            <a:tailEnd/>
          </a:ln>
        </p:spPr>
      </p:pic>
      <p:sp>
        <p:nvSpPr>
          <p:cNvPr id="11" name="AutoShape 6"/>
          <p:cNvSpPr>
            <a:spLocks noChangeArrowheads="1"/>
          </p:cNvSpPr>
          <p:nvPr/>
        </p:nvSpPr>
        <p:spPr bwMode="auto">
          <a:xfrm>
            <a:off x="251520" y="5733256"/>
            <a:ext cx="4392613" cy="647700"/>
          </a:xfrm>
          <a:prstGeom prst="roundRect">
            <a:avLst>
              <a:gd name="adj" fmla="val 16667"/>
            </a:avLst>
          </a:prstGeom>
          <a:gradFill rotWithShape="1">
            <a:gsLst>
              <a:gs pos="0">
                <a:srgbClr val="3366CC"/>
              </a:gs>
              <a:gs pos="50000">
                <a:schemeClr val="accent1"/>
              </a:gs>
              <a:gs pos="100000">
                <a:srgbClr val="3366CC"/>
              </a:gs>
            </a:gsLst>
            <a:lin ang="5400000" scaled="1"/>
          </a:gradFill>
          <a:ln w="9525">
            <a:noFill/>
            <a:round/>
            <a:headEnd/>
            <a:tailEnd/>
          </a:ln>
          <a:effectLst>
            <a:outerShdw dist="107763" dir="18900000" algn="ctr" rotWithShape="0">
              <a:schemeClr val="bg2">
                <a:alpha val="50000"/>
              </a:schemeClr>
            </a:outerShdw>
          </a:effectLst>
        </p:spPr>
        <p:txBody>
          <a:bodyPr wrap="none" anchor="ctr"/>
          <a:lstStyle/>
          <a:p>
            <a:pPr>
              <a:defRPr/>
            </a:pPr>
            <a:r>
              <a:rPr lang="en-US" b="1" dirty="0" smtClean="0">
                <a:solidFill>
                  <a:srgbClr val="003366"/>
                </a:solidFill>
              </a:rPr>
              <a:t>Scientific Activity</a:t>
            </a:r>
            <a:endParaRPr lang="ru-RU" b="1" dirty="0"/>
          </a:p>
        </p:txBody>
      </p:sp>
      <p:pic>
        <p:nvPicPr>
          <p:cNvPr id="12" name="Picture 11" descr="Изображение 0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131" y="4005064"/>
            <a:ext cx="3888333" cy="230425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p:cNvSpPr/>
          <p:nvPr/>
        </p:nvSpPr>
        <p:spPr>
          <a:xfrm>
            <a:off x="1331640" y="188640"/>
            <a:ext cx="6696744" cy="646331"/>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p:spPr>
        <p:txBody>
          <a:bodyPr wrap="square">
            <a:spAutoFit/>
          </a:bodyPr>
          <a:lstStyle/>
          <a:p>
            <a:pPr>
              <a:defRPr/>
            </a:pPr>
            <a:r>
              <a:rPr lang="pt-BR" sz="3600" b="1" kern="10" dirty="0">
                <a:ln w="6350">
                  <a:solidFill>
                    <a:schemeClr val="bg1"/>
                  </a:solidFill>
                  <a:round/>
                  <a:headEnd/>
                  <a:tailEnd/>
                </a:ln>
                <a:solidFill>
                  <a:srgbClr val="003366"/>
                </a:solidFill>
                <a:latin typeface="Monotype Corsiva"/>
              </a:rPr>
              <a:t>Academy of Public Administration  </a:t>
            </a:r>
            <a:endParaRPr lang="ro-RO" sz="3600" b="1" kern="10" dirty="0">
              <a:ln w="6350">
                <a:solidFill>
                  <a:schemeClr val="bg1"/>
                </a:solidFill>
                <a:round/>
                <a:headEnd/>
                <a:tailEnd/>
              </a:ln>
              <a:solidFill>
                <a:srgbClr val="003366"/>
              </a:solidFill>
              <a:latin typeface="Monotype Corsiva"/>
            </a:endParaRPr>
          </a:p>
        </p:txBody>
      </p:sp>
    </p:spTree>
    <p:extLst>
      <p:ext uri="{BB962C8B-B14F-4D97-AF65-F5344CB8AC3E}">
        <p14:creationId xmlns:p14="http://schemas.microsoft.com/office/powerpoint/2010/main" val="4205684927"/>
      </p:ext>
    </p:extLst>
  </p:cSld>
  <p:clrMapOvr>
    <a:masterClrMapping/>
  </p:clrMapOvr>
  <p:transition spd="med" advClick="0" advTm="30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17" y="1268760"/>
            <a:ext cx="9180200"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7"/>
          <p:cNvSpPr>
            <a:spLocks noChangeArrowheads="1"/>
          </p:cNvSpPr>
          <p:nvPr/>
        </p:nvSpPr>
        <p:spPr bwMode="auto">
          <a:xfrm>
            <a:off x="0" y="5373215"/>
            <a:ext cx="6732239" cy="1476375"/>
          </a:xfrm>
          <a:prstGeom prst="roundRect">
            <a:avLst>
              <a:gd name="adj" fmla="val 16667"/>
            </a:avLst>
          </a:prstGeom>
          <a:solidFill>
            <a:srgbClr val="0069B0"/>
          </a:solidFill>
          <a:ln w="9525" algn="ctr">
            <a:solidFill>
              <a:schemeClr val="tx1"/>
            </a:solidFill>
            <a:round/>
            <a:headEnd/>
            <a:tailEnd/>
          </a:ln>
          <a:effectLst/>
          <a:extLst>
            <a:ext uri="{AF507438-7753-43E0-B8FC-AC1667EBCBE1}">
              <a14:hiddenEffects xmlns:a14="http://schemas.microsoft.com/office/drawing/2010/main">
                <a:effectLst>
                  <a:outerShdw dist="1052492" dir="4215190" sx="125000" sy="125000" algn="br" rotWithShape="0">
                    <a:srgbClr val="000000">
                      <a:alpha val="50000"/>
                    </a:srgbClr>
                  </a:outerShdw>
                </a:effectLst>
              </a14:hiddenEffects>
            </a:ext>
          </a:extLst>
        </p:spPr>
        <p:txBody>
          <a:bodyPr wrap="none" anchor="ctr"/>
          <a:lstStyle/>
          <a:p>
            <a:pPr algn="just"/>
            <a:r>
              <a:rPr lang="ru-RU" altLang="ru-RU" sz="2000" i="1" dirty="0" err="1">
                <a:solidFill>
                  <a:schemeClr val="tx1"/>
                </a:solidFill>
                <a:latin typeface="Times New Roman" pitchFamily="18" charset="0"/>
              </a:rPr>
              <a:t>The</a:t>
            </a:r>
            <a:r>
              <a:rPr lang="ru-RU" altLang="ru-RU" sz="2000" i="1" dirty="0">
                <a:solidFill>
                  <a:schemeClr val="tx1"/>
                </a:solidFill>
                <a:latin typeface="Times New Roman" pitchFamily="18" charset="0"/>
              </a:rPr>
              <a:t> </a:t>
            </a:r>
            <a:r>
              <a:rPr lang="ru-RU" altLang="ru-RU" sz="2000" i="1" dirty="0" err="1">
                <a:solidFill>
                  <a:schemeClr val="tx1"/>
                </a:solidFill>
                <a:latin typeface="Times New Roman" pitchFamily="18" charset="0"/>
              </a:rPr>
              <a:t>professorial</a:t>
            </a:r>
            <a:r>
              <a:rPr lang="ru-RU" altLang="ru-RU" sz="2000" i="1" dirty="0">
                <a:solidFill>
                  <a:schemeClr val="tx1"/>
                </a:solidFill>
                <a:latin typeface="Times New Roman" pitchFamily="18" charset="0"/>
              </a:rPr>
              <a:t> </a:t>
            </a:r>
            <a:r>
              <a:rPr lang="ru-RU" altLang="ru-RU" sz="2000" i="1" dirty="0" err="1">
                <a:solidFill>
                  <a:schemeClr val="tx1"/>
                </a:solidFill>
                <a:latin typeface="Times New Roman" pitchFamily="18" charset="0"/>
              </a:rPr>
              <a:t>staff</a:t>
            </a:r>
            <a:r>
              <a:rPr lang="ru-RU" altLang="ru-RU" sz="2000" i="1" dirty="0">
                <a:solidFill>
                  <a:schemeClr val="tx1"/>
                </a:solidFill>
                <a:latin typeface="Times New Roman" pitchFamily="18" charset="0"/>
              </a:rPr>
              <a:t> </a:t>
            </a:r>
            <a:r>
              <a:rPr lang="ru-RU" altLang="ru-RU" sz="2000" i="1" dirty="0" err="1">
                <a:solidFill>
                  <a:schemeClr val="tx1"/>
                </a:solidFill>
                <a:latin typeface="Times New Roman" pitchFamily="18" charset="0"/>
              </a:rPr>
              <a:t>consists</a:t>
            </a:r>
            <a:r>
              <a:rPr lang="ru-RU" altLang="ru-RU" sz="2000" i="1" dirty="0">
                <a:solidFill>
                  <a:schemeClr val="tx1"/>
                </a:solidFill>
                <a:latin typeface="Times New Roman" pitchFamily="18" charset="0"/>
              </a:rPr>
              <a:t> </a:t>
            </a:r>
            <a:r>
              <a:rPr lang="ru-RU" altLang="ru-RU" sz="2000" i="1" dirty="0" err="1">
                <a:solidFill>
                  <a:schemeClr val="tx1"/>
                </a:solidFill>
                <a:latin typeface="Times New Roman" pitchFamily="18" charset="0"/>
              </a:rPr>
              <a:t>of</a:t>
            </a:r>
            <a:r>
              <a:rPr lang="ru-RU" altLang="ru-RU" sz="2000" i="1" dirty="0">
                <a:solidFill>
                  <a:schemeClr val="tx1"/>
                </a:solidFill>
                <a:latin typeface="Times New Roman" pitchFamily="18" charset="0"/>
              </a:rPr>
              <a:t> </a:t>
            </a:r>
            <a:r>
              <a:rPr lang="ru-RU" altLang="ru-RU" sz="2000" i="1" dirty="0" smtClean="0">
                <a:solidFill>
                  <a:schemeClr val="tx1"/>
                </a:solidFill>
                <a:latin typeface="Times New Roman" pitchFamily="18" charset="0"/>
              </a:rPr>
              <a:t>80</a:t>
            </a:r>
            <a:r>
              <a:rPr lang="ro-RO" altLang="ru-RU" sz="2000" i="1" dirty="0" smtClean="0">
                <a:solidFill>
                  <a:schemeClr val="tx1"/>
                </a:solidFill>
                <a:latin typeface="Times New Roman" pitchFamily="18" charset="0"/>
              </a:rPr>
              <a:t> (2016-2017)</a:t>
            </a:r>
            <a:r>
              <a:rPr lang="ru-RU" altLang="ru-RU" sz="2000" i="1" dirty="0" smtClean="0">
                <a:solidFill>
                  <a:schemeClr val="tx1"/>
                </a:solidFill>
                <a:latin typeface="Times New Roman" pitchFamily="18" charset="0"/>
              </a:rPr>
              <a:t> </a:t>
            </a:r>
            <a:r>
              <a:rPr lang="ru-RU" altLang="ru-RU" sz="2000" i="1" dirty="0" err="1">
                <a:solidFill>
                  <a:schemeClr val="tx1"/>
                </a:solidFill>
                <a:latin typeface="Times New Roman" pitchFamily="18" charset="0"/>
              </a:rPr>
              <a:t>well</a:t>
            </a:r>
            <a:r>
              <a:rPr lang="ru-RU" altLang="ru-RU" sz="2000" i="1" dirty="0">
                <a:solidFill>
                  <a:schemeClr val="tx1"/>
                </a:solidFill>
                <a:latin typeface="Times New Roman" pitchFamily="18" charset="0"/>
              </a:rPr>
              <a:t> </a:t>
            </a:r>
            <a:r>
              <a:rPr lang="ru-RU" altLang="ru-RU" sz="2000" i="1" dirty="0" err="1">
                <a:solidFill>
                  <a:schemeClr val="tx1"/>
                </a:solidFill>
                <a:latin typeface="Times New Roman" pitchFamily="18" charset="0"/>
              </a:rPr>
              <a:t>prepared</a:t>
            </a:r>
            <a:r>
              <a:rPr lang="ru-RU" altLang="ru-RU" sz="2000" i="1" dirty="0">
                <a:solidFill>
                  <a:schemeClr val="tx1"/>
                </a:solidFill>
                <a:latin typeface="Times New Roman" pitchFamily="18" charset="0"/>
              </a:rPr>
              <a:t> </a:t>
            </a:r>
            <a:endParaRPr lang="ro-RO" altLang="ru-RU" sz="2000" i="1" dirty="0">
              <a:solidFill>
                <a:schemeClr val="tx1"/>
              </a:solidFill>
              <a:latin typeface="Times New Roman" pitchFamily="18" charset="0"/>
            </a:endParaRPr>
          </a:p>
          <a:p>
            <a:pPr algn="just"/>
            <a:r>
              <a:rPr lang="ru-RU" altLang="ru-RU" sz="2000" i="1" dirty="0" err="1">
                <a:solidFill>
                  <a:schemeClr val="tx1"/>
                </a:solidFill>
                <a:latin typeface="Times New Roman" pitchFamily="18" charset="0"/>
              </a:rPr>
              <a:t>lecturers</a:t>
            </a:r>
            <a:r>
              <a:rPr lang="ru-RU" altLang="ru-RU" sz="2000" i="1" dirty="0">
                <a:solidFill>
                  <a:schemeClr val="tx1"/>
                </a:solidFill>
                <a:latin typeface="Times New Roman" pitchFamily="18" charset="0"/>
              </a:rPr>
              <a:t> </a:t>
            </a:r>
            <a:r>
              <a:rPr lang="ru-RU" altLang="ru-RU" sz="2000" i="1" dirty="0" err="1">
                <a:solidFill>
                  <a:schemeClr val="tx1"/>
                </a:solidFill>
                <a:latin typeface="Times New Roman" pitchFamily="18" charset="0"/>
              </a:rPr>
              <a:t>with</a:t>
            </a:r>
            <a:r>
              <a:rPr lang="ru-RU" altLang="ru-RU" sz="2000" i="1" dirty="0">
                <a:solidFill>
                  <a:schemeClr val="tx1"/>
                </a:solidFill>
                <a:latin typeface="Times New Roman" pitchFamily="18" charset="0"/>
              </a:rPr>
              <a:t> </a:t>
            </a:r>
            <a:r>
              <a:rPr lang="ru-RU" altLang="ru-RU" sz="2000" i="1" dirty="0" err="1">
                <a:solidFill>
                  <a:schemeClr val="tx1"/>
                </a:solidFill>
                <a:latin typeface="Times New Roman" pitchFamily="18" charset="0"/>
              </a:rPr>
              <a:t>scientific</a:t>
            </a:r>
            <a:r>
              <a:rPr lang="ru-RU" altLang="ru-RU" sz="2000" i="1" dirty="0">
                <a:solidFill>
                  <a:schemeClr val="tx1"/>
                </a:solidFill>
                <a:latin typeface="Times New Roman" pitchFamily="18" charset="0"/>
              </a:rPr>
              <a:t> </a:t>
            </a:r>
            <a:r>
              <a:rPr lang="ru-RU" altLang="ru-RU" sz="2000" i="1" dirty="0" err="1">
                <a:solidFill>
                  <a:schemeClr val="tx1"/>
                </a:solidFill>
                <a:latin typeface="Times New Roman" pitchFamily="18" charset="0"/>
              </a:rPr>
              <a:t>degree</a:t>
            </a:r>
            <a:r>
              <a:rPr lang="ru-RU" altLang="ru-RU" sz="2000" i="1" dirty="0">
                <a:solidFill>
                  <a:schemeClr val="tx1"/>
                </a:solidFill>
                <a:latin typeface="Times New Roman" pitchFamily="18" charset="0"/>
              </a:rPr>
              <a:t> </a:t>
            </a:r>
            <a:r>
              <a:rPr lang="ru-RU" altLang="ru-RU" sz="2000" i="1" dirty="0" err="1">
                <a:solidFill>
                  <a:schemeClr val="tx1"/>
                </a:solidFill>
                <a:latin typeface="Times New Roman" pitchFamily="18" charset="0"/>
              </a:rPr>
              <a:t>and</a:t>
            </a:r>
            <a:r>
              <a:rPr lang="ru-RU" altLang="ru-RU" sz="2000" i="1" dirty="0">
                <a:solidFill>
                  <a:schemeClr val="tx1"/>
                </a:solidFill>
                <a:latin typeface="Times New Roman" pitchFamily="18" charset="0"/>
              </a:rPr>
              <a:t> </a:t>
            </a:r>
            <a:r>
              <a:rPr lang="ru-RU" altLang="ru-RU" sz="2000" i="1" dirty="0" err="1">
                <a:solidFill>
                  <a:schemeClr val="tx1"/>
                </a:solidFill>
                <a:latin typeface="Times New Roman" pitchFamily="18" charset="0"/>
              </a:rPr>
              <a:t>research</a:t>
            </a:r>
            <a:r>
              <a:rPr lang="ru-RU" altLang="ru-RU" sz="2000" i="1" dirty="0">
                <a:solidFill>
                  <a:schemeClr val="tx1"/>
                </a:solidFill>
                <a:latin typeface="Times New Roman" pitchFamily="18" charset="0"/>
              </a:rPr>
              <a:t> </a:t>
            </a:r>
            <a:r>
              <a:rPr lang="ru-RU" altLang="ru-RU" sz="2000" i="1" dirty="0" err="1">
                <a:solidFill>
                  <a:schemeClr val="tx1"/>
                </a:solidFill>
                <a:latin typeface="Times New Roman" pitchFamily="18" charset="0"/>
              </a:rPr>
              <a:t>work</a:t>
            </a:r>
            <a:r>
              <a:rPr lang="ru-RU" altLang="ru-RU" sz="2000" i="1" dirty="0">
                <a:solidFill>
                  <a:schemeClr val="tx1"/>
                </a:solidFill>
                <a:latin typeface="Times New Roman" pitchFamily="18" charset="0"/>
              </a:rPr>
              <a:t> </a:t>
            </a:r>
            <a:endParaRPr lang="ro-RO" altLang="ru-RU" sz="2000" i="1" dirty="0">
              <a:solidFill>
                <a:schemeClr val="tx1"/>
              </a:solidFill>
              <a:latin typeface="Times New Roman" pitchFamily="18" charset="0"/>
            </a:endParaRPr>
          </a:p>
          <a:p>
            <a:pPr algn="just"/>
            <a:r>
              <a:rPr lang="ru-RU" altLang="ru-RU" sz="2000" i="1" dirty="0" err="1">
                <a:solidFill>
                  <a:schemeClr val="tx1"/>
                </a:solidFill>
                <a:latin typeface="Times New Roman" pitchFamily="18" charset="0"/>
              </a:rPr>
              <a:t>experience</a:t>
            </a:r>
            <a:r>
              <a:rPr lang="ru-RU" altLang="ru-RU" sz="2000" i="1" dirty="0">
                <a:solidFill>
                  <a:schemeClr val="tx1"/>
                </a:solidFill>
                <a:latin typeface="Times New Roman" pitchFamily="18" charset="0"/>
              </a:rPr>
              <a:t>. </a:t>
            </a:r>
            <a:r>
              <a:rPr lang="ru-RU" altLang="ru-RU" sz="2000" i="1" dirty="0" err="1">
                <a:solidFill>
                  <a:schemeClr val="tx1"/>
                </a:solidFill>
                <a:latin typeface="Times New Roman" pitchFamily="18" charset="0"/>
              </a:rPr>
              <a:t>In</a:t>
            </a:r>
            <a:r>
              <a:rPr lang="ru-RU" altLang="ru-RU" sz="2000" i="1" dirty="0">
                <a:solidFill>
                  <a:schemeClr val="tx1"/>
                </a:solidFill>
                <a:latin typeface="Times New Roman" pitchFamily="18" charset="0"/>
              </a:rPr>
              <a:t> </a:t>
            </a:r>
            <a:r>
              <a:rPr lang="ru-RU" altLang="ru-RU" sz="2000" i="1" dirty="0" err="1">
                <a:solidFill>
                  <a:schemeClr val="tx1"/>
                </a:solidFill>
                <a:latin typeface="Times New Roman" pitchFamily="18" charset="0"/>
              </a:rPr>
              <a:t>the</a:t>
            </a:r>
            <a:r>
              <a:rPr lang="ru-RU" altLang="ru-RU" sz="2000" i="1" dirty="0">
                <a:solidFill>
                  <a:schemeClr val="tx1"/>
                </a:solidFill>
                <a:latin typeface="Times New Roman" pitchFamily="18" charset="0"/>
              </a:rPr>
              <a:t> </a:t>
            </a:r>
            <a:r>
              <a:rPr lang="ru-RU" altLang="ru-RU" sz="2000" i="1" dirty="0" err="1">
                <a:solidFill>
                  <a:schemeClr val="tx1"/>
                </a:solidFill>
                <a:latin typeface="Times New Roman" pitchFamily="18" charset="0"/>
              </a:rPr>
              <a:t>framework</a:t>
            </a:r>
            <a:r>
              <a:rPr lang="ru-RU" altLang="ru-RU" sz="2000" i="1" dirty="0">
                <a:solidFill>
                  <a:schemeClr val="tx1"/>
                </a:solidFill>
                <a:latin typeface="Times New Roman" pitchFamily="18" charset="0"/>
              </a:rPr>
              <a:t> </a:t>
            </a:r>
            <a:r>
              <a:rPr lang="ru-RU" altLang="ru-RU" sz="2000" i="1" dirty="0" err="1">
                <a:solidFill>
                  <a:schemeClr val="tx1"/>
                </a:solidFill>
                <a:latin typeface="Times New Roman" pitchFamily="18" charset="0"/>
              </a:rPr>
              <a:t>of</a:t>
            </a:r>
            <a:r>
              <a:rPr lang="ru-RU" altLang="ru-RU" sz="2000" i="1" dirty="0">
                <a:solidFill>
                  <a:schemeClr val="tx1"/>
                </a:solidFill>
                <a:latin typeface="Times New Roman" pitchFamily="18" charset="0"/>
              </a:rPr>
              <a:t> </a:t>
            </a:r>
            <a:r>
              <a:rPr lang="en-US" altLang="ru-RU" sz="2000" i="1" dirty="0">
                <a:solidFill>
                  <a:schemeClr val="tx1"/>
                </a:solidFill>
                <a:latin typeface="Times New Roman" pitchFamily="18" charset="0"/>
              </a:rPr>
              <a:t>the </a:t>
            </a:r>
            <a:r>
              <a:rPr lang="ru-RU" altLang="ru-RU" sz="2000" i="1" dirty="0" err="1">
                <a:solidFill>
                  <a:schemeClr val="tx1"/>
                </a:solidFill>
                <a:latin typeface="Times New Roman" pitchFamily="18" charset="0"/>
              </a:rPr>
              <a:t>Academy</a:t>
            </a:r>
            <a:r>
              <a:rPr lang="ru-RU" altLang="ru-RU" sz="2000" i="1" dirty="0">
                <a:solidFill>
                  <a:schemeClr val="tx1"/>
                </a:solidFill>
                <a:latin typeface="Times New Roman" pitchFamily="18" charset="0"/>
              </a:rPr>
              <a:t> </a:t>
            </a:r>
            <a:r>
              <a:rPr lang="ru-RU" altLang="ru-RU" sz="2000" i="1" dirty="0" err="1">
                <a:solidFill>
                  <a:schemeClr val="tx1"/>
                </a:solidFill>
                <a:latin typeface="Times New Roman" pitchFamily="18" charset="0"/>
              </a:rPr>
              <a:t>activates</a:t>
            </a:r>
            <a:endParaRPr lang="ro-RO" altLang="ru-RU" sz="2000" i="1" dirty="0">
              <a:solidFill>
                <a:schemeClr val="tx1"/>
              </a:solidFill>
              <a:latin typeface="Times New Roman" pitchFamily="18" charset="0"/>
            </a:endParaRPr>
          </a:p>
          <a:p>
            <a:pPr algn="just"/>
            <a:r>
              <a:rPr lang="ru-RU" altLang="ru-RU" sz="2000" i="1" dirty="0">
                <a:solidFill>
                  <a:schemeClr val="tx1"/>
                </a:solidFill>
                <a:latin typeface="Times New Roman" pitchFamily="18" charset="0"/>
              </a:rPr>
              <a:t> </a:t>
            </a:r>
            <a:r>
              <a:rPr lang="ru-RU" altLang="ru-RU" sz="2000" i="1" dirty="0" err="1">
                <a:solidFill>
                  <a:schemeClr val="tx1"/>
                </a:solidFill>
                <a:latin typeface="Times New Roman" pitchFamily="18" charset="0"/>
              </a:rPr>
              <a:t>professors</a:t>
            </a:r>
            <a:r>
              <a:rPr lang="ru-RU" altLang="ru-RU" sz="2000" i="1" dirty="0">
                <a:solidFill>
                  <a:schemeClr val="tx1"/>
                </a:solidFill>
                <a:latin typeface="Times New Roman" pitchFamily="18" charset="0"/>
              </a:rPr>
              <a:t> </a:t>
            </a:r>
            <a:r>
              <a:rPr lang="ru-RU" altLang="ru-RU" sz="2000" i="1" dirty="0" err="1">
                <a:solidFill>
                  <a:schemeClr val="tx1"/>
                </a:solidFill>
                <a:latin typeface="Times New Roman" pitchFamily="18" charset="0"/>
              </a:rPr>
              <a:t>and</a:t>
            </a:r>
            <a:r>
              <a:rPr lang="ru-RU" altLang="ru-RU" sz="2000" i="1" dirty="0">
                <a:solidFill>
                  <a:schemeClr val="tx1"/>
                </a:solidFill>
                <a:latin typeface="Times New Roman" pitchFamily="18" charset="0"/>
              </a:rPr>
              <a:t> </a:t>
            </a:r>
            <a:r>
              <a:rPr lang="ru-RU" altLang="ru-RU" sz="2000" i="1" dirty="0" err="1">
                <a:solidFill>
                  <a:schemeClr val="tx1"/>
                </a:solidFill>
                <a:latin typeface="Times New Roman" pitchFamily="18" charset="0"/>
              </a:rPr>
              <a:t>lecturers</a:t>
            </a:r>
            <a:r>
              <a:rPr lang="ru-RU" altLang="ru-RU" sz="2000" i="1" dirty="0">
                <a:solidFill>
                  <a:schemeClr val="tx1"/>
                </a:solidFill>
                <a:latin typeface="Times New Roman" pitchFamily="18" charset="0"/>
              </a:rPr>
              <a:t> </a:t>
            </a:r>
            <a:r>
              <a:rPr lang="ru-RU" altLang="ru-RU" sz="2000" i="1" dirty="0" err="1">
                <a:solidFill>
                  <a:schemeClr val="tx1"/>
                </a:solidFill>
                <a:latin typeface="Times New Roman" pitchFamily="18" charset="0"/>
              </a:rPr>
              <a:t>well</a:t>
            </a:r>
            <a:r>
              <a:rPr lang="ru-RU" altLang="ru-RU" sz="2000" i="1" dirty="0">
                <a:solidFill>
                  <a:schemeClr val="tx1"/>
                </a:solidFill>
                <a:latin typeface="Times New Roman" pitchFamily="18" charset="0"/>
              </a:rPr>
              <a:t> </a:t>
            </a:r>
            <a:r>
              <a:rPr lang="ru-RU" altLang="ru-RU" sz="2000" i="1" dirty="0" err="1">
                <a:solidFill>
                  <a:schemeClr val="tx1"/>
                </a:solidFill>
                <a:latin typeface="Times New Roman" pitchFamily="18" charset="0"/>
              </a:rPr>
              <a:t>known</a:t>
            </a:r>
            <a:r>
              <a:rPr lang="ru-RU" altLang="ru-RU" sz="2000" i="1" dirty="0">
                <a:solidFill>
                  <a:schemeClr val="tx1"/>
                </a:solidFill>
                <a:latin typeface="Times New Roman" pitchFamily="18" charset="0"/>
              </a:rPr>
              <a:t> </a:t>
            </a:r>
            <a:r>
              <a:rPr lang="ru-RU" altLang="ru-RU" sz="2000" i="1" dirty="0" err="1">
                <a:solidFill>
                  <a:schemeClr val="tx1"/>
                </a:solidFill>
                <a:latin typeface="Times New Roman" pitchFamily="18" charset="0"/>
              </a:rPr>
              <a:t>in</a:t>
            </a:r>
            <a:r>
              <a:rPr lang="ru-RU" altLang="ru-RU" sz="2000" i="1" dirty="0">
                <a:solidFill>
                  <a:schemeClr val="tx1"/>
                </a:solidFill>
                <a:latin typeface="Times New Roman" pitchFamily="18" charset="0"/>
              </a:rPr>
              <a:t> </a:t>
            </a:r>
            <a:r>
              <a:rPr lang="ru-RU" altLang="ru-RU" sz="2000" i="1" dirty="0" err="1">
                <a:solidFill>
                  <a:schemeClr val="tx1"/>
                </a:solidFill>
                <a:latin typeface="Times New Roman" pitchFamily="18" charset="0"/>
              </a:rPr>
              <a:t>the</a:t>
            </a:r>
            <a:r>
              <a:rPr lang="ru-RU" altLang="ru-RU" sz="2000" i="1" dirty="0">
                <a:solidFill>
                  <a:schemeClr val="tx1"/>
                </a:solidFill>
                <a:latin typeface="Times New Roman" pitchFamily="18" charset="0"/>
              </a:rPr>
              <a:t> </a:t>
            </a:r>
            <a:r>
              <a:rPr lang="ru-RU" altLang="ru-RU" sz="2000" i="1" dirty="0" err="1">
                <a:solidFill>
                  <a:schemeClr val="tx1"/>
                </a:solidFill>
                <a:latin typeface="Times New Roman" pitchFamily="18" charset="0"/>
              </a:rPr>
              <a:t>country</a:t>
            </a:r>
            <a:r>
              <a:rPr lang="ru-RU" altLang="ru-RU" sz="2000" i="1" dirty="0">
                <a:solidFill>
                  <a:schemeClr val="tx1"/>
                </a:solidFill>
                <a:latin typeface="Times New Roman" pitchFamily="18" charset="0"/>
              </a:rPr>
              <a:t>. </a:t>
            </a:r>
            <a:endParaRPr lang="ro-RO" altLang="ru-RU" sz="2000" i="1" dirty="0">
              <a:solidFill>
                <a:schemeClr val="tx1"/>
              </a:solidFill>
              <a:latin typeface="Times New Roman" pitchFamily="18" charset="0"/>
            </a:endParaRPr>
          </a:p>
        </p:txBody>
      </p:sp>
      <p:sp>
        <p:nvSpPr>
          <p:cNvPr id="4" name="Rectangle 2"/>
          <p:cNvSpPr/>
          <p:nvPr/>
        </p:nvSpPr>
        <p:spPr>
          <a:xfrm>
            <a:off x="1547664" y="395572"/>
            <a:ext cx="6048672" cy="646331"/>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p:spPr>
        <p:txBody>
          <a:bodyPr wrap="square">
            <a:spAutoFit/>
          </a:bodyPr>
          <a:lstStyle/>
          <a:p>
            <a:pPr>
              <a:defRPr/>
            </a:pPr>
            <a:r>
              <a:rPr lang="pt-BR" sz="3600" b="1" kern="10" dirty="0">
                <a:ln w="6350">
                  <a:solidFill>
                    <a:schemeClr val="bg1"/>
                  </a:solidFill>
                  <a:round/>
                  <a:headEnd/>
                  <a:tailEnd/>
                </a:ln>
                <a:solidFill>
                  <a:srgbClr val="003366"/>
                </a:solidFill>
                <a:latin typeface="Monotype Corsiva"/>
              </a:rPr>
              <a:t>Academy of Public Administration  </a:t>
            </a:r>
            <a:endParaRPr lang="ro-RO" sz="3600" b="1" kern="10" dirty="0">
              <a:ln w="6350">
                <a:solidFill>
                  <a:schemeClr val="bg1"/>
                </a:solidFill>
                <a:round/>
                <a:headEnd/>
                <a:tailEnd/>
              </a:ln>
              <a:solidFill>
                <a:srgbClr val="003366"/>
              </a:solidFill>
              <a:latin typeface="Monotype Corsiva"/>
            </a:endParaRPr>
          </a:p>
        </p:txBody>
      </p:sp>
    </p:spTree>
    <p:extLst>
      <p:ext uri="{BB962C8B-B14F-4D97-AF65-F5344CB8AC3E}">
        <p14:creationId xmlns:p14="http://schemas.microsoft.com/office/powerpoint/2010/main" val="373668309"/>
      </p:ext>
    </p:extLst>
  </p:cSld>
  <p:clrMapOvr>
    <a:masterClrMapping/>
  </p:clrMapOvr>
  <p:transition spd="med" advClick="0" advTm="3000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86042" y="5885331"/>
            <a:ext cx="864096" cy="276999"/>
          </a:xfrm>
          <a:prstGeom prst="rect">
            <a:avLst/>
          </a:prstGeom>
          <a:noFill/>
        </p:spPr>
        <p:txBody>
          <a:bodyPr wrap="square" rtlCol="0">
            <a:spAutoFit/>
          </a:bodyPr>
          <a:lstStyle/>
          <a:p>
            <a:r>
              <a:rPr lang="en-US" sz="1200" dirty="0" smtClean="0"/>
              <a:t>Full time</a:t>
            </a:r>
            <a:endParaRPr lang="ru-RU" sz="1200" dirty="0"/>
          </a:p>
        </p:txBody>
      </p:sp>
      <p:sp>
        <p:nvSpPr>
          <p:cNvPr id="7" name="TextBox 6"/>
          <p:cNvSpPr txBox="1"/>
          <p:nvPr/>
        </p:nvSpPr>
        <p:spPr>
          <a:xfrm>
            <a:off x="4269256" y="5885331"/>
            <a:ext cx="864096" cy="276999"/>
          </a:xfrm>
          <a:prstGeom prst="rect">
            <a:avLst/>
          </a:prstGeom>
          <a:noFill/>
        </p:spPr>
        <p:txBody>
          <a:bodyPr wrap="square" rtlCol="0">
            <a:spAutoFit/>
          </a:bodyPr>
          <a:lstStyle/>
          <a:p>
            <a:r>
              <a:rPr lang="en-US" sz="1200" dirty="0" smtClean="0"/>
              <a:t>Part time</a:t>
            </a:r>
            <a:endParaRPr lang="ru-RU" sz="12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 y="1412776"/>
            <a:ext cx="9144000" cy="54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p:nvPr/>
        </p:nvSpPr>
        <p:spPr>
          <a:xfrm>
            <a:off x="1547664" y="395572"/>
            <a:ext cx="6048672" cy="646331"/>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p:spPr>
        <p:txBody>
          <a:bodyPr wrap="square">
            <a:spAutoFit/>
          </a:bodyPr>
          <a:lstStyle/>
          <a:p>
            <a:pPr>
              <a:defRPr/>
            </a:pPr>
            <a:r>
              <a:rPr lang="pt-BR" sz="3600" b="1" kern="10" dirty="0">
                <a:ln w="6350">
                  <a:solidFill>
                    <a:schemeClr val="bg1"/>
                  </a:solidFill>
                  <a:round/>
                  <a:headEnd/>
                  <a:tailEnd/>
                </a:ln>
                <a:solidFill>
                  <a:srgbClr val="003366"/>
                </a:solidFill>
                <a:latin typeface="Monotype Corsiva"/>
              </a:rPr>
              <a:t>Academy of Public Administration  </a:t>
            </a:r>
            <a:endParaRPr lang="ro-RO" sz="3600" b="1" kern="10" dirty="0">
              <a:ln w="6350">
                <a:solidFill>
                  <a:schemeClr val="bg1"/>
                </a:solidFill>
                <a:round/>
                <a:headEnd/>
                <a:tailEnd/>
              </a:ln>
              <a:solidFill>
                <a:srgbClr val="003366"/>
              </a:solidFill>
              <a:latin typeface="Monotype Corsiva"/>
            </a:endParaRPr>
          </a:p>
        </p:txBody>
      </p:sp>
    </p:spTree>
    <p:extLst>
      <p:ext uri="{BB962C8B-B14F-4D97-AF65-F5344CB8AC3E}">
        <p14:creationId xmlns:p14="http://schemas.microsoft.com/office/powerpoint/2010/main" val="6562894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628800"/>
            <a:ext cx="9144000" cy="4682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47664" y="395572"/>
            <a:ext cx="6048672" cy="646331"/>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p:spPr>
        <p:txBody>
          <a:bodyPr wrap="square">
            <a:spAutoFit/>
          </a:bodyPr>
          <a:lstStyle/>
          <a:p>
            <a:pPr>
              <a:defRPr/>
            </a:pPr>
            <a:r>
              <a:rPr lang="pt-BR" sz="3600" b="1" kern="10" dirty="0">
                <a:ln w="6350">
                  <a:solidFill>
                    <a:schemeClr val="bg1"/>
                  </a:solidFill>
                  <a:round/>
                  <a:headEnd/>
                  <a:tailEnd/>
                </a:ln>
                <a:solidFill>
                  <a:srgbClr val="003366"/>
                </a:solidFill>
                <a:latin typeface="Monotype Corsiva"/>
              </a:rPr>
              <a:t>Academy of Public Administration  </a:t>
            </a:r>
            <a:endParaRPr lang="ro-RO" sz="3600" b="1" kern="10" dirty="0">
              <a:ln w="6350">
                <a:solidFill>
                  <a:schemeClr val="bg1"/>
                </a:solidFill>
                <a:round/>
                <a:headEnd/>
                <a:tailEnd/>
              </a:ln>
              <a:solidFill>
                <a:srgbClr val="003366"/>
              </a:solidFill>
              <a:latin typeface="Monotype Corsiva"/>
            </a:endParaRPr>
          </a:p>
        </p:txBody>
      </p:sp>
    </p:spTree>
    <p:extLst>
      <p:ext uri="{BB962C8B-B14F-4D97-AF65-F5344CB8AC3E}">
        <p14:creationId xmlns:p14="http://schemas.microsoft.com/office/powerpoint/2010/main" val="3792981947"/>
      </p:ext>
    </p:extLst>
  </p:cSld>
  <p:clrMapOvr>
    <a:masterClrMapping/>
  </p:clrMapOvr>
  <p:transition spd="med" advClick="0" advTm="30000">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title"/>
          </p:nvPr>
        </p:nvSpPr>
        <p:spPr>
          <a:xfrm>
            <a:off x="457200" y="274639"/>
            <a:ext cx="8229600" cy="634082"/>
          </a:xfrm>
        </p:spPr>
        <p:txBody>
          <a:bodyPr/>
          <a:lstStyle/>
          <a:p>
            <a:r>
              <a:rPr lang="en-US" sz="2800" b="1" dirty="0" smtClean="0">
                <a:solidFill>
                  <a:srgbClr val="C00000"/>
                </a:solidFill>
              </a:rPr>
              <a:t/>
            </a:r>
            <a:br>
              <a:rPr lang="en-US" sz="2800" b="1" dirty="0" smtClean="0">
                <a:solidFill>
                  <a:srgbClr val="C00000"/>
                </a:solidFill>
              </a:rPr>
            </a:br>
            <a:r>
              <a:rPr lang="en-US" sz="2800" dirty="0" smtClean="0">
                <a:solidFill>
                  <a:srgbClr val="C00000"/>
                </a:solidFill>
              </a:rPr>
              <a:t/>
            </a:r>
            <a:br>
              <a:rPr lang="en-US" sz="2800" dirty="0" smtClean="0">
                <a:solidFill>
                  <a:srgbClr val="C00000"/>
                </a:solidFill>
              </a:rPr>
            </a:br>
            <a:r>
              <a:rPr lang="en-US" sz="2800" dirty="0" smtClean="0">
                <a:solidFill>
                  <a:srgbClr val="C00000"/>
                </a:solidFill>
              </a:rPr>
              <a:t/>
            </a:r>
            <a:br>
              <a:rPr lang="en-US" sz="2800" dirty="0" smtClean="0">
                <a:solidFill>
                  <a:srgbClr val="C00000"/>
                </a:solidFill>
              </a:rPr>
            </a:br>
            <a:r>
              <a:rPr lang="en-US" sz="2800" b="1" dirty="0" smtClean="0">
                <a:solidFill>
                  <a:srgbClr val="C00000"/>
                </a:solidFill>
              </a:rPr>
              <a:t>Academy’s Library</a:t>
            </a:r>
            <a:endParaRPr lang="ro-RO" sz="2800" b="1" dirty="0" smtClean="0">
              <a:solidFill>
                <a:srgbClr val="C00000"/>
              </a:solidFill>
            </a:endParaRPr>
          </a:p>
        </p:txBody>
      </p:sp>
      <p:sp>
        <p:nvSpPr>
          <p:cNvPr id="21507" name="Содержимое 2"/>
          <p:cNvSpPr>
            <a:spLocks noGrp="1"/>
          </p:cNvSpPr>
          <p:nvPr>
            <p:ph idx="1"/>
          </p:nvPr>
        </p:nvSpPr>
        <p:spPr>
          <a:xfrm>
            <a:off x="457200" y="1484784"/>
            <a:ext cx="8229600" cy="4641379"/>
          </a:xfrm>
        </p:spPr>
        <p:txBody>
          <a:bodyPr/>
          <a:lstStyle/>
          <a:p>
            <a:pPr>
              <a:buFontTx/>
              <a:buNone/>
            </a:pPr>
            <a:r>
              <a:rPr lang="vi-VN" sz="1800" dirty="0" smtClean="0"/>
              <a:t>•</a:t>
            </a:r>
            <a:r>
              <a:rPr lang="en-US" sz="1800" b="1" dirty="0"/>
              <a:t> </a:t>
            </a:r>
            <a:r>
              <a:rPr lang="en-US" sz="1800" b="1" dirty="0" smtClean="0"/>
              <a:t>   collections </a:t>
            </a:r>
            <a:r>
              <a:rPr lang="en-US" sz="1800" b="1" dirty="0"/>
              <a:t>of publications </a:t>
            </a:r>
            <a:r>
              <a:rPr lang="en-US" sz="1800" b="1" dirty="0" smtClean="0"/>
              <a:t>in order to </a:t>
            </a:r>
            <a:r>
              <a:rPr lang="en-US" sz="1800" b="1" dirty="0"/>
              <a:t>support teaching and research </a:t>
            </a:r>
            <a:r>
              <a:rPr lang="en-US" sz="1800" b="1" dirty="0" smtClean="0"/>
              <a:t>process, including </a:t>
            </a:r>
            <a:r>
              <a:rPr lang="en-US" sz="1800" b="1" dirty="0"/>
              <a:t>textbooks, monographs, treatises, </a:t>
            </a:r>
            <a:r>
              <a:rPr lang="en-US" sz="1800" b="1" dirty="0" smtClean="0"/>
              <a:t>periodicals </a:t>
            </a:r>
            <a:r>
              <a:rPr lang="en-US" sz="1800" b="1" dirty="0"/>
              <a:t>and serials, reference publications, special collections - </a:t>
            </a:r>
            <a:r>
              <a:rPr lang="en-US" sz="1800" b="1" u="sng" dirty="0" smtClean="0"/>
              <a:t>39822 </a:t>
            </a:r>
            <a:r>
              <a:rPr lang="en-US" sz="1800" b="1" u="sng" dirty="0"/>
              <a:t>volumes (10609 titles);</a:t>
            </a:r>
            <a:endParaRPr lang="vi-VN" sz="1800" b="1" u="sng" dirty="0" smtClean="0"/>
          </a:p>
          <a:p>
            <a:pPr>
              <a:buFontTx/>
              <a:buNone/>
            </a:pPr>
            <a:r>
              <a:rPr lang="fr-FR" sz="1800" b="1" dirty="0" smtClean="0"/>
              <a:t>• </a:t>
            </a:r>
            <a:r>
              <a:rPr lang="fr-FR" sz="1800" b="1" dirty="0"/>
              <a:t> </a:t>
            </a:r>
            <a:r>
              <a:rPr lang="fr-FR" sz="1800" b="1" dirty="0" smtClean="0"/>
              <a:t>   </a:t>
            </a:r>
            <a:r>
              <a:rPr lang="en-US" sz="1800" b="1" dirty="0" smtClean="0"/>
              <a:t>access </a:t>
            </a:r>
            <a:r>
              <a:rPr lang="en-US" sz="1800" b="1" dirty="0"/>
              <a:t>to databases offered by EBSCO within the Consortium REM;</a:t>
            </a:r>
            <a:r>
              <a:rPr lang="fr-FR" sz="1800" b="1" dirty="0" smtClean="0"/>
              <a:t> </a:t>
            </a:r>
          </a:p>
          <a:p>
            <a:pPr>
              <a:buFontTx/>
              <a:buNone/>
            </a:pPr>
            <a:r>
              <a:rPr lang="en-US" sz="1800" b="1" dirty="0" smtClean="0"/>
              <a:t>•     online </a:t>
            </a:r>
            <a:r>
              <a:rPr lang="en-US" sz="1800" b="1" dirty="0"/>
              <a:t>database </a:t>
            </a:r>
            <a:r>
              <a:rPr lang="en-US" sz="1800" b="1" dirty="0" smtClean="0"/>
              <a:t>(the Republic of Moldova legislation);</a:t>
            </a:r>
          </a:p>
          <a:p>
            <a:pPr>
              <a:buFontTx/>
              <a:buNone/>
            </a:pPr>
            <a:r>
              <a:rPr lang="en-US" sz="1800" b="1" dirty="0" smtClean="0"/>
              <a:t>•     electronic </a:t>
            </a:r>
            <a:r>
              <a:rPr lang="en-US" sz="1800" b="1" dirty="0"/>
              <a:t>catalog OPAC (Online Public Access Catalog);</a:t>
            </a:r>
            <a:endParaRPr lang="en-US" sz="1800" b="1" dirty="0" smtClean="0"/>
          </a:p>
          <a:p>
            <a:pPr>
              <a:buFontTx/>
              <a:buNone/>
            </a:pPr>
            <a:r>
              <a:rPr lang="ro-RO" sz="1800" b="1" dirty="0" smtClean="0"/>
              <a:t>• </a:t>
            </a:r>
            <a:r>
              <a:rPr lang="en-US" sz="1800" b="1" dirty="0" smtClean="0"/>
              <a:t>    information </a:t>
            </a:r>
            <a:r>
              <a:rPr lang="en-US" sz="1800" b="1" dirty="0"/>
              <a:t>compartment on the website of the </a:t>
            </a:r>
            <a:r>
              <a:rPr lang="en-US" sz="1800" b="1" dirty="0" smtClean="0"/>
              <a:t>APA.</a:t>
            </a:r>
            <a:r>
              <a:rPr lang="ro-RO" sz="1800" b="1" dirty="0" smtClean="0"/>
              <a:t> </a:t>
            </a:r>
          </a:p>
          <a:p>
            <a:pPr>
              <a:buFontTx/>
              <a:buNone/>
            </a:pPr>
            <a:endParaRPr lang="ro-RO" dirty="0" smtClean="0"/>
          </a:p>
        </p:txBody>
      </p:sp>
      <p:pic>
        <p:nvPicPr>
          <p:cNvPr id="21508" name="Рисунок 3" descr="http://www.aap.gov.md/biblioteca/foto/DSC_0050.JPG"/>
          <p:cNvPicPr>
            <a:picLocks noChangeAspect="1" noChangeArrowheads="1"/>
          </p:cNvPicPr>
          <p:nvPr/>
        </p:nvPicPr>
        <p:blipFill>
          <a:blip r:embed="rId2" cstate="print"/>
          <a:srcRect/>
          <a:stretch>
            <a:fillRect/>
          </a:stretch>
        </p:blipFill>
        <p:spPr bwMode="auto">
          <a:xfrm>
            <a:off x="107504" y="4149080"/>
            <a:ext cx="4392488" cy="2648309"/>
          </a:xfrm>
          <a:prstGeom prst="rect">
            <a:avLst/>
          </a:prstGeom>
          <a:noFill/>
          <a:ln w="9525">
            <a:noFill/>
            <a:miter lim="800000"/>
            <a:headEnd/>
            <a:tailEnd/>
          </a:ln>
        </p:spPr>
      </p:pic>
      <p:pic>
        <p:nvPicPr>
          <p:cNvPr id="6" name="Содержимое 3" descr="13"/>
          <p:cNvPicPr>
            <a:picLocks/>
          </p:cNvPicPr>
          <p:nvPr/>
        </p:nvPicPr>
        <p:blipFill>
          <a:blip r:embed="rId3" cstate="print"/>
          <a:srcRect/>
          <a:stretch>
            <a:fillRect/>
          </a:stretch>
        </p:blipFill>
        <p:spPr bwMode="auto">
          <a:xfrm>
            <a:off x="4932040" y="4149081"/>
            <a:ext cx="3816424" cy="2088232"/>
          </a:xfrm>
          <a:prstGeom prst="rect">
            <a:avLst/>
          </a:prstGeom>
          <a:noFill/>
          <a:ln w="9525">
            <a:noFill/>
            <a:miter lim="800000"/>
            <a:headEnd/>
            <a:tailEnd/>
          </a:ln>
        </p:spPr>
      </p:pic>
      <p:sp>
        <p:nvSpPr>
          <p:cNvPr id="7" name="Rectangle 2"/>
          <p:cNvSpPr/>
          <p:nvPr/>
        </p:nvSpPr>
        <p:spPr>
          <a:xfrm>
            <a:off x="1547664" y="116632"/>
            <a:ext cx="6048672" cy="646331"/>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p:spPr>
        <p:txBody>
          <a:bodyPr wrap="square">
            <a:spAutoFit/>
          </a:bodyPr>
          <a:lstStyle/>
          <a:p>
            <a:pPr>
              <a:defRPr/>
            </a:pPr>
            <a:r>
              <a:rPr lang="pt-BR" sz="3600" b="1" kern="10" dirty="0">
                <a:ln w="6350">
                  <a:solidFill>
                    <a:schemeClr val="bg1"/>
                  </a:solidFill>
                  <a:round/>
                  <a:headEnd/>
                  <a:tailEnd/>
                </a:ln>
                <a:solidFill>
                  <a:srgbClr val="003366"/>
                </a:solidFill>
                <a:latin typeface="Monotype Corsiva"/>
              </a:rPr>
              <a:t>Academy of Public Administration  </a:t>
            </a:r>
            <a:endParaRPr lang="ro-RO" sz="3600" b="1" kern="10" dirty="0">
              <a:ln w="6350">
                <a:solidFill>
                  <a:schemeClr val="bg1"/>
                </a:solidFill>
                <a:round/>
                <a:headEnd/>
                <a:tailEnd/>
              </a:ln>
              <a:solidFill>
                <a:srgbClr val="003366"/>
              </a:solidFill>
              <a:latin typeface="Monotype Corsiva"/>
            </a:endParaRPr>
          </a:p>
        </p:txBody>
      </p:sp>
    </p:spTree>
    <p:extLst>
      <p:ext uri="{BB962C8B-B14F-4D97-AF65-F5344CB8AC3E}">
        <p14:creationId xmlns:p14="http://schemas.microsoft.com/office/powerpoint/2010/main" val="285040757"/>
      </p:ext>
    </p:extLst>
  </p:cSld>
  <p:clrMapOvr>
    <a:masterClrMapping/>
  </p:clrMapOvr>
  <p:transition spd="med" advClick="0" advTm="30000">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a:xfrm>
            <a:off x="457200" y="274638"/>
            <a:ext cx="8229600" cy="706090"/>
          </a:xfrm>
        </p:spPr>
        <p:txBody>
          <a:bodyPr/>
          <a:lstStyle/>
          <a:p>
            <a:r>
              <a:rPr lang="en-US" sz="2800" b="1" i="1" dirty="0" smtClean="0">
                <a:solidFill>
                  <a:srgbClr val="C00000"/>
                </a:solidFill>
              </a:rPr>
              <a:t/>
            </a:r>
            <a:br>
              <a:rPr lang="en-US" sz="2800" b="1" i="1" dirty="0" smtClean="0">
                <a:solidFill>
                  <a:srgbClr val="C00000"/>
                </a:solidFill>
              </a:rPr>
            </a:br>
            <a:r>
              <a:rPr lang="en-US" sz="2800" i="1" dirty="0" smtClean="0">
                <a:solidFill>
                  <a:srgbClr val="C00000"/>
                </a:solidFill>
              </a:rPr>
              <a:t/>
            </a:r>
            <a:br>
              <a:rPr lang="en-US" sz="2800" i="1" dirty="0" smtClean="0">
                <a:solidFill>
                  <a:srgbClr val="C00000"/>
                </a:solidFill>
              </a:rPr>
            </a:br>
            <a:r>
              <a:rPr lang="en-US" sz="2800" i="1" dirty="0" smtClean="0">
                <a:solidFill>
                  <a:srgbClr val="C00000"/>
                </a:solidFill>
              </a:rPr>
              <a:t/>
            </a:r>
            <a:br>
              <a:rPr lang="en-US" sz="2800" i="1" dirty="0" smtClean="0">
                <a:solidFill>
                  <a:srgbClr val="C00000"/>
                </a:solidFill>
              </a:rPr>
            </a:br>
            <a:r>
              <a:rPr lang="en-US" sz="2800" b="1" i="1" dirty="0" smtClean="0">
                <a:solidFill>
                  <a:srgbClr val="C00000"/>
                </a:solidFill>
              </a:rPr>
              <a:t>International Cooperation</a:t>
            </a:r>
            <a:endParaRPr lang="ro-RO" sz="2800" b="1" i="1" dirty="0" smtClean="0">
              <a:solidFill>
                <a:srgbClr val="C00000"/>
              </a:solidFill>
            </a:endParaRPr>
          </a:p>
        </p:txBody>
      </p:sp>
      <p:sp>
        <p:nvSpPr>
          <p:cNvPr id="23555" name="Содержимое 2"/>
          <p:cNvSpPr>
            <a:spLocks noGrp="1"/>
          </p:cNvSpPr>
          <p:nvPr>
            <p:ph idx="1"/>
          </p:nvPr>
        </p:nvSpPr>
        <p:spPr>
          <a:xfrm>
            <a:off x="468313" y="1340767"/>
            <a:ext cx="8229600" cy="5517233"/>
          </a:xfrm>
        </p:spPr>
        <p:txBody>
          <a:bodyPr/>
          <a:lstStyle/>
          <a:p>
            <a:pPr>
              <a:buNone/>
            </a:pPr>
            <a:r>
              <a:rPr lang="ro-RO" sz="2000" b="1" dirty="0" err="1" smtClean="0"/>
              <a:t>Acade</a:t>
            </a:r>
            <a:r>
              <a:rPr lang="en-US" sz="2000" b="1" dirty="0" smtClean="0"/>
              <a:t>my</a:t>
            </a:r>
            <a:r>
              <a:rPr lang="ro-RO" sz="2000" b="1" dirty="0" smtClean="0"/>
              <a:t>: </a:t>
            </a:r>
          </a:p>
          <a:p>
            <a:r>
              <a:rPr lang="ro-RO" sz="2000" b="1" dirty="0" err="1" smtClean="0"/>
              <a:t>established</a:t>
            </a:r>
            <a:r>
              <a:rPr lang="ro-RO" sz="2000" b="1" dirty="0" smtClean="0"/>
              <a:t> </a:t>
            </a:r>
            <a:r>
              <a:rPr lang="ro-RO" sz="2000" b="1" dirty="0" err="1" smtClean="0"/>
              <a:t>and</a:t>
            </a:r>
            <a:r>
              <a:rPr lang="ro-RO" sz="2000" b="1" dirty="0" smtClean="0"/>
              <a:t> </a:t>
            </a:r>
            <a:r>
              <a:rPr lang="en-US" sz="2000" b="1" dirty="0" smtClean="0"/>
              <a:t>signed </a:t>
            </a:r>
            <a:r>
              <a:rPr lang="ro-RO" sz="2000" b="1" dirty="0" err="1" smtClean="0"/>
              <a:t>cooperation</a:t>
            </a:r>
            <a:r>
              <a:rPr lang="ro-RO" sz="2000" b="1" dirty="0" smtClean="0"/>
              <a:t> </a:t>
            </a:r>
            <a:r>
              <a:rPr lang="ro-RO" sz="2000" b="1" dirty="0" err="1"/>
              <a:t>agreements</a:t>
            </a:r>
            <a:r>
              <a:rPr lang="ro-RO" sz="2000" b="1" dirty="0"/>
              <a:t> </a:t>
            </a:r>
            <a:r>
              <a:rPr lang="ro-RO" sz="2000" b="1" dirty="0" err="1" smtClean="0"/>
              <a:t>with</a:t>
            </a:r>
            <a:r>
              <a:rPr lang="en-US" sz="2000" b="1" dirty="0" smtClean="0"/>
              <a:t> </a:t>
            </a:r>
            <a:r>
              <a:rPr lang="ro-RO" sz="2000" b="1" dirty="0" err="1" smtClean="0"/>
              <a:t>abroad</a:t>
            </a:r>
            <a:r>
              <a:rPr lang="ro-RO" sz="2000" b="1" dirty="0" smtClean="0"/>
              <a:t>  </a:t>
            </a:r>
            <a:r>
              <a:rPr lang="ro-RO" sz="2000" b="1" dirty="0"/>
              <a:t>similar </a:t>
            </a:r>
            <a:r>
              <a:rPr lang="ro-RO" sz="2000" b="1" dirty="0" err="1"/>
              <a:t>institutions</a:t>
            </a:r>
            <a:r>
              <a:rPr lang="ro-RO" sz="2000" b="1" dirty="0"/>
              <a:t> </a:t>
            </a:r>
            <a:r>
              <a:rPr lang="ro-RO" sz="2000" b="1" dirty="0" smtClean="0"/>
              <a:t>(</a:t>
            </a:r>
            <a:r>
              <a:rPr lang="ro-RO" sz="2000" b="1" dirty="0"/>
              <a:t>Belarus, Bulgaria, Canada, France, </a:t>
            </a:r>
            <a:r>
              <a:rPr lang="ro-RO" sz="2000" b="1" dirty="0" err="1"/>
              <a:t>Italy</a:t>
            </a:r>
            <a:r>
              <a:rPr lang="ro-RO" sz="2000" b="1" dirty="0"/>
              <a:t>, </a:t>
            </a:r>
            <a:r>
              <a:rPr lang="ro-RO" sz="2000" b="1" dirty="0" err="1"/>
              <a:t>Latvia</a:t>
            </a:r>
            <a:r>
              <a:rPr lang="ro-RO" sz="2000" b="1" dirty="0"/>
              <a:t>, </a:t>
            </a:r>
            <a:r>
              <a:rPr lang="ro-RO" sz="2000" b="1" dirty="0" err="1"/>
              <a:t>Lithuania</a:t>
            </a:r>
            <a:r>
              <a:rPr lang="ro-RO" sz="2000" b="1" dirty="0"/>
              <a:t>, </a:t>
            </a:r>
            <a:r>
              <a:rPr lang="ro-RO" sz="2000" b="1" dirty="0" err="1"/>
              <a:t>Poland</a:t>
            </a:r>
            <a:r>
              <a:rPr lang="ro-RO" sz="2000" b="1" dirty="0"/>
              <a:t>, </a:t>
            </a:r>
            <a:r>
              <a:rPr lang="ro-RO" sz="2000" b="1" dirty="0" err="1"/>
              <a:t>Portugal</a:t>
            </a:r>
            <a:r>
              <a:rPr lang="ro-RO" sz="2000" b="1" dirty="0"/>
              <a:t>, Romania, USA, </a:t>
            </a:r>
            <a:r>
              <a:rPr lang="ro-RO" sz="2000" b="1" dirty="0" err="1"/>
              <a:t>Sweden</a:t>
            </a:r>
            <a:r>
              <a:rPr lang="ro-RO" sz="2000" b="1" dirty="0"/>
              <a:t>, </a:t>
            </a:r>
            <a:r>
              <a:rPr lang="ro-RO" sz="2000" b="1" dirty="0" err="1"/>
              <a:t>Ukraine</a:t>
            </a:r>
            <a:r>
              <a:rPr lang="ro-RO" sz="2000" b="1" dirty="0"/>
              <a:t>, etc.);</a:t>
            </a:r>
            <a:endParaRPr lang="ro-RO" sz="2000" b="1" dirty="0" smtClean="0"/>
          </a:p>
          <a:p>
            <a:r>
              <a:rPr lang="en-US" sz="2000" b="1" dirty="0" smtClean="0"/>
              <a:t>developed </a:t>
            </a:r>
            <a:r>
              <a:rPr lang="en-US" sz="2000" b="1" dirty="0"/>
              <a:t>collaboration relations with international organizations, funds, networks and European </a:t>
            </a:r>
            <a:r>
              <a:rPr lang="en-US" sz="2000" b="1" dirty="0" smtClean="0"/>
              <a:t>programs.</a:t>
            </a:r>
            <a:endParaRPr lang="ro-RO" sz="2000" b="1" dirty="0" smtClean="0"/>
          </a:p>
          <a:p>
            <a:endParaRPr lang="ro-RO" sz="2400" b="1" dirty="0" smtClean="0"/>
          </a:p>
          <a:p>
            <a:pPr>
              <a:buFontTx/>
              <a:buNone/>
            </a:pPr>
            <a:endParaRPr lang="ro-RO" sz="1800" dirty="0" smtClean="0"/>
          </a:p>
        </p:txBody>
      </p:sp>
      <p:pic>
        <p:nvPicPr>
          <p:cNvPr id="23556" name="Рисунок 3"/>
          <p:cNvPicPr>
            <a:picLocks noChangeAspect="1" noChangeArrowheads="1"/>
          </p:cNvPicPr>
          <p:nvPr/>
        </p:nvPicPr>
        <p:blipFill>
          <a:blip r:embed="rId2" cstate="print"/>
          <a:srcRect/>
          <a:stretch>
            <a:fillRect/>
          </a:stretch>
        </p:blipFill>
        <p:spPr bwMode="auto">
          <a:xfrm>
            <a:off x="323528" y="4077072"/>
            <a:ext cx="4011612" cy="2644775"/>
          </a:xfrm>
          <a:prstGeom prst="rect">
            <a:avLst/>
          </a:prstGeom>
          <a:noFill/>
          <a:ln w="9525">
            <a:noFill/>
            <a:miter lim="800000"/>
            <a:headEnd/>
            <a:tailEnd/>
          </a:ln>
        </p:spPr>
      </p:pic>
      <p:pic>
        <p:nvPicPr>
          <p:cNvPr id="6" name="Рисунок 3"/>
          <p:cNvPicPr>
            <a:picLocks noChangeAspect="1" noChangeArrowheads="1"/>
          </p:cNvPicPr>
          <p:nvPr/>
        </p:nvPicPr>
        <p:blipFill>
          <a:blip r:embed="rId3" cstate="print"/>
          <a:srcRect/>
          <a:stretch>
            <a:fillRect/>
          </a:stretch>
        </p:blipFill>
        <p:spPr bwMode="auto">
          <a:xfrm>
            <a:off x="4335140" y="3789040"/>
            <a:ext cx="3744415" cy="2492491"/>
          </a:xfrm>
          <a:prstGeom prst="rect">
            <a:avLst/>
          </a:prstGeom>
          <a:noFill/>
          <a:ln w="9525">
            <a:noFill/>
            <a:miter lim="800000"/>
            <a:headEnd/>
            <a:tailEnd/>
          </a:ln>
        </p:spPr>
      </p:pic>
      <p:sp>
        <p:nvSpPr>
          <p:cNvPr id="7" name="Rectangle 2"/>
          <p:cNvSpPr/>
          <p:nvPr/>
        </p:nvSpPr>
        <p:spPr>
          <a:xfrm>
            <a:off x="1331640" y="188640"/>
            <a:ext cx="6696744" cy="646331"/>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p:spPr>
        <p:txBody>
          <a:bodyPr wrap="square">
            <a:spAutoFit/>
          </a:bodyPr>
          <a:lstStyle/>
          <a:p>
            <a:pPr>
              <a:defRPr/>
            </a:pPr>
            <a:r>
              <a:rPr lang="pt-BR" sz="3600" b="1" kern="10" dirty="0">
                <a:ln w="6350">
                  <a:solidFill>
                    <a:schemeClr val="bg1"/>
                  </a:solidFill>
                  <a:round/>
                  <a:headEnd/>
                  <a:tailEnd/>
                </a:ln>
                <a:solidFill>
                  <a:srgbClr val="003366"/>
                </a:solidFill>
                <a:latin typeface="Monotype Corsiva"/>
              </a:rPr>
              <a:t>Academy of Public Administration  </a:t>
            </a:r>
            <a:endParaRPr lang="ro-RO" sz="3600" b="1" kern="10" dirty="0">
              <a:ln w="6350">
                <a:solidFill>
                  <a:schemeClr val="bg1"/>
                </a:solidFill>
                <a:round/>
                <a:headEnd/>
                <a:tailEnd/>
              </a:ln>
              <a:solidFill>
                <a:srgbClr val="003366"/>
              </a:solidFill>
              <a:latin typeface="Monotype Corsiva"/>
            </a:endParaRPr>
          </a:p>
        </p:txBody>
      </p:sp>
    </p:spTree>
    <p:extLst>
      <p:ext uri="{BB962C8B-B14F-4D97-AF65-F5344CB8AC3E}">
        <p14:creationId xmlns:p14="http://schemas.microsoft.com/office/powerpoint/2010/main" val="1404127480"/>
      </p:ext>
    </p:extLst>
  </p:cSld>
  <p:clrMapOvr>
    <a:masterClrMapping/>
  </p:clrMapOvr>
  <p:transition spd="med" advClick="0" advTm="30000">
    <p:push/>
  </p:transition>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2492</TotalTime>
  <Words>531</Words>
  <Application>Microsoft Office PowerPoint</Application>
  <PresentationFormat>On-screen Show (4:3)</PresentationFormat>
  <Paragraphs>81</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Struttura predefinita</vt:lpstr>
      <vt:lpstr>Educational for Drone (eDrone) Academy of Public Administration  Dulschi Silvia </vt:lpstr>
      <vt:lpstr>is a state institution of higher education which has the mission of training highly qualified specialists (master’s and doctoral degree - cycles II and III), further professional development of public service staff and scientific-methodical assurance of public authorities activities.  </vt:lpstr>
      <vt:lpstr>Academy of Public Administration  </vt:lpstr>
      <vt:lpstr>PowerPoint Presentation</vt:lpstr>
      <vt:lpstr>PowerPoint Presentation</vt:lpstr>
      <vt:lpstr>PowerPoint Presentation</vt:lpstr>
      <vt:lpstr>PowerPoint Presentation</vt:lpstr>
      <vt:lpstr>   Academy’s Library</vt:lpstr>
      <vt:lpstr>   International Cooperation</vt:lpstr>
      <vt:lpstr>eDRONES -  APA?</vt:lpstr>
      <vt:lpstr>PowerPoint Presentation</vt:lpstr>
      <vt:lpstr>Thanks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dc:creator>
  <cp:lastModifiedBy>Cebotaru Eugenia</cp:lastModifiedBy>
  <cp:revision>324</cp:revision>
  <cp:lastPrinted>1601-01-01T00:00:00Z</cp:lastPrinted>
  <dcterms:created xsi:type="dcterms:W3CDTF">2010-02-23T14:18:38Z</dcterms:created>
  <dcterms:modified xsi:type="dcterms:W3CDTF">2018-04-12T13:12:24Z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