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94" r:id="rId2"/>
    <p:sldId id="505" r:id="rId3"/>
    <p:sldId id="506" r:id="rId4"/>
    <p:sldId id="315" r:id="rId5"/>
    <p:sldId id="504" r:id="rId6"/>
    <p:sldId id="508" r:id="rId7"/>
    <p:sldId id="509" r:id="rId8"/>
    <p:sldId id="499" r:id="rId9"/>
    <p:sldId id="500" r:id="rId10"/>
    <p:sldId id="501" r:id="rId11"/>
    <p:sldId id="502" r:id="rId12"/>
    <p:sldId id="503" r:id="rId13"/>
    <p:sldId id="487" r:id="rId14"/>
    <p:sldId id="488" r:id="rId15"/>
    <p:sldId id="510" r:id="rId16"/>
    <p:sldId id="491" r:id="rId17"/>
    <p:sldId id="496" r:id="rId18"/>
    <p:sldId id="493" r:id="rId19"/>
    <p:sldId id="498" r:id="rId20"/>
    <p:sldId id="495" r:id="rId21"/>
    <p:sldId id="497" r:id="rId22"/>
    <p:sldId id="520" r:id="rId23"/>
    <p:sldId id="521" r:id="rId24"/>
    <p:sldId id="516" r:id="rId25"/>
    <p:sldId id="517" r:id="rId26"/>
    <p:sldId id="518" r:id="rId27"/>
    <p:sldId id="519" r:id="rId28"/>
    <p:sldId id="522" r:id="rId29"/>
    <p:sldId id="515" r:id="rId30"/>
    <p:sldId id="507" r:id="rId31"/>
    <p:sldId id="492" r:id="rId3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dio" initials="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8346" autoAdjust="0"/>
  </p:normalViewPr>
  <p:slideViewPr>
    <p:cSldViewPr>
      <p:cViewPr>
        <p:scale>
          <a:sx n="70" d="100"/>
          <a:sy n="70" d="100"/>
        </p:scale>
        <p:origin x="-1374" y="-150"/>
      </p:cViewPr>
      <p:guideLst>
        <p:guide orient="horz" pos="2160"/>
        <p:guide pos="2880"/>
      </p:guideLst>
    </p:cSldViewPr>
  </p:slideViewPr>
  <p:outlineViewPr>
    <p:cViewPr>
      <p:scale>
        <a:sx n="33" d="100"/>
        <a:sy n="33" d="100"/>
      </p:scale>
      <p:origin x="0" y="1925"/>
    </p:cViewPr>
  </p:outlineViewPr>
  <p:notesTextViewPr>
    <p:cViewPr>
      <p:scale>
        <a:sx n="100" d="100"/>
        <a:sy n="100" d="100"/>
      </p:scale>
      <p:origin x="0" y="0"/>
    </p:cViewPr>
  </p:notesTextViewPr>
  <p:sorterViewPr>
    <p:cViewPr>
      <p:scale>
        <a:sx n="66" d="100"/>
        <a:sy n="66" d="100"/>
      </p:scale>
      <p:origin x="0" y="754"/>
    </p:cViewPr>
  </p:sorterViewPr>
  <p:notesViewPr>
    <p:cSldViewPr>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C9B81-8835-4653-BC37-A88FC13D67C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4B0392AD-2859-4B90-B35D-5A95B19E2562}">
      <dgm:prSet custT="1"/>
      <dgm:spPr>
        <a:solidFill>
          <a:schemeClr val="accent3">
            <a:lumMod val="95000"/>
            <a:alpha val="90000"/>
          </a:schemeClr>
        </a:solidFill>
      </dgm:spPr>
      <dgm:t>
        <a:bodyPr/>
        <a:lstStyle/>
        <a:p>
          <a:pPr rtl="0"/>
          <a:r>
            <a:rPr lang="ro-RO" sz="2000" b="1" noProof="0" dirty="0" smtClean="0">
              <a:solidFill>
                <a:srgbClr val="002060"/>
              </a:solidFill>
            </a:rPr>
            <a:t>OBIECTIVE ale proiectului:</a:t>
          </a:r>
        </a:p>
        <a:p>
          <a:pPr rtl="0"/>
          <a:r>
            <a:rPr lang="ro-RO" sz="2000" b="1" noProof="0" dirty="0" smtClean="0">
              <a:solidFill>
                <a:srgbClr val="002060"/>
              </a:solidFill>
            </a:rPr>
            <a:t>- A oferi instituțiilor de învățământ superior din țările partenere posibilitatea creării centrelor de instruire privind util</a:t>
          </a:r>
          <a:r>
            <a:rPr lang="en-US" sz="2000" b="1" noProof="0" dirty="0" err="1" smtClean="0">
              <a:solidFill>
                <a:srgbClr val="002060"/>
              </a:solidFill>
            </a:rPr>
            <a:t>i</a:t>
          </a:r>
          <a:r>
            <a:rPr lang="ro-RO" sz="2000" b="1" noProof="0" dirty="0" smtClean="0">
              <a:solidFill>
                <a:srgbClr val="002060"/>
              </a:solidFill>
            </a:rPr>
            <a:t>zarea dronelor civile. </a:t>
          </a:r>
          <a:br>
            <a:rPr lang="ro-RO" sz="2000" b="1" noProof="0" dirty="0" smtClean="0">
              <a:solidFill>
                <a:srgbClr val="002060"/>
              </a:solidFill>
            </a:rPr>
          </a:br>
          <a:r>
            <a:rPr lang="ro-RO" sz="2000" b="1" noProof="0" dirty="0" smtClean="0">
              <a:solidFill>
                <a:srgbClr val="002060"/>
              </a:solidFill>
            </a:rPr>
            <a:t/>
          </a:r>
          <a:br>
            <a:rPr lang="ro-RO" sz="2000" b="1" noProof="0" dirty="0" smtClean="0">
              <a:solidFill>
                <a:srgbClr val="002060"/>
              </a:solidFill>
            </a:rPr>
          </a:br>
          <a:r>
            <a:rPr lang="ro-RO" sz="2000" b="1" noProof="0" dirty="0" smtClean="0">
              <a:solidFill>
                <a:srgbClr val="002060"/>
              </a:solidFill>
            </a:rPr>
            <a:t>- Schimbul de cunoștințe și experiență între partenerii de proiect în ce privește tipurile de </a:t>
          </a:r>
          <a:r>
            <a:rPr lang="ro-RO" sz="2000" b="1" noProof="0" dirty="0" err="1" smtClean="0">
              <a:solidFill>
                <a:srgbClr val="002060"/>
              </a:solidFill>
            </a:rPr>
            <a:t>drone</a:t>
          </a:r>
          <a:r>
            <a:rPr lang="ro-RO" sz="2000" b="1" noProof="0" dirty="0" smtClean="0">
              <a:solidFill>
                <a:srgbClr val="002060"/>
              </a:solidFill>
            </a:rPr>
            <a:t> și utilizarea lor.</a:t>
          </a:r>
          <a:br>
            <a:rPr lang="ro-RO" sz="2000" b="1" noProof="0" dirty="0" smtClean="0">
              <a:solidFill>
                <a:srgbClr val="002060"/>
              </a:solidFill>
            </a:rPr>
          </a:br>
          <a:r>
            <a:rPr lang="ro-RO" sz="2000" b="1" noProof="0" dirty="0" smtClean="0">
              <a:solidFill>
                <a:srgbClr val="002060"/>
              </a:solidFill>
            </a:rPr>
            <a:t/>
          </a:r>
          <a:br>
            <a:rPr lang="ro-RO" sz="2000" b="1" noProof="0" dirty="0" smtClean="0">
              <a:solidFill>
                <a:srgbClr val="002060"/>
              </a:solidFill>
            </a:rPr>
          </a:br>
          <a:r>
            <a:rPr lang="ro-RO" sz="2000" b="1" noProof="0" dirty="0" smtClean="0">
              <a:solidFill>
                <a:srgbClr val="002060"/>
              </a:solidFill>
            </a:rPr>
            <a:t>-  Elaborarea unei metodologii care ar permite tuturor țărilor partenere crearea unei rețele pentru schimb de experiență și baze de date</a:t>
          </a:r>
          <a:r>
            <a:rPr lang="ro-RO" sz="2000" noProof="0" dirty="0" smtClean="0">
              <a:solidFill>
                <a:srgbClr val="002060"/>
              </a:solidFill>
            </a:rPr>
            <a:t>. </a:t>
          </a:r>
          <a:endParaRPr lang="ro-RO" sz="2000" noProof="0" dirty="0">
            <a:solidFill>
              <a:srgbClr val="002060"/>
            </a:solidFill>
          </a:endParaRPr>
        </a:p>
      </dgm:t>
    </dgm:pt>
    <dgm:pt modelId="{A2CD85FE-3E7F-4EF4-8AC3-AD01CD842892}" type="parTrans" cxnId="{15857320-0A1A-4B72-869D-E6D0CC102B62}">
      <dgm:prSet/>
      <dgm:spPr/>
      <dgm:t>
        <a:bodyPr/>
        <a:lstStyle/>
        <a:p>
          <a:endParaRPr lang="ru-RU"/>
        </a:p>
      </dgm:t>
    </dgm:pt>
    <dgm:pt modelId="{31BBBC14-F496-49D3-8EC6-C865CE2B16C8}" type="sibTrans" cxnId="{15857320-0A1A-4B72-869D-E6D0CC102B62}">
      <dgm:prSet/>
      <dgm:spPr/>
      <dgm:t>
        <a:bodyPr/>
        <a:lstStyle/>
        <a:p>
          <a:endParaRPr lang="ru-RU"/>
        </a:p>
      </dgm:t>
    </dgm:pt>
    <dgm:pt modelId="{2FF0FB43-1BFD-4AE5-9385-A455B7EBA442}" type="pres">
      <dgm:prSet presAssocID="{40EC9B81-8835-4653-BC37-A88FC13D67C2}" presName="compositeShape" presStyleCnt="0">
        <dgm:presLayoutVars>
          <dgm:dir/>
          <dgm:resizeHandles/>
        </dgm:presLayoutVars>
      </dgm:prSet>
      <dgm:spPr/>
      <dgm:t>
        <a:bodyPr/>
        <a:lstStyle/>
        <a:p>
          <a:endParaRPr lang="ru-RU"/>
        </a:p>
      </dgm:t>
    </dgm:pt>
    <dgm:pt modelId="{6E83682F-5BDD-451F-B6D0-2E6B70761B7A}" type="pres">
      <dgm:prSet presAssocID="{40EC9B81-8835-4653-BC37-A88FC13D67C2}" presName="pyramid" presStyleLbl="node1" presStyleIdx="0" presStyleCnt="1"/>
      <dgm:spPr/>
    </dgm:pt>
    <dgm:pt modelId="{16B2EC8D-304C-461A-8F49-EDA28906BB8A}" type="pres">
      <dgm:prSet presAssocID="{40EC9B81-8835-4653-BC37-A88FC13D67C2}" presName="theList" presStyleCnt="0"/>
      <dgm:spPr/>
    </dgm:pt>
    <dgm:pt modelId="{11548177-CD45-438C-B52D-0C016CC4E0DF}" type="pres">
      <dgm:prSet presAssocID="{4B0392AD-2859-4B90-B35D-5A95B19E2562}" presName="aNode" presStyleLbl="fgAcc1" presStyleIdx="0" presStyleCnt="1" custScaleX="303205" custScaleY="655697">
        <dgm:presLayoutVars>
          <dgm:bulletEnabled val="1"/>
        </dgm:presLayoutVars>
      </dgm:prSet>
      <dgm:spPr/>
      <dgm:t>
        <a:bodyPr/>
        <a:lstStyle/>
        <a:p>
          <a:endParaRPr lang="ru-RU"/>
        </a:p>
      </dgm:t>
    </dgm:pt>
    <dgm:pt modelId="{C3BBB512-51DE-4751-A15F-CEEE345A91BE}" type="pres">
      <dgm:prSet presAssocID="{4B0392AD-2859-4B90-B35D-5A95B19E2562}" presName="aSpace" presStyleCnt="0"/>
      <dgm:spPr/>
    </dgm:pt>
  </dgm:ptLst>
  <dgm:cxnLst>
    <dgm:cxn modelId="{15857320-0A1A-4B72-869D-E6D0CC102B62}" srcId="{40EC9B81-8835-4653-BC37-A88FC13D67C2}" destId="{4B0392AD-2859-4B90-B35D-5A95B19E2562}" srcOrd="0" destOrd="0" parTransId="{A2CD85FE-3E7F-4EF4-8AC3-AD01CD842892}" sibTransId="{31BBBC14-F496-49D3-8EC6-C865CE2B16C8}"/>
    <dgm:cxn modelId="{6638D4AC-335D-423C-B41D-780F21C91DA8}" type="presOf" srcId="{40EC9B81-8835-4653-BC37-A88FC13D67C2}" destId="{2FF0FB43-1BFD-4AE5-9385-A455B7EBA442}" srcOrd="0" destOrd="0" presId="urn:microsoft.com/office/officeart/2005/8/layout/pyramid2"/>
    <dgm:cxn modelId="{097CD48A-61FA-432E-8EC3-A2A4056634A0}" type="presOf" srcId="{4B0392AD-2859-4B90-B35D-5A95B19E2562}" destId="{11548177-CD45-438C-B52D-0C016CC4E0DF}" srcOrd="0" destOrd="0" presId="urn:microsoft.com/office/officeart/2005/8/layout/pyramid2"/>
    <dgm:cxn modelId="{F95285D7-80D9-45BD-8A31-6F7C178E2E32}" type="presParOf" srcId="{2FF0FB43-1BFD-4AE5-9385-A455B7EBA442}" destId="{6E83682F-5BDD-451F-B6D0-2E6B70761B7A}" srcOrd="0" destOrd="0" presId="urn:microsoft.com/office/officeart/2005/8/layout/pyramid2"/>
    <dgm:cxn modelId="{765BCE99-0D6D-4F23-9B6D-A14301F40C14}" type="presParOf" srcId="{2FF0FB43-1BFD-4AE5-9385-A455B7EBA442}" destId="{16B2EC8D-304C-461A-8F49-EDA28906BB8A}" srcOrd="1" destOrd="0" presId="urn:microsoft.com/office/officeart/2005/8/layout/pyramid2"/>
    <dgm:cxn modelId="{68A75C7F-3BD0-4CA8-BBC1-FD1734823EA2}" type="presParOf" srcId="{16B2EC8D-304C-461A-8F49-EDA28906BB8A}" destId="{11548177-CD45-438C-B52D-0C016CC4E0DF}" srcOrd="0" destOrd="0" presId="urn:microsoft.com/office/officeart/2005/8/layout/pyramid2"/>
    <dgm:cxn modelId="{B7C5EB77-9B63-4BCB-AD97-68072407E0C3}" type="presParOf" srcId="{16B2EC8D-304C-461A-8F49-EDA28906BB8A}" destId="{C3BBB512-51DE-4751-A15F-CEEE345A91BE}"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3682F-5BDD-451F-B6D0-2E6B70761B7A}">
      <dsp:nvSpPr>
        <dsp:cNvPr id="0" name=""/>
        <dsp:cNvSpPr/>
      </dsp:nvSpPr>
      <dsp:spPr>
        <a:xfrm>
          <a:off x="734683" y="0"/>
          <a:ext cx="4352133" cy="435213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548177-CD45-438C-B52D-0C016CC4E0DF}">
      <dsp:nvSpPr>
        <dsp:cNvPr id="0" name=""/>
        <dsp:cNvSpPr/>
      </dsp:nvSpPr>
      <dsp:spPr>
        <a:xfrm>
          <a:off x="36530" y="438032"/>
          <a:ext cx="8577325" cy="3411040"/>
        </a:xfrm>
        <a:prstGeom prst="roundRect">
          <a:avLst/>
        </a:prstGeom>
        <a:solidFill>
          <a:schemeClr val="accent3">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noProof="0" dirty="0" smtClean="0">
              <a:solidFill>
                <a:srgbClr val="002060"/>
              </a:solidFill>
            </a:rPr>
            <a:t>OBIECTIVE ale proiectului:</a:t>
          </a:r>
        </a:p>
        <a:p>
          <a:pPr lvl="0" algn="ctr" defTabSz="889000" rtl="0">
            <a:lnSpc>
              <a:spcPct val="90000"/>
            </a:lnSpc>
            <a:spcBef>
              <a:spcPct val="0"/>
            </a:spcBef>
            <a:spcAft>
              <a:spcPct val="35000"/>
            </a:spcAft>
          </a:pPr>
          <a:r>
            <a:rPr lang="ro-RO" sz="2000" b="1" kern="1200" noProof="0" dirty="0" smtClean="0">
              <a:solidFill>
                <a:srgbClr val="002060"/>
              </a:solidFill>
            </a:rPr>
            <a:t>- A oferi instituțiilor de învățământ superior din țările partenere posibilitatea creării centrelor de instruire privind util</a:t>
          </a:r>
          <a:r>
            <a:rPr lang="en-US" sz="2000" b="1" kern="1200" noProof="0" dirty="0" err="1" smtClean="0">
              <a:solidFill>
                <a:srgbClr val="002060"/>
              </a:solidFill>
            </a:rPr>
            <a:t>i</a:t>
          </a:r>
          <a:r>
            <a:rPr lang="ro-RO" sz="2000" b="1" kern="1200" noProof="0" dirty="0" smtClean="0">
              <a:solidFill>
                <a:srgbClr val="002060"/>
              </a:solidFill>
            </a:rPr>
            <a:t>zarea dronelor civile. </a:t>
          </a:r>
          <a:br>
            <a:rPr lang="ro-RO" sz="2000" b="1" kern="1200" noProof="0" dirty="0" smtClean="0">
              <a:solidFill>
                <a:srgbClr val="002060"/>
              </a:solidFill>
            </a:rPr>
          </a:br>
          <a:r>
            <a:rPr lang="ro-RO" sz="2000" b="1" kern="1200" noProof="0" dirty="0" smtClean="0">
              <a:solidFill>
                <a:srgbClr val="002060"/>
              </a:solidFill>
            </a:rPr>
            <a:t/>
          </a:r>
          <a:br>
            <a:rPr lang="ro-RO" sz="2000" b="1" kern="1200" noProof="0" dirty="0" smtClean="0">
              <a:solidFill>
                <a:srgbClr val="002060"/>
              </a:solidFill>
            </a:rPr>
          </a:br>
          <a:r>
            <a:rPr lang="ro-RO" sz="2000" b="1" kern="1200" noProof="0" dirty="0" smtClean="0">
              <a:solidFill>
                <a:srgbClr val="002060"/>
              </a:solidFill>
            </a:rPr>
            <a:t>- Schimbul de cunoștințe și experiență între partenerii de proiect în ce privește tipurile de </a:t>
          </a:r>
          <a:r>
            <a:rPr lang="ro-RO" sz="2000" b="1" kern="1200" noProof="0" dirty="0" err="1" smtClean="0">
              <a:solidFill>
                <a:srgbClr val="002060"/>
              </a:solidFill>
            </a:rPr>
            <a:t>drone</a:t>
          </a:r>
          <a:r>
            <a:rPr lang="ro-RO" sz="2000" b="1" kern="1200" noProof="0" dirty="0" smtClean="0">
              <a:solidFill>
                <a:srgbClr val="002060"/>
              </a:solidFill>
            </a:rPr>
            <a:t> și utilizarea lor.</a:t>
          </a:r>
          <a:br>
            <a:rPr lang="ro-RO" sz="2000" b="1" kern="1200" noProof="0" dirty="0" smtClean="0">
              <a:solidFill>
                <a:srgbClr val="002060"/>
              </a:solidFill>
            </a:rPr>
          </a:br>
          <a:r>
            <a:rPr lang="ro-RO" sz="2000" b="1" kern="1200" noProof="0" dirty="0" smtClean="0">
              <a:solidFill>
                <a:srgbClr val="002060"/>
              </a:solidFill>
            </a:rPr>
            <a:t/>
          </a:r>
          <a:br>
            <a:rPr lang="ro-RO" sz="2000" b="1" kern="1200" noProof="0" dirty="0" smtClean="0">
              <a:solidFill>
                <a:srgbClr val="002060"/>
              </a:solidFill>
            </a:rPr>
          </a:br>
          <a:r>
            <a:rPr lang="ro-RO" sz="2000" b="1" kern="1200" noProof="0" dirty="0" smtClean="0">
              <a:solidFill>
                <a:srgbClr val="002060"/>
              </a:solidFill>
            </a:rPr>
            <a:t>-  Elaborarea unei metodologii care ar permite tuturor țărilor partenere crearea unei rețele pentru schimb de experiență și baze de date</a:t>
          </a:r>
          <a:r>
            <a:rPr lang="ro-RO" sz="2000" kern="1200" noProof="0" dirty="0" smtClean="0">
              <a:solidFill>
                <a:srgbClr val="002060"/>
              </a:solidFill>
            </a:rPr>
            <a:t>. </a:t>
          </a:r>
          <a:endParaRPr lang="ro-RO" sz="2000" kern="1200" noProof="0" dirty="0">
            <a:solidFill>
              <a:srgbClr val="002060"/>
            </a:solidFill>
          </a:endParaRPr>
        </a:p>
      </dsp:txBody>
      <dsp:txXfrm>
        <a:off x="203043" y="604545"/>
        <a:ext cx="8244299" cy="30780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E338BC-9573-408B-9AE9-45E8DE666AB0}" type="datetimeFigureOut">
              <a:rPr lang="it-IT" smtClean="0"/>
              <a:pPr/>
              <a:t>31/05/2018</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D46DBE-1F8F-4EBA-BC50-40A2CB27AD87}" type="slidenum">
              <a:rPr lang="it-IT" smtClean="0"/>
              <a:pPr/>
              <a:t>‹#›</a:t>
            </a:fld>
            <a:endParaRPr lang="it-IT"/>
          </a:p>
        </p:txBody>
      </p:sp>
    </p:spTree>
    <p:extLst>
      <p:ext uri="{BB962C8B-B14F-4D97-AF65-F5344CB8AC3E}">
        <p14:creationId xmlns:p14="http://schemas.microsoft.com/office/powerpoint/2010/main" val="84547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5E016-3097-4E25-A54E-4872EF853FC2}" type="datetimeFigureOut">
              <a:rPr lang="it-IT" smtClean="0"/>
              <a:pPr/>
              <a:t>31/05/2018</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B465B3-814D-4081-958C-3BC41EE2C6D1}" type="slidenum">
              <a:rPr lang="en-US" smtClean="0"/>
              <a:pPr/>
              <a:t>‹#›</a:t>
            </a:fld>
            <a:endParaRPr lang="en-US"/>
          </a:p>
        </p:txBody>
      </p:sp>
    </p:spTree>
    <p:extLst>
      <p:ext uri="{BB962C8B-B14F-4D97-AF65-F5344CB8AC3E}">
        <p14:creationId xmlns:p14="http://schemas.microsoft.com/office/powerpoint/2010/main" val="191409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228858A-3625-403B-B66E-2834E2A6FC98}"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34220FE-8682-45EC-B93D-82715C1815F9}"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312A802-FD94-40B7-A732-C09B39C3B01B}"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6" name="CasellaDiTesto 5"/>
          <p:cNvSpPr txBox="1"/>
          <p:nvPr userDrawn="1"/>
        </p:nvSpPr>
        <p:spPr>
          <a:xfrm>
            <a:off x="6934200" y="6302375"/>
            <a:ext cx="2209800" cy="522288"/>
          </a:xfrm>
          <a:prstGeom prst="rect">
            <a:avLst/>
          </a:prstGeom>
          <a:noFill/>
        </p:spPr>
        <p:txBody>
          <a:bodyPr>
            <a:spAutoFit/>
          </a:bodyPr>
          <a:lstStyle/>
          <a:p>
            <a:pPr algn="r" eaLnBrk="0" hangingPunct="0">
              <a:defRPr/>
            </a:pPr>
            <a:r>
              <a:rPr lang="en-US" sz="1400" b="1" kern="0" dirty="0">
                <a:solidFill>
                  <a:schemeClr val="accent6"/>
                </a:solidFill>
                <a:latin typeface="+mj-lt"/>
                <a:cs typeface="+mj-cs"/>
              </a:rPr>
              <a:t>Kick-off meeting, </a:t>
            </a:r>
            <a:endParaRPr lang="en-US" sz="1400" b="1" kern="0" dirty="0" smtClean="0">
              <a:solidFill>
                <a:schemeClr val="accent6"/>
              </a:solidFill>
              <a:latin typeface="+mj-lt"/>
              <a:cs typeface="+mj-cs"/>
            </a:endParaRPr>
          </a:p>
          <a:p>
            <a:pPr algn="r" eaLnBrk="0" hangingPunct="0">
              <a:defRPr/>
            </a:pPr>
            <a:r>
              <a:rPr lang="en-US" sz="1400" b="1" kern="0" dirty="0" smtClean="0">
                <a:solidFill>
                  <a:schemeClr val="accent6"/>
                </a:solidFill>
                <a:latin typeface="+mj-lt"/>
                <a:cs typeface="+mj-cs"/>
              </a:rPr>
              <a:t>14-15 February, 2017 </a:t>
            </a:r>
            <a:endParaRPr lang="en-US" sz="1400" b="1" kern="0" dirty="0">
              <a:solidFill>
                <a:schemeClr val="accent6"/>
              </a:solidFill>
              <a:latin typeface="+mj-lt"/>
              <a:cs typeface="+mj-cs"/>
            </a:endParaRPr>
          </a:p>
        </p:txBody>
      </p:sp>
      <p:sp>
        <p:nvSpPr>
          <p:cNvPr id="2" name="Titolo 1"/>
          <p:cNvSpPr>
            <a:spLocks noGrp="1"/>
          </p:cNvSpPr>
          <p:nvPr>
            <p:ph type="title"/>
          </p:nvPr>
        </p:nvSpPr>
        <p:spPr>
          <a:xfrm>
            <a:off x="1143000" y="274638"/>
            <a:ext cx="6629400" cy="1143000"/>
          </a:xfrm>
        </p:spPr>
        <p:txBody>
          <a:bodyPr/>
          <a:lstStyle>
            <a:lvl1pPr algn="ctr">
              <a:defRPr sz="4000" b="1">
                <a:solidFill>
                  <a:schemeClr val="accent6"/>
                </a:solidFill>
              </a:defRPr>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stile</a:t>
            </a:r>
            <a:endParaRPr lang="en-US" noProof="0" dirty="0"/>
          </a:p>
        </p:txBody>
      </p:sp>
      <p:sp>
        <p:nvSpPr>
          <p:cNvPr id="3" name="Segnaposto contenuto 2"/>
          <p:cNvSpPr>
            <a:spLocks noGrp="1"/>
          </p:cNvSpPr>
          <p:nvPr>
            <p:ph idx="1"/>
          </p:nvPr>
        </p:nvSpPr>
        <p:spPr/>
        <p:txBody>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endParaRPr lang="en-US" noProof="0"/>
          </a:p>
        </p:txBody>
      </p:sp>
      <p:pic>
        <p:nvPicPr>
          <p:cNvPr id="4098" name="Picture 2" descr="http://www.itaca.coopsoc.it/img/erasmusplusb.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739" t="10756" r="66645"/>
          <a:stretch/>
        </p:blipFill>
        <p:spPr bwMode="auto">
          <a:xfrm>
            <a:off x="5016" y="44624"/>
            <a:ext cx="1173480" cy="10115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itaca.coopsoc.it/img/erasmusplusb.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4298" t="36738" r="5059"/>
          <a:stretch/>
        </p:blipFill>
        <p:spPr bwMode="auto">
          <a:xfrm>
            <a:off x="5016" y="908720"/>
            <a:ext cx="117348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drone.unisannio.it/images/tectnet/tectne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5943" y="116633"/>
            <a:ext cx="829273" cy="108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gli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5DC4CF1-0C80-467F-A071-961ED275464B}"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2A0D909-D0F6-40E7-8886-0291CF8A83E9}"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1483B53-9CD7-450E-8188-ED93B38E6EFB}"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80AD5C6C-384A-40AE-BC01-398A91492BB6}"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A8C8E75F-2849-4FD2-A0ED-D526CB0AF98C}"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6BCEB15-D9E3-4B0F-AF5C-0C6CEBC16ACE}"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ru-RU" smtClean="0"/>
              <a:t>7 septembrie 2017 </a:t>
            </a: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41E19EF-E0A1-4790-96D3-50F5585DAF20}"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r>
              <a:rPr lang="ru-RU" smtClean="0"/>
              <a:t>7 septembrie 2017 </a:t>
            </a: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6DCD28AE-0560-49B0-A98F-74976C4C94F2}"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9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defRPr>
      </a:lvl2pPr>
      <a:lvl3pPr algn="ctr" rtl="0" eaLnBrk="0" fontAlgn="base" hangingPunct="0">
        <a:spcBef>
          <a:spcPct val="0"/>
        </a:spcBef>
        <a:spcAft>
          <a:spcPct val="0"/>
        </a:spcAft>
        <a:defRPr sz="4400">
          <a:solidFill>
            <a:schemeClr val="tx2"/>
          </a:solidFill>
          <a:latin typeface="Arial" charset="0"/>
          <a:ea typeface="MS PGothic" pitchFamily="34" charset="-128"/>
        </a:defRPr>
      </a:lvl3pPr>
      <a:lvl4pPr algn="ctr" rtl="0" eaLnBrk="0" fontAlgn="base" hangingPunct="0">
        <a:spcBef>
          <a:spcPct val="0"/>
        </a:spcBef>
        <a:spcAft>
          <a:spcPct val="0"/>
        </a:spcAft>
        <a:defRPr sz="4400">
          <a:solidFill>
            <a:schemeClr val="tx2"/>
          </a:solidFill>
          <a:latin typeface="Arial" charset="0"/>
          <a:ea typeface="MS PGothic" pitchFamily="34" charset="-128"/>
        </a:defRPr>
      </a:lvl4pPr>
      <a:lvl5pPr algn="ctr" rtl="0" eaLnBrk="0" fontAlgn="base" hangingPunct="0">
        <a:spcBef>
          <a:spcPct val="0"/>
        </a:spcBef>
        <a:spcAft>
          <a:spcPct val="0"/>
        </a:spcAft>
        <a:defRPr sz="4400">
          <a:solidFill>
            <a:schemeClr val="tx2"/>
          </a:solidFill>
          <a:latin typeface="Arial" charset="0"/>
          <a:ea typeface="MS PGothic"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5.png"/><Relationship Id="rId4" Type="http://schemas.openxmlformats.org/officeDocument/2006/relationships/image" Target="../media/image5.jpe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jpe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6.png"/><Relationship Id="rId10" Type="http://schemas.openxmlformats.org/officeDocument/2006/relationships/image" Target="../media/image21.jpeg"/><Relationship Id="rId4" Type="http://schemas.openxmlformats.org/officeDocument/2006/relationships/image" Target="../media/image5.jpeg"/><Relationship Id="rId9"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5.jpe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4.png"/><Relationship Id="rId7"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6.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6.pn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png"/><Relationship Id="rId7"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png"/><Relationship Id="rId4" Type="http://schemas.openxmlformats.org/officeDocument/2006/relationships/diagramQuickStyle" Target="../diagrams/quickStyle1.xml"/><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51520" y="908719"/>
            <a:ext cx="8650387" cy="5092049"/>
          </a:xfrm>
          <a:solidFill>
            <a:schemeClr val="accent3">
              <a:lumMod val="95000"/>
            </a:schemeClr>
          </a:solidFill>
        </p:spPr>
        <p:txBody>
          <a:bodyPr>
            <a:noAutofit/>
          </a:bodyPr>
          <a:lstStyle/>
          <a:p>
            <a:pPr>
              <a:defRPr/>
            </a:pP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MO"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r>
              <a:rPr lang="vi-VN" sz="3200" b="1" dirty="0" smtClean="0">
                <a:effectLst>
                  <a:outerShdw blurRad="38100" dist="38100" dir="2700000" algn="tl">
                    <a:srgbClr val="000000">
                      <a:alpha val="43137"/>
                    </a:srgbClr>
                  </a:outerShdw>
                </a:effectLst>
                <a:latin typeface="Times New Roman" pitchFamily="18" charset="0"/>
                <a:cs typeface="Times New Roman" pitchFamily="18" charset="0"/>
              </a:rPr>
              <a:t>Utilizarea </a:t>
            </a:r>
            <a:r>
              <a:rPr lang="vi-VN" sz="3200" b="1" dirty="0">
                <a:effectLst>
                  <a:outerShdw blurRad="38100" dist="38100" dir="2700000" algn="tl">
                    <a:srgbClr val="000000">
                      <a:alpha val="43137"/>
                    </a:srgbClr>
                  </a:outerShdw>
                </a:effectLst>
                <a:latin typeface="Times New Roman" pitchFamily="18" charset="0"/>
                <a:cs typeface="Times New Roman" pitchFamily="18" charset="0"/>
              </a:rPr>
              <a:t>dronelor în scopuri științifice pentru asigurarea dezvoltării </a:t>
            </a:r>
            <a:r>
              <a:rPr lang="vi-VN" sz="3200" b="1" dirty="0" smtClean="0">
                <a:effectLst>
                  <a:outerShdw blurRad="38100" dist="38100" dir="2700000" algn="tl">
                    <a:srgbClr val="000000">
                      <a:alpha val="43137"/>
                    </a:srgbClr>
                  </a:outerShdw>
                </a:effectLst>
                <a:latin typeface="Times New Roman" pitchFamily="18" charset="0"/>
                <a:cs typeface="Times New Roman" pitchFamily="18" charset="0"/>
              </a:rPr>
              <a:t>durabile</a:t>
            </a:r>
            <a:r>
              <a:rPr lang="ro-MO"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t>
            </a:r>
            <a:br>
              <a:rPr lang="ro-MO" sz="3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r>
              <a:rPr lang="ro-MO" sz="2400" b="1" i="1" dirty="0" err="1" smtClean="0">
                <a:effectLst>
                  <a:outerShdw blurRad="38100" dist="38100" dir="2700000" algn="tl">
                    <a:srgbClr val="000000">
                      <a:alpha val="43137"/>
                    </a:srgbClr>
                  </a:outerShdw>
                </a:effectLst>
                <a:latin typeface="Times New Roman" pitchFamily="18" charset="0"/>
                <a:cs typeface="Times New Roman" pitchFamily="18" charset="0"/>
              </a:rPr>
              <a:t>Savca</a:t>
            </a:r>
            <a:r>
              <a:rPr lang="ro-MO" sz="2400" b="1" i="1" dirty="0" smtClean="0">
                <a:effectLst>
                  <a:outerShdw blurRad="38100" dist="38100" dir="2700000" algn="tl">
                    <a:srgbClr val="000000">
                      <a:alpha val="43137"/>
                    </a:srgbClr>
                  </a:outerShdw>
                </a:effectLst>
                <a:latin typeface="Times New Roman" pitchFamily="18" charset="0"/>
                <a:cs typeface="Times New Roman" pitchFamily="18" charset="0"/>
              </a:rPr>
              <a:t> Tatiana, magistru, lect. </a:t>
            </a:r>
            <a:r>
              <a:rPr lang="ro-MO" sz="2400" b="1" i="1" smtClean="0">
                <a:effectLst>
                  <a:outerShdw blurRad="38100" dist="38100" dir="2700000" algn="tl">
                    <a:srgbClr val="000000">
                      <a:alpha val="43137"/>
                    </a:srgbClr>
                  </a:outerShdw>
                </a:effectLst>
                <a:latin typeface="Times New Roman" pitchFamily="18" charset="0"/>
                <a:cs typeface="Times New Roman" pitchFamily="18" charset="0"/>
              </a:rPr>
              <a:t>sup. </a:t>
            </a:r>
            <a:r>
              <a:rPr lang="ro-MO" sz="2400" b="1" i="1" dirty="0" smtClean="0">
                <a:effectLst>
                  <a:outerShdw blurRad="38100" dist="38100" dir="2700000" algn="tl">
                    <a:srgbClr val="000000">
                      <a:alpha val="43137"/>
                    </a:srgbClr>
                  </a:outerShdw>
                </a:effectLst>
                <a:latin typeface="Times New Roman" pitchFamily="18" charset="0"/>
                <a:cs typeface="Times New Roman" pitchFamily="18" charset="0"/>
              </a:rPr>
              <a:t>univers.</a:t>
            </a:r>
            <a:r>
              <a:rPr lang="ro-RO" sz="2400" b="1" i="1" dirty="0" smtClean="0">
                <a:solidFill>
                  <a:srgbClr val="002060"/>
                </a:solidFill>
                <a:latin typeface="Arial Narrow" pitchFamily="34" charset="0"/>
                <a:cs typeface="Arial" panose="020B0604020202020204" pitchFamily="34" charset="0"/>
              </a:rPr>
              <a:t/>
            </a:r>
            <a:br>
              <a:rPr lang="ro-RO" sz="2400" b="1" i="1" dirty="0" smtClean="0">
                <a:solidFill>
                  <a:srgbClr val="002060"/>
                </a:solidFill>
                <a:latin typeface="Arial Narrow" pitchFamily="34" charset="0"/>
                <a:cs typeface="Arial" panose="020B0604020202020204" pitchFamily="34" charset="0"/>
              </a:rPr>
            </a:br>
            <a:r>
              <a:rPr lang="ro-RO" sz="2000" b="1" dirty="0" smtClean="0">
                <a:solidFill>
                  <a:srgbClr val="002060"/>
                </a:solidFill>
                <a:latin typeface="Arial Narrow" pitchFamily="34" charset="0"/>
                <a:cs typeface="Arial" panose="020B0604020202020204" pitchFamily="34" charset="0"/>
              </a:rPr>
              <a:t/>
            </a:r>
            <a:br>
              <a:rPr lang="ro-RO" sz="2000" b="1" dirty="0" smtClean="0">
                <a:solidFill>
                  <a:srgbClr val="002060"/>
                </a:solidFill>
                <a:latin typeface="Arial Narrow" pitchFamily="34" charset="0"/>
                <a:cs typeface="Arial" panose="020B0604020202020204" pitchFamily="34" charset="0"/>
              </a:rPr>
            </a:br>
            <a:r>
              <a:rPr lang="en-US" sz="2000" b="1" dirty="0" err="1" smtClean="0">
                <a:solidFill>
                  <a:srgbClr val="002060"/>
                </a:solidFill>
                <a:latin typeface="Arial Narrow" pitchFamily="34" charset="0"/>
                <a:cs typeface="Arial" panose="020B0604020202020204" pitchFamily="34" charset="0"/>
              </a:rPr>
              <a:t>Conferin</a:t>
            </a:r>
            <a:r>
              <a:rPr lang="ro-RO" sz="2000" b="1" dirty="0" smtClean="0">
                <a:solidFill>
                  <a:srgbClr val="002060"/>
                </a:solidFill>
                <a:latin typeface="Arial Narrow" pitchFamily="34" charset="0"/>
                <a:cs typeface="Arial" panose="020B0604020202020204" pitchFamily="34" charset="0"/>
              </a:rPr>
              <a:t>ţa Internaţională </a:t>
            </a:r>
            <a:br>
              <a:rPr lang="ro-RO" sz="2000" b="1" dirty="0" smtClean="0">
                <a:solidFill>
                  <a:srgbClr val="002060"/>
                </a:solidFill>
                <a:latin typeface="Arial Narrow" pitchFamily="34" charset="0"/>
                <a:cs typeface="Arial" panose="020B0604020202020204" pitchFamily="34" charset="0"/>
              </a:rPr>
            </a:br>
            <a:r>
              <a:rPr lang="ro-RO" sz="2000" b="1" dirty="0" smtClean="0">
                <a:solidFill>
                  <a:srgbClr val="002060"/>
                </a:solidFill>
                <a:latin typeface="Arial Narrow" pitchFamily="34" charset="0"/>
                <a:cs typeface="Arial" panose="020B0604020202020204" pitchFamily="34" charset="0"/>
              </a:rPr>
              <a:t>Teoria şi practica administrării publice</a:t>
            </a:r>
            <a:br>
              <a:rPr lang="ro-RO" sz="2000" b="1" dirty="0" smtClean="0">
                <a:solidFill>
                  <a:srgbClr val="002060"/>
                </a:solidFill>
                <a:latin typeface="Arial Narrow" pitchFamily="34" charset="0"/>
                <a:cs typeface="Arial" panose="020B0604020202020204" pitchFamily="34" charset="0"/>
              </a:rPr>
            </a:br>
            <a:r>
              <a:rPr lang="ro-RO" sz="2000" b="1" dirty="0" smtClean="0">
                <a:solidFill>
                  <a:srgbClr val="002060"/>
                </a:solidFill>
                <a:latin typeface="Arial Narrow" pitchFamily="34" charset="0"/>
                <a:cs typeface="Arial" panose="020B0604020202020204" pitchFamily="34" charset="0"/>
              </a:rPr>
              <a:t>ediţia anului 2018</a:t>
            </a:r>
            <a:r>
              <a:rPr lang="en-US" sz="2800" b="1" dirty="0" smtClean="0">
                <a:solidFill>
                  <a:srgbClr val="002060"/>
                </a:solidFill>
                <a:latin typeface="Arial Narrow" pitchFamily="34" charset="0"/>
                <a:cs typeface="Arial" panose="020B0604020202020204" pitchFamily="34" charset="0"/>
              </a:rPr>
              <a:t/>
            </a:r>
            <a:br>
              <a:rPr lang="en-US" sz="2800" b="1" dirty="0" smtClean="0">
                <a:solidFill>
                  <a:srgbClr val="002060"/>
                </a:solidFill>
                <a:latin typeface="Arial Narrow" pitchFamily="34" charset="0"/>
                <a:cs typeface="Arial" panose="020B0604020202020204" pitchFamily="34" charset="0"/>
              </a:rPr>
            </a:br>
            <a:r>
              <a:rPr lang="ro-RO" sz="2800" b="1" dirty="0" smtClean="0">
                <a:solidFill>
                  <a:srgbClr val="FF0000"/>
                </a:solidFill>
                <a:ea typeface="ＭＳ Ｐゴシック" charset="-128"/>
              </a:rPr>
              <a:t>Academia de Administrare Publică</a:t>
            </a: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RO" sz="1800" b="1" dirty="0" smtClean="0">
                <a:solidFill>
                  <a:srgbClr val="002060"/>
                </a:solidFill>
                <a:latin typeface="Arial Narrow" pitchFamily="34" charset="0"/>
                <a:ea typeface="ＭＳ Ｐゴシック" charset="-128"/>
              </a:rPr>
              <a:t>P</a:t>
            </a:r>
            <a:r>
              <a:rPr lang="vi-VN" sz="1800" b="1" dirty="0" smtClean="0">
                <a:solidFill>
                  <a:srgbClr val="002060"/>
                </a:solidFill>
                <a:latin typeface="Arial Narrow" pitchFamily="34" charset="0"/>
                <a:ea typeface="ＭＳ Ｐゴシック" charset="-128"/>
              </a:rPr>
              <a:t>roiectul</a:t>
            </a:r>
            <a:r>
              <a:rPr lang="ro-RO" sz="1800" b="1" dirty="0" smtClean="0">
                <a:solidFill>
                  <a:srgbClr val="002060"/>
                </a:solidFill>
                <a:latin typeface="Arial Narrow" pitchFamily="34" charset="0"/>
                <a:ea typeface="ＭＳ Ｐゴシック" charset="-128"/>
              </a:rPr>
              <a:t> </a:t>
            </a:r>
            <a:r>
              <a:rPr lang="en-US" sz="1800" b="1" i="1" u="sng" dirty="0" smtClean="0">
                <a:solidFill>
                  <a:srgbClr val="002060"/>
                </a:solidFill>
                <a:latin typeface="Arial Narrow" pitchFamily="34" charset="0"/>
                <a:ea typeface="ＭＳ Ｐゴシック" charset="-128"/>
              </a:rPr>
              <a:t>Educational for Drone (</a:t>
            </a:r>
            <a:r>
              <a:rPr lang="en-US" sz="1800" b="1" i="1" u="sng" dirty="0" err="1" smtClean="0">
                <a:solidFill>
                  <a:srgbClr val="002060"/>
                </a:solidFill>
                <a:latin typeface="Arial Narrow" pitchFamily="34" charset="0"/>
                <a:ea typeface="ＭＳ Ｐゴシック" charset="-128"/>
              </a:rPr>
              <a:t>eDrone</a:t>
            </a:r>
            <a:r>
              <a:rPr lang="en-US" sz="1800" b="1" i="1" u="sng" dirty="0" smtClean="0">
                <a:solidFill>
                  <a:srgbClr val="002060"/>
                </a:solidFill>
                <a:latin typeface="Arial Narrow" pitchFamily="34" charset="0"/>
                <a:ea typeface="ＭＳ Ｐゴシック" charset="-128"/>
              </a:rPr>
              <a:t>) </a:t>
            </a:r>
            <a:r>
              <a:rPr lang="en-US" sz="1800" b="1" dirty="0" smtClean="0">
                <a:solidFill>
                  <a:srgbClr val="002060"/>
                </a:solidFill>
                <a:latin typeface="Arial Narrow" pitchFamily="34" charset="0"/>
                <a:ea typeface="ＭＳ Ｐゴシック" charset="-128"/>
              </a:rPr>
              <a:t/>
            </a:r>
            <a:br>
              <a:rPr lang="en-US" sz="1800" b="1" dirty="0" smtClean="0">
                <a:solidFill>
                  <a:srgbClr val="002060"/>
                </a:solidFill>
                <a:latin typeface="Arial Narrow" pitchFamily="34" charset="0"/>
                <a:ea typeface="ＭＳ Ｐゴシック" charset="-128"/>
              </a:rPr>
            </a:br>
            <a:r>
              <a:rPr lang="en-US" sz="1800" b="1" dirty="0" smtClean="0">
                <a:solidFill>
                  <a:srgbClr val="002060"/>
                </a:solidFill>
                <a:latin typeface="Arial Narrow" pitchFamily="34" charset="0"/>
                <a:ea typeface="ＭＳ Ｐゴシック" charset="-128"/>
              </a:rPr>
              <a:t>574090-EPP-1-2016-1-IT-EPPKA2-CBHE-JP</a:t>
            </a:r>
            <a:br>
              <a:rPr lang="en-US" sz="1800" b="1" dirty="0" smtClean="0">
                <a:solidFill>
                  <a:srgbClr val="002060"/>
                </a:solidFill>
                <a:latin typeface="Arial Narrow" pitchFamily="34" charset="0"/>
                <a:ea typeface="ＭＳ Ｐゴシック" charset="-128"/>
              </a:rPr>
            </a:br>
            <a:r>
              <a:rPr lang="ro-RO" sz="1800" b="1" dirty="0" smtClean="0">
                <a:solidFill>
                  <a:srgbClr val="002060"/>
                </a:solidFill>
                <a:latin typeface="Arial Narrow" pitchFamily="34" charset="0"/>
                <a:cs typeface="Arial" panose="020B0604020202020204" pitchFamily="34" charset="0"/>
              </a:rPr>
              <a:t>Pr</a:t>
            </a:r>
            <a:r>
              <a:rPr lang="it-IT" sz="1800" b="1" dirty="0" smtClean="0">
                <a:solidFill>
                  <a:srgbClr val="002060"/>
                </a:solidFill>
                <a:latin typeface="Arial Narrow" pitchFamily="34" charset="0"/>
                <a:cs typeface="Arial" panose="020B0604020202020204" pitchFamily="34" charset="0"/>
              </a:rPr>
              <a:t>ogramul Erasmus+ </a:t>
            </a:r>
            <a:r>
              <a:rPr lang="ro-RO" sz="1800" b="1" dirty="0" smtClean="0">
                <a:solidFill>
                  <a:srgbClr val="002060"/>
                </a:solidFill>
                <a:latin typeface="Arial Narrow" pitchFamily="34" charset="0"/>
                <a:cs typeface="Arial" panose="020B0604020202020204" pitchFamily="34" charset="0"/>
              </a:rPr>
              <a:t>C</a:t>
            </a:r>
            <a:r>
              <a:rPr lang="it-IT" sz="1800" b="1" dirty="0" smtClean="0">
                <a:solidFill>
                  <a:srgbClr val="002060"/>
                </a:solidFill>
                <a:latin typeface="Arial Narrow" pitchFamily="34" charset="0"/>
                <a:cs typeface="Arial" panose="020B0604020202020204" pitchFamily="34" charset="0"/>
              </a:rPr>
              <a:t>onsolidarea capacităților în domeniul învățământului superior  </a:t>
            </a:r>
            <a:r>
              <a:rPr lang="ro-RO" sz="1800" b="1" dirty="0" smtClean="0">
                <a:solidFill>
                  <a:srgbClr val="002060"/>
                </a:solidFill>
                <a:latin typeface="Arial Narrow" pitchFamily="34" charset="0"/>
                <a:cs typeface="Arial" panose="020B0604020202020204" pitchFamily="34" charset="0"/>
              </a:rPr>
              <a:t/>
            </a:r>
            <a:br>
              <a:rPr lang="ro-RO" sz="1800" b="1" dirty="0" smtClean="0">
                <a:solidFill>
                  <a:srgbClr val="002060"/>
                </a:solidFill>
                <a:latin typeface="Arial Narrow" pitchFamily="34" charset="0"/>
                <a:cs typeface="Arial" panose="020B0604020202020204" pitchFamily="34" charset="0"/>
              </a:rPr>
            </a:br>
            <a:r>
              <a:rPr lang="en-US" sz="1800" b="1" dirty="0" smtClean="0">
                <a:solidFill>
                  <a:srgbClr val="002060"/>
                </a:solidFill>
                <a:latin typeface="Arial Narrow" pitchFamily="34" charset="0"/>
                <a:cs typeface="Arial" panose="020B0604020202020204" pitchFamily="34" charset="0"/>
              </a:rPr>
              <a:t>(2016 - 2019) </a:t>
            </a:r>
            <a:r>
              <a:rPr lang="ro-RO" sz="2800" b="1" dirty="0" smtClean="0">
                <a:solidFill>
                  <a:srgbClr val="002060"/>
                </a:solidFill>
                <a:latin typeface="Arial Narrow" pitchFamily="34" charset="0"/>
                <a:cs typeface="Arial" panose="020B0604020202020204" pitchFamily="34" charset="0"/>
              </a:rPr>
              <a:t/>
            </a:r>
            <a:br>
              <a:rPr lang="ro-RO" sz="2800" b="1" dirty="0" smtClean="0">
                <a:solidFill>
                  <a:srgbClr val="002060"/>
                </a:solidFill>
                <a:latin typeface="Arial Narrow" pitchFamily="34" charset="0"/>
                <a:cs typeface="Arial" panose="020B0604020202020204" pitchFamily="34" charset="0"/>
              </a:rPr>
            </a:br>
            <a:r>
              <a:rPr lang="ro-RO" sz="2800" b="1" dirty="0" smtClean="0">
                <a:solidFill>
                  <a:srgbClr val="FF0000"/>
                </a:solidFill>
                <a:ea typeface="ＭＳ Ｐゴシック" charset="-128"/>
              </a:rPr>
              <a:t/>
            </a:r>
            <a:br>
              <a:rPr lang="ro-RO" sz="2800" b="1" dirty="0" smtClean="0">
                <a:solidFill>
                  <a:srgbClr val="FF0000"/>
                </a:solidFill>
                <a:ea typeface="ＭＳ Ｐゴシック" charset="-128"/>
              </a:rPr>
            </a:br>
            <a:r>
              <a:rPr lang="en-US" sz="2200" b="1" dirty="0" smtClean="0">
                <a:solidFill>
                  <a:srgbClr val="002060"/>
                </a:solidFill>
                <a:latin typeface="Arial Narrow" pitchFamily="34" charset="0"/>
                <a:cs typeface="Arial" panose="020B0604020202020204" pitchFamily="34" charset="0"/>
              </a:rPr>
              <a:t>03 </a:t>
            </a:r>
            <a:r>
              <a:rPr lang="en-US" sz="2200" b="1" dirty="0" err="1" smtClean="0">
                <a:solidFill>
                  <a:srgbClr val="002060"/>
                </a:solidFill>
                <a:latin typeface="Arial Narrow" pitchFamily="34" charset="0"/>
                <a:cs typeface="Arial" panose="020B0604020202020204" pitchFamily="34" charset="0"/>
              </a:rPr>
              <a:t>octombrie</a:t>
            </a:r>
            <a:r>
              <a:rPr lang="ro-RO" sz="2200" b="1" dirty="0" smtClean="0">
                <a:solidFill>
                  <a:srgbClr val="002060"/>
                </a:solidFill>
                <a:latin typeface="Arial Narrow" pitchFamily="34" charset="0"/>
                <a:cs typeface="Arial" panose="020B0604020202020204" pitchFamily="34" charset="0"/>
              </a:rPr>
              <a:t> </a:t>
            </a:r>
            <a:r>
              <a:rPr lang="en-US" sz="2200" b="1" dirty="0" smtClean="0">
                <a:solidFill>
                  <a:srgbClr val="002060"/>
                </a:solidFill>
                <a:latin typeface="Arial Narrow" pitchFamily="34" charset="0"/>
                <a:cs typeface="Arial" panose="020B0604020202020204" pitchFamily="34" charset="0"/>
              </a:rPr>
              <a:t> </a:t>
            </a:r>
            <a:r>
              <a:rPr lang="ro-RO" sz="2200" b="1" dirty="0" smtClean="0">
                <a:solidFill>
                  <a:srgbClr val="002060"/>
                </a:solidFill>
                <a:latin typeface="Arial Narrow" pitchFamily="34" charset="0"/>
                <a:cs typeface="Arial" panose="020B0604020202020204" pitchFamily="34" charset="0"/>
              </a:rPr>
              <a:t>2017</a:t>
            </a:r>
            <a:endParaRPr lang="ro-RO" sz="2200" b="1" dirty="0">
              <a:solidFill>
                <a:srgbClr val="002060"/>
              </a:solidFill>
              <a:latin typeface="Arial Narrow" pitchFamily="34" charset="0"/>
              <a:cs typeface="Arial" panose="020B0604020202020204" pitchFamily="34" charset="0"/>
            </a:endParaRPr>
          </a:p>
        </p:txBody>
      </p:sp>
      <p:cxnSp>
        <p:nvCxnSpPr>
          <p:cNvPr id="7" name="Connettore 1 6"/>
          <p:cNvCxnSpPr/>
          <p:nvPr/>
        </p:nvCxnSpPr>
        <p:spPr>
          <a:xfrm>
            <a:off x="107504" y="160714"/>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153400" y="26557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110682" y="832175"/>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32175"/>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308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70" y="5786454"/>
            <a:ext cx="5429288" cy="10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edrone.unisannio.it/images/tectnet/tectn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7378"/>
            <a:ext cx="864096" cy="11254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65" y="16635"/>
            <a:ext cx="746215" cy="732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p:txBody>
          <a:bodyPr/>
          <a:lstStyle/>
          <a:p>
            <a:pPr>
              <a:defRPr/>
            </a:pPr>
            <a:fld id="{1228858A-3625-403B-B66E-2834E2A6FC98}" type="slidenum">
              <a:rPr lang="it-IT" smtClean="0"/>
              <a:pPr>
                <a:defRPr/>
              </a:pPr>
              <a:t>1</a:t>
            </a:fld>
            <a:endParaRPr lang="it-IT"/>
          </a:p>
        </p:txBody>
      </p:sp>
      <p:pic>
        <p:nvPicPr>
          <p:cNvPr id="13" name="Picture 2"/>
          <p:cNvPicPr/>
          <p:nvPr/>
        </p:nvPicPr>
        <p:blipFill>
          <a:blip r:embed="rId5" cstate="print"/>
          <a:srcRect/>
          <a:stretch>
            <a:fillRect/>
          </a:stretch>
        </p:blipFill>
        <p:spPr bwMode="auto">
          <a:xfrm>
            <a:off x="1928794" y="142853"/>
            <a:ext cx="4643470" cy="714380"/>
          </a:xfrm>
          <a:prstGeom prst="rect">
            <a:avLst/>
          </a:prstGeom>
          <a:noFill/>
          <a:ln w="9525">
            <a:solidFill>
              <a:srgbClr val="0070C0"/>
            </a:solidFill>
            <a:miter lim="800000"/>
            <a:headEnd/>
            <a:tailEnd/>
          </a:ln>
        </p:spPr>
      </p:pic>
    </p:spTree>
    <p:extLst>
      <p:ext uri="{BB962C8B-B14F-4D97-AF65-F5344CB8AC3E}">
        <p14:creationId xmlns:p14="http://schemas.microsoft.com/office/powerpoint/2010/main" val="61233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3600" b="1" dirty="0" smtClean="0">
                <a:solidFill>
                  <a:schemeClr val="accent6"/>
                </a:solidFill>
                <a:ea typeface="ＭＳ Ｐゴシック" charset="-128"/>
              </a:rPr>
              <a:t>ASIGURARE</a:t>
            </a:r>
            <a:br>
              <a:rPr lang="ro-RO" sz="36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10</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Картинки по запросу drone"/>
          <p:cNvPicPr/>
          <p:nvPr/>
        </p:nvPicPr>
        <p:blipFill>
          <a:blip r:embed="rId6"/>
          <a:srcRect/>
          <a:stretch>
            <a:fillRect/>
          </a:stretch>
        </p:blipFill>
        <p:spPr bwMode="auto">
          <a:xfrm>
            <a:off x="6957162" y="1142984"/>
            <a:ext cx="2186838" cy="970698"/>
          </a:xfrm>
          <a:prstGeom prst="rect">
            <a:avLst/>
          </a:prstGeom>
          <a:noFill/>
          <a:ln w="9525">
            <a:noFill/>
            <a:miter lim="800000"/>
            <a:headEnd/>
            <a:tailEnd/>
          </a:ln>
        </p:spPr>
      </p:pic>
      <p:pic>
        <p:nvPicPr>
          <p:cNvPr id="1028" name="Picture 4" descr="Картинки по запросу drone"/>
          <p:cNvPicPr>
            <a:picLocks noChangeAspect="1" noChangeArrowheads="1"/>
          </p:cNvPicPr>
          <p:nvPr/>
        </p:nvPicPr>
        <p:blipFill>
          <a:blip r:embed="rId7"/>
          <a:srcRect/>
          <a:stretch>
            <a:fillRect/>
          </a:stretch>
        </p:blipFill>
        <p:spPr bwMode="auto">
          <a:xfrm>
            <a:off x="7572396" y="2000240"/>
            <a:ext cx="1571604" cy="1571604"/>
          </a:xfrm>
          <a:prstGeom prst="rect">
            <a:avLst/>
          </a:prstGeom>
          <a:noFill/>
        </p:spPr>
      </p:pic>
      <p:pic>
        <p:nvPicPr>
          <p:cNvPr id="1030" name="Picture 6" descr="Картинки по запросу drone"/>
          <p:cNvPicPr>
            <a:picLocks noChangeAspect="1" noChangeArrowheads="1"/>
          </p:cNvPicPr>
          <p:nvPr/>
        </p:nvPicPr>
        <p:blipFill>
          <a:blip r:embed="rId8"/>
          <a:srcRect/>
          <a:stretch>
            <a:fillRect/>
          </a:stretch>
        </p:blipFill>
        <p:spPr bwMode="auto">
          <a:xfrm>
            <a:off x="7380701" y="3571876"/>
            <a:ext cx="1763299" cy="785818"/>
          </a:xfrm>
          <a:prstGeom prst="rect">
            <a:avLst/>
          </a:prstGeom>
          <a:noFill/>
        </p:spPr>
      </p:pic>
      <p:pic>
        <p:nvPicPr>
          <p:cNvPr id="1032" name="Picture 8" descr="Картинки по запросу drone"/>
          <p:cNvPicPr>
            <a:picLocks noChangeAspect="1" noChangeArrowheads="1"/>
          </p:cNvPicPr>
          <p:nvPr/>
        </p:nvPicPr>
        <p:blipFill>
          <a:blip r:embed="rId9"/>
          <a:srcRect/>
          <a:stretch>
            <a:fillRect/>
          </a:stretch>
        </p:blipFill>
        <p:spPr bwMode="auto">
          <a:xfrm>
            <a:off x="7581127" y="4857760"/>
            <a:ext cx="1562873" cy="981056"/>
          </a:xfrm>
          <a:prstGeom prst="rect">
            <a:avLst/>
          </a:prstGeom>
          <a:noFill/>
        </p:spPr>
      </p:pic>
      <p:pic>
        <p:nvPicPr>
          <p:cNvPr id="38914" name="Picture 2" descr="insurance"/>
          <p:cNvPicPr>
            <a:picLocks noChangeAspect="1" noChangeArrowheads="1"/>
          </p:cNvPicPr>
          <p:nvPr/>
        </p:nvPicPr>
        <p:blipFill>
          <a:blip r:embed="rId10"/>
          <a:srcRect/>
          <a:stretch>
            <a:fillRect/>
          </a:stretch>
        </p:blipFill>
        <p:spPr bwMode="auto">
          <a:xfrm>
            <a:off x="0" y="2643182"/>
            <a:ext cx="7843332" cy="3190877"/>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357289" y="1196752"/>
            <a:ext cx="6000793" cy="4680520"/>
          </a:xfrm>
          <a:noFill/>
        </p:spPr>
        <p:txBody>
          <a:bodyPr>
            <a:noAutofit/>
          </a:bodyPr>
          <a:lstStyle/>
          <a:p>
            <a:pPr eaLnBrk="1" hangingPunct="1">
              <a:defRPr/>
            </a:pPr>
            <a:r>
              <a:rPr lang="ro-RO" sz="2000" b="1" dirty="0" smtClean="0">
                <a:solidFill>
                  <a:schemeClr val="accent6"/>
                </a:solidFill>
                <a:ea typeface="ＭＳ Ｐゴシック" charset="-128"/>
              </a:rPr>
              <a:t>CARTOGRAFIERE OPERATIVĂ  (RELIEF)</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TOPOGRAFIE, HIDROGRAFIE, </a:t>
            </a:r>
            <a:br>
              <a:rPr lang="ro-RO" sz="2000" b="1" dirty="0" smtClean="0">
                <a:solidFill>
                  <a:schemeClr val="accent6"/>
                </a:solidFill>
                <a:ea typeface="ＭＳ Ｐゴシック" charset="-128"/>
              </a:rPr>
            </a:br>
            <a:r>
              <a:rPr lang="ro-RO" sz="2000" b="1" dirty="0" smtClean="0"/>
              <a:t>Dronele pot fi folosite pentru filmarea și fotografierea aeriană a terenurilor, pentru realizările analizei spectrale a acestora.</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t>Un aport semnificativ pot aduce dronele și în măsurarea topografică geodezică, în elaborarea harților 3D.</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11</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Картинки по запросу drone"/>
          <p:cNvPicPr/>
          <p:nvPr/>
        </p:nvPicPr>
        <p:blipFill>
          <a:blip r:embed="rId6"/>
          <a:srcRect/>
          <a:stretch>
            <a:fillRect/>
          </a:stretch>
        </p:blipFill>
        <p:spPr bwMode="auto">
          <a:xfrm>
            <a:off x="6957162" y="1142984"/>
            <a:ext cx="2186838" cy="970698"/>
          </a:xfrm>
          <a:prstGeom prst="rect">
            <a:avLst/>
          </a:prstGeom>
          <a:noFill/>
          <a:ln w="9525">
            <a:noFill/>
            <a:miter lim="800000"/>
            <a:headEnd/>
            <a:tailEnd/>
          </a:ln>
        </p:spPr>
      </p:pic>
      <p:pic>
        <p:nvPicPr>
          <p:cNvPr id="1028" name="Picture 4" descr="Картинки по запросу drone"/>
          <p:cNvPicPr>
            <a:picLocks noChangeAspect="1" noChangeArrowheads="1"/>
          </p:cNvPicPr>
          <p:nvPr/>
        </p:nvPicPr>
        <p:blipFill>
          <a:blip r:embed="rId7"/>
          <a:srcRect/>
          <a:stretch>
            <a:fillRect/>
          </a:stretch>
        </p:blipFill>
        <p:spPr bwMode="auto">
          <a:xfrm>
            <a:off x="7572396" y="2000240"/>
            <a:ext cx="1571604" cy="1571604"/>
          </a:xfrm>
          <a:prstGeom prst="rect">
            <a:avLst/>
          </a:prstGeom>
          <a:noFill/>
        </p:spPr>
      </p:pic>
      <p:pic>
        <p:nvPicPr>
          <p:cNvPr id="1030" name="Picture 6" descr="Картинки по запросу drone"/>
          <p:cNvPicPr>
            <a:picLocks noChangeAspect="1" noChangeArrowheads="1"/>
          </p:cNvPicPr>
          <p:nvPr/>
        </p:nvPicPr>
        <p:blipFill>
          <a:blip r:embed="rId8"/>
          <a:srcRect/>
          <a:stretch>
            <a:fillRect/>
          </a:stretch>
        </p:blipFill>
        <p:spPr bwMode="auto">
          <a:xfrm>
            <a:off x="7380701" y="3571876"/>
            <a:ext cx="1763299" cy="785818"/>
          </a:xfrm>
          <a:prstGeom prst="rect">
            <a:avLst/>
          </a:prstGeom>
          <a:noFill/>
        </p:spPr>
      </p:pic>
      <p:pic>
        <p:nvPicPr>
          <p:cNvPr id="1032" name="Picture 8" descr="Картинки по запросу drone"/>
          <p:cNvPicPr>
            <a:picLocks noChangeAspect="1" noChangeArrowheads="1"/>
          </p:cNvPicPr>
          <p:nvPr/>
        </p:nvPicPr>
        <p:blipFill>
          <a:blip r:embed="rId9"/>
          <a:srcRect/>
          <a:stretch>
            <a:fillRect/>
          </a:stretch>
        </p:blipFill>
        <p:spPr bwMode="auto">
          <a:xfrm>
            <a:off x="7581127" y="4857760"/>
            <a:ext cx="1562873" cy="981056"/>
          </a:xfrm>
          <a:prstGeom prst="rect">
            <a:avLst/>
          </a:prstGeom>
          <a:noFill/>
        </p:spPr>
      </p:pic>
      <p:pic>
        <p:nvPicPr>
          <p:cNvPr id="37890" name="Picture 2" descr="mapping"/>
          <p:cNvPicPr>
            <a:picLocks noChangeAspect="1" noChangeArrowheads="1"/>
          </p:cNvPicPr>
          <p:nvPr/>
        </p:nvPicPr>
        <p:blipFill>
          <a:blip r:embed="rId10"/>
          <a:srcRect/>
          <a:stretch>
            <a:fillRect/>
          </a:stretch>
        </p:blipFill>
        <p:spPr bwMode="auto">
          <a:xfrm>
            <a:off x="0" y="4143380"/>
            <a:ext cx="7429520" cy="1639456"/>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0" y="1196752"/>
            <a:ext cx="9144000" cy="4680520"/>
          </a:xfrm>
          <a:noFill/>
        </p:spPr>
        <p:txBody>
          <a:bodyPr>
            <a:noAutofit/>
          </a:bodyPr>
          <a:lstStyle/>
          <a:p>
            <a:pPr algn="l" eaLnBrk="1" hangingPunct="1">
              <a:defRPr/>
            </a:pPr>
            <a:r>
              <a:rPr lang="ro-RO" sz="2000" b="1" dirty="0" smtClean="0">
                <a:solidFill>
                  <a:schemeClr val="accent6"/>
                </a:solidFill>
                <a:ea typeface="ＭＳ Ｐゴシック" charset="-128"/>
              </a:rPr>
              <a:t>  SITUAŢII   EXCEPŢIONALE            OPERAŢIUNI DE SALVARE PE APĂ </a:t>
            </a: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12</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36866" name="AutoShape 2"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68" name="AutoShape 4"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70" name="AutoShape 6"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6872" name="AutoShape 8"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6874" name="Picture 10" descr="Картинки по запросу situatii exceptionale"/>
          <p:cNvPicPr>
            <a:picLocks noChangeAspect="1" noChangeArrowheads="1"/>
          </p:cNvPicPr>
          <p:nvPr/>
        </p:nvPicPr>
        <p:blipFill>
          <a:blip r:embed="rId6"/>
          <a:srcRect/>
          <a:stretch>
            <a:fillRect/>
          </a:stretch>
        </p:blipFill>
        <p:spPr bwMode="auto">
          <a:xfrm>
            <a:off x="0" y="4000504"/>
            <a:ext cx="4357686" cy="1921665"/>
          </a:xfrm>
          <a:prstGeom prst="rect">
            <a:avLst/>
          </a:prstGeom>
          <a:noFill/>
        </p:spPr>
      </p:pic>
      <p:pic>
        <p:nvPicPr>
          <p:cNvPr id="36876" name="Picture 12" descr="Картинки по запросу situatii exceptionale"/>
          <p:cNvPicPr>
            <a:picLocks noChangeAspect="1" noChangeArrowheads="1"/>
          </p:cNvPicPr>
          <p:nvPr/>
        </p:nvPicPr>
        <p:blipFill>
          <a:blip r:embed="rId7"/>
          <a:srcRect/>
          <a:stretch>
            <a:fillRect/>
          </a:stretch>
        </p:blipFill>
        <p:spPr bwMode="auto">
          <a:xfrm>
            <a:off x="5143505" y="3929066"/>
            <a:ext cx="4000496" cy="1847851"/>
          </a:xfrm>
          <a:prstGeom prst="rect">
            <a:avLst/>
          </a:prstGeom>
          <a:noFill/>
        </p:spPr>
      </p:pic>
      <p:pic>
        <p:nvPicPr>
          <p:cNvPr id="36878" name="Picture 14" descr="Картинки по запросу situatii exceptionale"/>
          <p:cNvPicPr>
            <a:picLocks noChangeAspect="1" noChangeArrowheads="1"/>
          </p:cNvPicPr>
          <p:nvPr/>
        </p:nvPicPr>
        <p:blipFill>
          <a:blip r:embed="rId8"/>
          <a:srcRect/>
          <a:stretch>
            <a:fillRect/>
          </a:stretch>
        </p:blipFill>
        <p:spPr bwMode="auto">
          <a:xfrm>
            <a:off x="6067529" y="1142984"/>
            <a:ext cx="3076471" cy="2052638"/>
          </a:xfrm>
          <a:prstGeom prst="rect">
            <a:avLst/>
          </a:prstGeom>
          <a:noFill/>
        </p:spPr>
      </p:pic>
      <p:pic>
        <p:nvPicPr>
          <p:cNvPr id="36880" name="Picture 16" descr="Картинки по запросу situatii exceptionale"/>
          <p:cNvPicPr>
            <a:picLocks noChangeAspect="1" noChangeArrowheads="1"/>
          </p:cNvPicPr>
          <p:nvPr/>
        </p:nvPicPr>
        <p:blipFill>
          <a:blip r:embed="rId9"/>
          <a:srcRect/>
          <a:stretch>
            <a:fillRect/>
          </a:stretch>
        </p:blipFill>
        <p:spPr bwMode="auto">
          <a:xfrm>
            <a:off x="2428860" y="1214422"/>
            <a:ext cx="3227979" cy="2090738"/>
          </a:xfrm>
          <a:prstGeom prst="rect">
            <a:avLst/>
          </a:prstGeom>
          <a:noFill/>
        </p:spPr>
      </p:pic>
      <p:sp>
        <p:nvSpPr>
          <p:cNvPr id="23" name="Прямоугольник 22"/>
          <p:cNvSpPr/>
          <p:nvPr/>
        </p:nvSpPr>
        <p:spPr>
          <a:xfrm>
            <a:off x="2500298" y="3071810"/>
            <a:ext cx="928694" cy="1428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o-RO" sz="800" dirty="0" smtClean="0">
                <a:solidFill>
                  <a:srgbClr val="FF0000"/>
                </a:solidFill>
              </a:rPr>
              <a:t>Foto drona</a:t>
            </a:r>
            <a:endParaRPr lang="ru-RU" sz="800" dirty="0">
              <a:solidFill>
                <a:srgbClr val="FF0000"/>
              </a:solidFill>
            </a:endParaRPr>
          </a:p>
        </p:txBody>
      </p:sp>
      <p:pic>
        <p:nvPicPr>
          <p:cNvPr id="24" name="Picture 2" descr="Похожее изображение"/>
          <p:cNvPicPr>
            <a:picLocks noChangeAspect="1" noChangeArrowheads="1"/>
          </p:cNvPicPr>
          <p:nvPr/>
        </p:nvPicPr>
        <p:blipFill>
          <a:blip r:embed="rId10"/>
          <a:srcRect/>
          <a:stretch>
            <a:fillRect/>
          </a:stretch>
        </p:blipFill>
        <p:spPr bwMode="auto">
          <a:xfrm>
            <a:off x="214282" y="1928802"/>
            <a:ext cx="1930245" cy="1285884"/>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7" y="1428736"/>
            <a:ext cx="5748100" cy="4448536"/>
          </a:xfrm>
          <a:noFill/>
        </p:spPr>
        <p:txBody>
          <a:bodyPr>
            <a:noAutofit/>
          </a:bodyPr>
          <a:lstStyle/>
          <a:p>
            <a:pPr algn="r" eaLnBrk="1" hangingPunct="1">
              <a:defRPr/>
            </a:pPr>
            <a:r>
              <a:rPr lang="vi-VN" sz="1800" b="1" dirty="0" smtClean="0">
                <a:solidFill>
                  <a:schemeClr val="accent6"/>
                </a:solidFill>
                <a:ea typeface="ＭＳ Ｐゴシック" charset="-128"/>
              </a:rPr>
              <a:t>MISIUNILE DE CĂUTARE ȘI SALVARE </a:t>
            </a: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ro-RO" sz="1400" b="1" dirty="0" smtClean="0">
                <a:solidFill>
                  <a:schemeClr val="accent6"/>
                </a:solidFill>
                <a:ea typeface="ＭＳ Ｐゴシック" charset="-128"/>
              </a:rPr>
              <a:t/>
            </a:r>
            <a:br>
              <a:rPr lang="ro-RO" sz="1400" b="1" dirty="0" smtClean="0">
                <a:solidFill>
                  <a:schemeClr val="accent6"/>
                </a:solidFill>
                <a:ea typeface="ＭＳ Ｐゴシック" charset="-128"/>
              </a:rPr>
            </a:br>
            <a:r>
              <a:rPr lang="en-US" sz="1400" b="1" dirty="0" err="1" smtClean="0">
                <a:solidFill>
                  <a:schemeClr val="accent6"/>
                </a:solidFill>
                <a:ea typeface="ＭＳ Ｐゴシック" charset="-128"/>
              </a:rPr>
              <a:t>Dronele</a:t>
            </a:r>
            <a:r>
              <a:rPr lang="en-US" sz="1400" b="1" dirty="0" smtClean="0">
                <a:solidFill>
                  <a:schemeClr val="accent6"/>
                </a:solidFill>
                <a:ea typeface="ＭＳ Ｐゴシック" charset="-128"/>
              </a:rPr>
              <a:t>  </a:t>
            </a:r>
            <a:r>
              <a:rPr lang="vi-VN" sz="1400" b="1" dirty="0" smtClean="0">
                <a:solidFill>
                  <a:schemeClr val="accent6"/>
                </a:solidFill>
                <a:latin typeface="+mn-lt"/>
                <a:ea typeface="ＭＳ Ｐゴシック" charset="-128"/>
              </a:rPr>
              <a:t>oferă o acoperire mult mai rapidă a terenului de căutare și, cu capacitatea de a purta diferite dispozitive, cum ar fi senzorii de căldură</a:t>
            </a:r>
            <a:r>
              <a:rPr lang="en-US" sz="1400" b="1" dirty="0" smtClean="0">
                <a:solidFill>
                  <a:schemeClr val="accent6"/>
                </a:solidFill>
                <a:latin typeface="+mn-lt"/>
                <a:ea typeface="ＭＳ Ｐゴシック" charset="-128"/>
              </a:rPr>
              <a:t>.  </a:t>
            </a:r>
            <a:r>
              <a:rPr lang="en-US" sz="1400" b="1" dirty="0" err="1" smtClean="0">
                <a:solidFill>
                  <a:schemeClr val="accent6"/>
                </a:solidFill>
                <a:latin typeface="+mn-lt"/>
                <a:ea typeface="ＭＳ Ｐゴシック" charset="-128"/>
              </a:rPr>
              <a:t>Aceasta</a:t>
            </a:r>
            <a:r>
              <a:rPr lang="en-US" sz="1400" b="1" dirty="0" smtClean="0">
                <a:solidFill>
                  <a:schemeClr val="accent6"/>
                </a:solidFill>
                <a:latin typeface="+mn-lt"/>
                <a:ea typeface="ＭＳ Ｐゴシック" charset="-128"/>
              </a:rPr>
              <a:t> </a:t>
            </a:r>
            <a:r>
              <a:rPr lang="vi-VN" sz="1400" b="1" dirty="0" smtClean="0">
                <a:solidFill>
                  <a:schemeClr val="accent6"/>
                </a:solidFill>
                <a:latin typeface="+mn-lt"/>
                <a:ea typeface="ＭＳ Ｐゴシック" charset="-128"/>
              </a:rPr>
              <a:t> face cu siguranță găsirea </a:t>
            </a:r>
            <a:r>
              <a:rPr lang="en-US" sz="1400" b="1" dirty="0" err="1" smtClean="0">
                <a:solidFill>
                  <a:schemeClr val="accent6"/>
                </a:solidFill>
                <a:latin typeface="+mn-lt"/>
                <a:ea typeface="ＭＳ Ｐゴシック" charset="-128"/>
              </a:rPr>
              <a:t>persoanelor</a:t>
            </a:r>
            <a:r>
              <a:rPr lang="en-US" sz="1400" b="1" dirty="0" smtClean="0">
                <a:solidFill>
                  <a:schemeClr val="accent6"/>
                </a:solidFill>
                <a:latin typeface="+mn-lt"/>
                <a:ea typeface="ＭＳ Ｐゴシック" charset="-128"/>
              </a:rPr>
              <a:t> </a:t>
            </a:r>
            <a:r>
              <a:rPr lang="vi-VN" sz="1400" b="1" dirty="0" smtClean="0">
                <a:solidFill>
                  <a:schemeClr val="accent6"/>
                </a:solidFill>
                <a:latin typeface="+mn-lt"/>
                <a:ea typeface="ＭＳ Ｐゴシック" charset="-128"/>
              </a:rPr>
              <a:t>mult mai ușor și mai rapid. În Canada, o victimă a unui accident de mașină, dezorientată, a rătăcit în noaptea rece. Cu ajutorul un</a:t>
            </a:r>
            <a:r>
              <a:rPr lang="en-US" sz="1400" b="1" dirty="0" err="1" smtClean="0">
                <a:solidFill>
                  <a:schemeClr val="accent6"/>
                </a:solidFill>
                <a:latin typeface="+mn-lt"/>
                <a:ea typeface="ＭＳ Ｐゴシック" charset="-128"/>
              </a:rPr>
              <a:t>ei</a:t>
            </a:r>
            <a:r>
              <a:rPr lang="vi-VN" sz="1400" b="1" dirty="0" smtClean="0">
                <a:solidFill>
                  <a:schemeClr val="accent6"/>
                </a:solidFill>
                <a:latin typeface="+mn-lt"/>
                <a:ea typeface="ＭＳ Ｐゴシック" charset="-128"/>
              </a:rPr>
              <a:t> drone, căutarea a durat puțin și persoana a fost salvată </a:t>
            </a:r>
            <a:r>
              <a:rPr lang="ro-RO" sz="1400" b="1" dirty="0" smtClean="0">
                <a:solidFill>
                  <a:schemeClr val="accent6"/>
                </a:solidFill>
                <a:latin typeface="+mn-lt"/>
                <a:ea typeface="ＭＳ Ｐゴシック" charset="-128"/>
              </a:rPr>
              <a:t>cu ajutorul </a:t>
            </a:r>
            <a:r>
              <a:rPr lang="vi-VN" sz="1400" b="1" dirty="0" smtClean="0">
                <a:solidFill>
                  <a:schemeClr val="accent6"/>
                </a:solidFill>
                <a:latin typeface="+mn-lt"/>
                <a:ea typeface="ＭＳ Ｐゴシック" charset="-128"/>
              </a:rPr>
              <a:t>senzorilor de căldură echipați pe dronă.</a:t>
            </a:r>
            <a:r>
              <a:rPr lang="ro-RO" sz="1400" b="1" dirty="0" smtClean="0">
                <a:solidFill>
                  <a:schemeClr val="accent6"/>
                </a:solidFill>
                <a:latin typeface="+mn-lt"/>
                <a:ea typeface="ＭＳ Ｐゴシック" charset="-128"/>
              </a:rPr>
              <a:t/>
            </a:r>
            <a:br>
              <a:rPr lang="ro-RO" sz="1400" b="1" dirty="0" smtClean="0">
                <a:solidFill>
                  <a:schemeClr val="accent6"/>
                </a:solidFill>
                <a:latin typeface="+mn-lt"/>
                <a:ea typeface="ＭＳ Ｐゴシック" charset="-128"/>
              </a:rPr>
            </a:br>
            <a:r>
              <a:rPr lang="ro-RO" sz="1400" b="1" dirty="0" smtClean="0">
                <a:solidFill>
                  <a:schemeClr val="accent6"/>
                </a:solidFill>
                <a:latin typeface="+mn-lt"/>
                <a:ea typeface="ＭＳ Ｐゴシック" charset="-128"/>
              </a:rPr>
              <a:t/>
            </a:r>
            <a:br>
              <a:rPr lang="ro-RO" sz="1400" b="1" dirty="0" smtClean="0">
                <a:solidFill>
                  <a:schemeClr val="accent6"/>
                </a:solidFill>
                <a:latin typeface="+mn-lt"/>
                <a:ea typeface="ＭＳ Ｐゴシック" charset="-128"/>
              </a:rPr>
            </a:br>
            <a:r>
              <a:rPr lang="ro-RO" sz="1400" b="1" dirty="0" smtClean="0">
                <a:solidFill>
                  <a:schemeClr val="tx1"/>
                </a:solidFill>
                <a:latin typeface="+mn-lt"/>
                <a:ea typeface="ＭＳ Ｐゴシック" charset="-128"/>
              </a:rPr>
              <a:t>M</a:t>
            </a:r>
            <a:r>
              <a:rPr lang="en-US" sz="1400" b="1" dirty="0" err="1" smtClean="0">
                <a:solidFill>
                  <a:schemeClr val="tx1"/>
                </a:solidFill>
                <a:latin typeface="+mn-lt"/>
              </a:rPr>
              <a:t>onitorizarea</a:t>
            </a:r>
            <a:r>
              <a:rPr lang="en-US" sz="1400" b="1" dirty="0" smtClean="0">
                <a:solidFill>
                  <a:schemeClr val="tx1"/>
                </a:solidFill>
                <a:latin typeface="+mn-lt"/>
              </a:rPr>
              <a:t> </a:t>
            </a:r>
            <a:r>
              <a:rPr lang="en-US" sz="1400" b="1" dirty="0" err="1" smtClean="0">
                <a:solidFill>
                  <a:schemeClr val="tx1"/>
                </a:solidFill>
                <a:latin typeface="+mn-lt"/>
              </a:rPr>
              <a:t>aplicării</a:t>
            </a:r>
            <a:r>
              <a:rPr lang="en-US" sz="1400" b="1" dirty="0" smtClean="0">
                <a:solidFill>
                  <a:schemeClr val="tx1"/>
                </a:solidFill>
                <a:latin typeface="+mn-lt"/>
              </a:rPr>
              <a:t> </a:t>
            </a:r>
            <a:r>
              <a:rPr lang="en-US" sz="1400" b="1" dirty="0" err="1" smtClean="0">
                <a:solidFill>
                  <a:schemeClr val="tx1"/>
                </a:solidFill>
                <a:latin typeface="+mn-lt"/>
              </a:rPr>
              <a:t>legislației</a:t>
            </a:r>
            <a:r>
              <a:rPr lang="en-US" sz="1400" b="1" dirty="0" smtClean="0">
                <a:solidFill>
                  <a:schemeClr val="tx1"/>
                </a:solidFill>
                <a:latin typeface="+mn-lt"/>
              </a:rPr>
              <a:t>, </a:t>
            </a:r>
            <a:r>
              <a:rPr lang="en-US" sz="1400" b="1" dirty="0" err="1" smtClean="0">
                <a:solidFill>
                  <a:schemeClr val="tx1"/>
                </a:solidFill>
                <a:latin typeface="+mn-lt"/>
              </a:rPr>
              <a:t>căutarea</a:t>
            </a:r>
            <a:r>
              <a:rPr lang="en-US" sz="1400" b="1" dirty="0" smtClean="0">
                <a:solidFill>
                  <a:schemeClr val="tx1"/>
                </a:solidFill>
                <a:latin typeface="+mn-lt"/>
              </a:rPr>
              <a:t> </a:t>
            </a:r>
            <a:r>
              <a:rPr lang="en-US" sz="1400" b="1" dirty="0" err="1" smtClean="0">
                <a:solidFill>
                  <a:schemeClr val="tx1"/>
                </a:solidFill>
                <a:latin typeface="+mn-lt"/>
              </a:rPr>
              <a:t>și</a:t>
            </a:r>
            <a:r>
              <a:rPr lang="en-US" sz="1400" b="1" dirty="0" smtClean="0">
                <a:solidFill>
                  <a:schemeClr val="tx1"/>
                </a:solidFill>
                <a:latin typeface="+mn-lt"/>
              </a:rPr>
              <a:t> </a:t>
            </a:r>
            <a:r>
              <a:rPr lang="en-US" sz="1400" b="1" dirty="0" err="1" smtClean="0">
                <a:solidFill>
                  <a:schemeClr val="tx1"/>
                </a:solidFill>
                <a:latin typeface="+mn-lt"/>
              </a:rPr>
              <a:t>salvarea</a:t>
            </a:r>
            <a:r>
              <a:rPr lang="en-US" sz="1400" b="1" dirty="0" smtClean="0">
                <a:solidFill>
                  <a:schemeClr val="tx1"/>
                </a:solidFill>
                <a:latin typeface="+mn-lt"/>
              </a:rPr>
              <a:t> </a:t>
            </a:r>
            <a:r>
              <a:rPr lang="en-US" sz="1400" b="1" dirty="0" err="1" smtClean="0">
                <a:solidFill>
                  <a:schemeClr val="tx1"/>
                </a:solidFill>
                <a:latin typeface="+mn-lt"/>
              </a:rPr>
              <a:t>victimelor</a:t>
            </a:r>
            <a:r>
              <a:rPr lang="en-US" sz="1400" dirty="0" smtClean="0">
                <a:latin typeface="+mn-lt"/>
              </a:rPr>
              <a:t>, </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13</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9218" name="Picture 2" descr="Картинки по запросу drone"/>
          <p:cNvPicPr>
            <a:picLocks noChangeAspect="1" noChangeArrowheads="1"/>
          </p:cNvPicPr>
          <p:nvPr/>
        </p:nvPicPr>
        <p:blipFill>
          <a:blip r:embed="rId6"/>
          <a:srcRect/>
          <a:stretch>
            <a:fillRect/>
          </a:stretch>
        </p:blipFill>
        <p:spPr bwMode="auto">
          <a:xfrm>
            <a:off x="4643438" y="4018363"/>
            <a:ext cx="4500562" cy="1875232"/>
          </a:xfrm>
          <a:prstGeom prst="rect">
            <a:avLst/>
          </a:prstGeom>
          <a:noFill/>
        </p:spPr>
      </p:pic>
      <p:pic>
        <p:nvPicPr>
          <p:cNvPr id="9220" name="Picture 4" descr="Картинки по запросу drone"/>
          <p:cNvPicPr>
            <a:picLocks noChangeAspect="1" noChangeArrowheads="1"/>
          </p:cNvPicPr>
          <p:nvPr/>
        </p:nvPicPr>
        <p:blipFill>
          <a:blip r:embed="rId7"/>
          <a:srcRect/>
          <a:stretch>
            <a:fillRect/>
          </a:stretch>
        </p:blipFill>
        <p:spPr bwMode="auto">
          <a:xfrm>
            <a:off x="642910" y="4286256"/>
            <a:ext cx="3286148" cy="1600200"/>
          </a:xfrm>
          <a:prstGeom prst="rect">
            <a:avLst/>
          </a:prstGeom>
          <a:noFill/>
        </p:spPr>
      </p:pic>
      <p:pic>
        <p:nvPicPr>
          <p:cNvPr id="9222" name="Picture 6" descr="Картинки по запросу drone"/>
          <p:cNvPicPr>
            <a:picLocks noChangeAspect="1" noChangeArrowheads="1"/>
          </p:cNvPicPr>
          <p:nvPr/>
        </p:nvPicPr>
        <p:blipFill>
          <a:blip r:embed="rId8"/>
          <a:srcRect/>
          <a:stretch>
            <a:fillRect/>
          </a:stretch>
        </p:blipFill>
        <p:spPr bwMode="auto">
          <a:xfrm>
            <a:off x="6143636" y="1691648"/>
            <a:ext cx="3000364" cy="1880228"/>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928670"/>
            <a:ext cx="8424937" cy="4948602"/>
          </a:xfrm>
          <a:noFill/>
        </p:spPr>
        <p:txBody>
          <a:bodyPr>
            <a:noAutofit/>
          </a:bodyPr>
          <a:lstStyle/>
          <a:p>
            <a:pPr algn="l" eaLnBrk="1" hangingPunct="1">
              <a:defRPr/>
            </a:pPr>
            <a:r>
              <a:rPr lang="ro-RO" sz="2000" b="1" dirty="0" smtClean="0">
                <a:solidFill>
                  <a:schemeClr val="accent6"/>
                </a:solidFill>
                <a:ea typeface="ＭＳ Ｐゴシック" charset="-128"/>
              </a:rPr>
              <a:t>                                                Agricultură</a:t>
            </a:r>
            <a:br>
              <a:rPr lang="ro-RO" sz="2000" b="1" dirty="0" smtClean="0">
                <a:solidFill>
                  <a:schemeClr val="accent6"/>
                </a:solidFill>
                <a:ea typeface="ＭＳ Ｐゴシック" charset="-128"/>
              </a:rPr>
            </a:br>
            <a:r>
              <a:rPr lang="en-US" sz="2000" dirty="0" smtClean="0"/>
              <a:t>Conform </a:t>
            </a:r>
            <a:r>
              <a:rPr lang="en-US" sz="2000" dirty="0" err="1" smtClean="0"/>
              <a:t>prognozei</a:t>
            </a:r>
            <a:r>
              <a:rPr lang="en-US" sz="2000" dirty="0" smtClean="0"/>
              <a:t> </a:t>
            </a:r>
            <a:r>
              <a:rPr lang="en-US" sz="2000" i="1" dirty="0" smtClean="0"/>
              <a:t>ARK Invest</a:t>
            </a:r>
            <a:r>
              <a:rPr lang="en-US" sz="2000" dirty="0" smtClean="0"/>
              <a:t> </a:t>
            </a:r>
            <a:r>
              <a:rPr lang="en-US" sz="2000" dirty="0" err="1" smtClean="0"/>
              <a:t>către</a:t>
            </a:r>
            <a:r>
              <a:rPr lang="en-US" sz="2000" dirty="0" smtClean="0"/>
              <a:t> </a:t>
            </a:r>
            <a:r>
              <a:rPr lang="en-US" sz="2000" dirty="0" err="1" smtClean="0"/>
              <a:t>anul</a:t>
            </a:r>
            <a:r>
              <a:rPr lang="en-US" sz="2000" dirty="0" smtClean="0"/>
              <a:t> 2020, </a:t>
            </a:r>
            <a:r>
              <a:rPr lang="ro-RO" sz="2000" dirty="0" smtClean="0"/>
              <a:t/>
            </a:r>
            <a:br>
              <a:rPr lang="ro-RO" sz="2000" dirty="0" smtClean="0"/>
            </a:br>
            <a:r>
              <a:rPr lang="en-US" sz="2000" dirty="0" smtClean="0"/>
              <a:t>32 la </a:t>
            </a:r>
            <a:r>
              <a:rPr lang="en-US" sz="2000" dirty="0" err="1" smtClean="0"/>
              <a:t>sută</a:t>
            </a:r>
            <a:r>
              <a:rPr lang="en-US" sz="2000" dirty="0" smtClean="0"/>
              <a:t> din drone </a:t>
            </a:r>
            <a:r>
              <a:rPr lang="en-US" sz="2000" dirty="0" err="1" smtClean="0"/>
              <a:t>vor</a:t>
            </a:r>
            <a:r>
              <a:rPr lang="en-US" sz="2000" dirty="0" smtClean="0"/>
              <a:t> </a:t>
            </a:r>
            <a:r>
              <a:rPr lang="ro-RO" sz="2000" dirty="0" smtClean="0"/>
              <a:t> </a:t>
            </a:r>
            <a:r>
              <a:rPr lang="en-US" sz="2000" dirty="0" err="1" smtClean="0"/>
              <a:t>fi</a:t>
            </a:r>
            <a:r>
              <a:rPr lang="en-US" sz="2000" dirty="0" smtClean="0"/>
              <a:t> </a:t>
            </a:r>
            <a:r>
              <a:rPr lang="en-US" sz="2000" dirty="0" err="1" smtClean="0"/>
              <a:t>utilizate</a:t>
            </a:r>
            <a:r>
              <a:rPr lang="en-US" sz="2000" dirty="0" smtClean="0"/>
              <a:t> </a:t>
            </a:r>
            <a:r>
              <a:rPr lang="en-US" sz="2000" dirty="0" err="1" smtClean="0"/>
              <a:t>în</a:t>
            </a:r>
            <a:r>
              <a:rPr lang="en-US" sz="2000" dirty="0" smtClean="0"/>
              <a:t> </a:t>
            </a:r>
            <a:r>
              <a:rPr lang="en-US" sz="2000" dirty="0" err="1" smtClean="0"/>
              <a:t>domeniul</a:t>
            </a:r>
            <a:r>
              <a:rPr lang="ro-RO" sz="2000" dirty="0" smtClean="0"/>
              <a:t/>
            </a:r>
            <a:br>
              <a:rPr lang="ro-RO" sz="2000" dirty="0" smtClean="0"/>
            </a:br>
            <a:r>
              <a:rPr lang="en-US" sz="2000" dirty="0" smtClean="0"/>
              <a:t> </a:t>
            </a:r>
            <a:r>
              <a:rPr lang="en-US" sz="2000" dirty="0" err="1" smtClean="0"/>
              <a:t>agriculturii</a:t>
            </a:r>
            <a:r>
              <a:rPr lang="en-US" sz="2000" dirty="0" smtClean="0"/>
              <a:t>.</a:t>
            </a:r>
            <a:r>
              <a:rPr lang="ro-RO" sz="2000" dirty="0" smtClean="0"/>
              <a:t/>
            </a:r>
            <a:br>
              <a:rPr lang="ro-RO" sz="2000" dirty="0" smtClean="0"/>
            </a:br>
            <a:r>
              <a:rPr lang="ro-RO" sz="2000" dirty="0" smtClean="0"/>
              <a:t>O</a:t>
            </a:r>
            <a:r>
              <a:rPr lang="en-US" sz="2000" dirty="0" err="1" smtClean="0"/>
              <a:t>feră</a:t>
            </a:r>
            <a:r>
              <a:rPr lang="en-US" sz="2000" dirty="0" smtClean="0"/>
              <a:t> </a:t>
            </a:r>
            <a:r>
              <a:rPr lang="en-US" sz="2000" dirty="0" err="1" smtClean="0"/>
              <a:t>agricultorilor</a:t>
            </a:r>
            <a:r>
              <a:rPr lang="en-US" sz="2000" dirty="0" smtClean="0"/>
              <a:t> </a:t>
            </a:r>
            <a:r>
              <a:rPr lang="en-US" sz="2000" dirty="0" err="1" smtClean="0"/>
              <a:t>noi</a:t>
            </a:r>
            <a:r>
              <a:rPr lang="en-US" sz="2000" dirty="0" smtClean="0"/>
              <a:t> </a:t>
            </a:r>
            <a:r>
              <a:rPr lang="en-US" sz="2000" dirty="0" err="1" smtClean="0"/>
              <a:t>modalități</a:t>
            </a:r>
            <a:r>
              <a:rPr lang="en-US" sz="2000" dirty="0" smtClean="0"/>
              <a:t> de a </a:t>
            </a:r>
            <a:r>
              <a:rPr lang="en-US" sz="2000" dirty="0" err="1" smtClean="0"/>
              <a:t>crește</a:t>
            </a:r>
            <a:r>
              <a:rPr lang="ro-RO" sz="2000" dirty="0" smtClean="0"/>
              <a:t/>
            </a:r>
            <a:br>
              <a:rPr lang="ro-RO" sz="2000" dirty="0" smtClean="0"/>
            </a:br>
            <a:r>
              <a:rPr lang="en-US" sz="2000" dirty="0" smtClean="0"/>
              <a:t> </a:t>
            </a:r>
            <a:r>
              <a:rPr lang="en-US" sz="2000" dirty="0" err="1" smtClean="0"/>
              <a:t>randamentele</a:t>
            </a:r>
            <a:r>
              <a:rPr lang="en-US" sz="2000" dirty="0" smtClean="0"/>
              <a:t> </a:t>
            </a:r>
            <a:r>
              <a:rPr lang="en-US" sz="2000" dirty="0" err="1" smtClean="0"/>
              <a:t>culturilor</a:t>
            </a:r>
            <a:r>
              <a:rPr lang="en-US" sz="2000" dirty="0" smtClean="0"/>
              <a:t> </a:t>
            </a:r>
            <a:r>
              <a:rPr lang="en-US" sz="2000" dirty="0" err="1" smtClean="0"/>
              <a:t>și</a:t>
            </a:r>
            <a:r>
              <a:rPr lang="en-US" sz="2000" dirty="0" smtClean="0"/>
              <a:t> de a reduce </a:t>
            </a:r>
            <a:r>
              <a:rPr lang="en-US" sz="2000" dirty="0" err="1" smtClean="0"/>
              <a:t>daunele</a:t>
            </a:r>
            <a:r>
              <a:rPr lang="en-US" sz="2000" dirty="0" smtClean="0"/>
              <a:t/>
            </a:r>
            <a:br>
              <a:rPr lang="en-US" sz="2000" dirty="0" smtClean="0"/>
            </a:br>
            <a:r>
              <a:rPr lang="en-US" sz="2000" dirty="0" smtClean="0"/>
              <a:t> </a:t>
            </a:r>
            <a:r>
              <a:rPr lang="en-US" sz="2000" dirty="0" err="1" smtClean="0"/>
              <a:t>aduse</a:t>
            </a:r>
            <a:r>
              <a:rPr lang="en-US" sz="2000" dirty="0" smtClean="0"/>
              <a:t> </a:t>
            </a:r>
            <a:r>
              <a:rPr lang="en-US" sz="2000" dirty="0" err="1" smtClean="0"/>
              <a:t>culturilor</a:t>
            </a:r>
            <a:r>
              <a:rPr lang="en-US" sz="2000" dirty="0" smtClean="0"/>
              <a:t>.</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en-US" sz="2000" b="1" dirty="0" err="1" smtClean="0">
                <a:solidFill>
                  <a:schemeClr val="tx1"/>
                </a:solidFill>
                <a:ea typeface="ＭＳ Ｐゴシック" charset="-128"/>
              </a:rPr>
              <a:t>C</a:t>
            </a:r>
            <a:r>
              <a:rPr lang="en-US" sz="2000" b="1" dirty="0" err="1" smtClean="0"/>
              <a:t>artografierea</a:t>
            </a:r>
            <a:r>
              <a:rPr lang="en-US" sz="2000" b="1" dirty="0" smtClean="0"/>
              <a:t> </a:t>
            </a:r>
            <a:r>
              <a:rPr lang="en-US" sz="2000" b="1" dirty="0" err="1" smtClean="0"/>
              <a:t>agricolă</a:t>
            </a:r>
            <a:r>
              <a:rPr lang="en-US" sz="2000" b="1" dirty="0" smtClean="0"/>
              <a:t>.</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3"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14</a:t>
            </a:fld>
            <a:endParaRPr lang="it-IT"/>
          </a:p>
        </p:txBody>
      </p:sp>
      <p:pic>
        <p:nvPicPr>
          <p:cNvPr id="18" name="Рисунок 17"/>
          <p:cNvPicPr/>
          <p:nvPr/>
        </p:nvPicPr>
        <p:blipFill>
          <a:blip r:embed="rId4"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8194" name="Picture 2" descr="Картинки по запросу drone"/>
          <p:cNvPicPr>
            <a:picLocks noChangeAspect="1" noChangeArrowheads="1"/>
          </p:cNvPicPr>
          <p:nvPr/>
        </p:nvPicPr>
        <p:blipFill>
          <a:blip r:embed="rId5"/>
          <a:srcRect/>
          <a:stretch>
            <a:fillRect/>
          </a:stretch>
        </p:blipFill>
        <p:spPr bwMode="auto">
          <a:xfrm>
            <a:off x="5857884" y="3571876"/>
            <a:ext cx="3286116" cy="2207867"/>
          </a:xfrm>
          <a:prstGeom prst="rect">
            <a:avLst/>
          </a:prstGeom>
          <a:noFill/>
        </p:spPr>
      </p:pic>
      <p:pic>
        <p:nvPicPr>
          <p:cNvPr id="8196" name="Picture 4" descr="Картинки по запросу utilizare drone"/>
          <p:cNvPicPr>
            <a:picLocks noChangeAspect="1" noChangeArrowheads="1"/>
          </p:cNvPicPr>
          <p:nvPr/>
        </p:nvPicPr>
        <p:blipFill>
          <a:blip r:embed="rId6"/>
          <a:srcRect/>
          <a:stretch>
            <a:fillRect/>
          </a:stretch>
        </p:blipFill>
        <p:spPr bwMode="auto">
          <a:xfrm>
            <a:off x="142844" y="3571876"/>
            <a:ext cx="2928958" cy="2311498"/>
          </a:xfrm>
          <a:prstGeom prst="rect">
            <a:avLst/>
          </a:prstGeom>
          <a:noFill/>
        </p:spPr>
      </p:pic>
      <p:pic>
        <p:nvPicPr>
          <p:cNvPr id="8198" name="Picture 6" descr="Картинки по запросу utilizare drone"/>
          <p:cNvPicPr>
            <a:picLocks noChangeAspect="1" noChangeArrowheads="1"/>
          </p:cNvPicPr>
          <p:nvPr/>
        </p:nvPicPr>
        <p:blipFill>
          <a:blip r:embed="rId7"/>
          <a:srcRect/>
          <a:stretch>
            <a:fillRect/>
          </a:stretch>
        </p:blipFill>
        <p:spPr bwMode="auto">
          <a:xfrm>
            <a:off x="3214678" y="3571876"/>
            <a:ext cx="2500330" cy="2286016"/>
          </a:xfrm>
          <a:prstGeom prst="rect">
            <a:avLst/>
          </a:prstGeom>
          <a:noFill/>
        </p:spPr>
      </p:pic>
      <p:pic>
        <p:nvPicPr>
          <p:cNvPr id="8200" name="Picture 8" descr="Картинки по запросу drone"/>
          <p:cNvPicPr>
            <a:picLocks noChangeAspect="1" noChangeArrowheads="1"/>
          </p:cNvPicPr>
          <p:nvPr/>
        </p:nvPicPr>
        <p:blipFill>
          <a:blip r:embed="rId8"/>
          <a:srcRect/>
          <a:stretch>
            <a:fillRect/>
          </a:stretch>
        </p:blipFill>
        <p:spPr bwMode="auto">
          <a:xfrm>
            <a:off x="6286500" y="1928802"/>
            <a:ext cx="2857500" cy="1600200"/>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400" i="1" dirty="0" smtClean="0"/>
              <a:t>Podgorii monitorizate cu drona (Republica Moldova).</a:t>
            </a:r>
            <a:r>
              <a:rPr lang="ro-RO" sz="2400" u="sng" dirty="0" smtClean="0"/>
              <a:t> </a:t>
            </a:r>
            <a:endParaRPr lang="ru-RU" sz="2400" dirty="0"/>
          </a:p>
        </p:txBody>
      </p:sp>
      <p:sp>
        <p:nvSpPr>
          <p:cNvPr id="3" name="Содержимое 2"/>
          <p:cNvSpPr>
            <a:spLocks noGrp="1"/>
          </p:cNvSpPr>
          <p:nvPr>
            <p:ph idx="1"/>
          </p:nvPr>
        </p:nvSpPr>
        <p:spPr>
          <a:xfrm>
            <a:off x="0" y="1285860"/>
            <a:ext cx="8858280" cy="4840303"/>
          </a:xfrm>
        </p:spPr>
        <p:txBody>
          <a:bodyPr/>
          <a:lstStyle/>
          <a:p>
            <a:r>
              <a:rPr lang="en-US" sz="2000" dirty="0" err="1" smtClean="0"/>
              <a:t>În</a:t>
            </a:r>
            <a:r>
              <a:rPr lang="en-US" sz="2000" dirty="0" smtClean="0"/>
              <a:t> </a:t>
            </a:r>
            <a:r>
              <a:rPr lang="en-US" sz="2000" dirty="0" err="1" smtClean="0"/>
              <a:t>ultimii</a:t>
            </a:r>
            <a:r>
              <a:rPr lang="en-US" sz="2000" dirty="0" smtClean="0"/>
              <a:t> </a:t>
            </a:r>
            <a:r>
              <a:rPr lang="en-US" sz="2000" dirty="0" err="1" smtClean="0"/>
              <a:t>cinci</a:t>
            </a:r>
            <a:r>
              <a:rPr lang="en-US" sz="2000" dirty="0" smtClean="0"/>
              <a:t> </a:t>
            </a:r>
            <a:r>
              <a:rPr lang="en-US" sz="2000" dirty="0" err="1" smtClean="0"/>
              <a:t>ani</a:t>
            </a:r>
            <a:r>
              <a:rPr lang="en-US" sz="2000" dirty="0" smtClean="0"/>
              <a:t>, </a:t>
            </a:r>
            <a:r>
              <a:rPr lang="en-US" sz="2000" dirty="0" err="1" smtClean="0"/>
              <a:t>plantaţiile</a:t>
            </a:r>
            <a:r>
              <a:rPr lang="en-US" sz="2000" dirty="0" smtClean="0"/>
              <a:t> de </a:t>
            </a:r>
            <a:r>
              <a:rPr lang="en-US" sz="2000" dirty="0" err="1" smtClean="0"/>
              <a:t>viță</a:t>
            </a:r>
            <a:r>
              <a:rPr lang="en-US" sz="2000" dirty="0" smtClean="0"/>
              <a:t> de vie din </a:t>
            </a:r>
            <a:r>
              <a:rPr lang="en-US" sz="2000" dirty="0" err="1" smtClean="0"/>
              <a:t>Republica</a:t>
            </a:r>
            <a:r>
              <a:rPr lang="en-US" sz="2000" dirty="0" smtClean="0"/>
              <a:t> Moldova au </a:t>
            </a:r>
            <a:r>
              <a:rPr lang="en-US" sz="2000" dirty="0" err="1" smtClean="0"/>
              <a:t>fost</a:t>
            </a:r>
            <a:r>
              <a:rPr lang="en-US" sz="2000" dirty="0" smtClean="0"/>
              <a:t> </a:t>
            </a:r>
            <a:r>
              <a:rPr lang="en-US" sz="2000" dirty="0" err="1" smtClean="0"/>
              <a:t>afectate</a:t>
            </a:r>
            <a:r>
              <a:rPr lang="en-US" sz="2000" dirty="0" smtClean="0"/>
              <a:t> de </a:t>
            </a:r>
            <a:r>
              <a:rPr lang="en-US" sz="2000" dirty="0" err="1" smtClean="0"/>
              <a:t>boli</a:t>
            </a:r>
            <a:r>
              <a:rPr lang="en-US" sz="2000" dirty="0" smtClean="0"/>
              <a:t>, </a:t>
            </a:r>
            <a:r>
              <a:rPr lang="en-US" sz="2000" dirty="0" err="1" smtClean="0"/>
              <a:t>în</a:t>
            </a:r>
            <a:r>
              <a:rPr lang="en-US" sz="2000" dirty="0" smtClean="0"/>
              <a:t> </a:t>
            </a:r>
            <a:r>
              <a:rPr lang="en-US" sz="2000" dirty="0" err="1" smtClean="0"/>
              <a:t>proporţie</a:t>
            </a:r>
            <a:r>
              <a:rPr lang="en-US" sz="2000" dirty="0" smtClean="0"/>
              <a:t> de 20 la </a:t>
            </a:r>
            <a:r>
              <a:rPr lang="en-US" sz="2000" dirty="0" err="1" smtClean="0"/>
              <a:t>sută</a:t>
            </a:r>
            <a:r>
              <a:rPr lang="en-US" sz="2000" dirty="0" smtClean="0"/>
              <a:t>. </a:t>
            </a:r>
            <a:r>
              <a:rPr lang="en-US" sz="2000" dirty="0" err="1" smtClean="0"/>
              <a:t>Specialiştii</a:t>
            </a:r>
            <a:r>
              <a:rPr lang="en-US" sz="2000" dirty="0" smtClean="0"/>
              <a:t> nu </a:t>
            </a:r>
            <a:r>
              <a:rPr lang="en-US" sz="2000" dirty="0" err="1" smtClean="0"/>
              <a:t>puteau</a:t>
            </a:r>
            <a:r>
              <a:rPr lang="en-US" sz="2000" dirty="0" smtClean="0"/>
              <a:t> </a:t>
            </a:r>
            <a:r>
              <a:rPr lang="en-US" sz="2000" dirty="0" err="1" smtClean="0"/>
              <a:t>afla</a:t>
            </a:r>
            <a:r>
              <a:rPr lang="en-US" sz="2000" dirty="0" smtClean="0"/>
              <a:t> cum se </a:t>
            </a:r>
            <a:r>
              <a:rPr lang="en-US" sz="2000" dirty="0" err="1" smtClean="0"/>
              <a:t>răspândește</a:t>
            </a:r>
            <a:r>
              <a:rPr lang="en-US" sz="2000" dirty="0" smtClean="0"/>
              <a:t> </a:t>
            </a:r>
            <a:r>
              <a:rPr lang="en-US" sz="2000" dirty="0" err="1" smtClean="0"/>
              <a:t>molima</a:t>
            </a:r>
            <a:r>
              <a:rPr lang="en-US" sz="2000" dirty="0" smtClean="0"/>
              <a:t> (</a:t>
            </a:r>
            <a:r>
              <a:rPr lang="en-US" sz="2000" dirty="0" err="1" smtClean="0"/>
              <a:t>direcția</a:t>
            </a:r>
            <a:r>
              <a:rPr lang="en-US" sz="2000" dirty="0" smtClean="0"/>
              <a:t>, </a:t>
            </a:r>
            <a:r>
              <a:rPr lang="en-US" sz="2000" dirty="0" err="1" smtClean="0"/>
              <a:t>viteza</a:t>
            </a:r>
            <a:r>
              <a:rPr lang="en-US" sz="2000" dirty="0" smtClean="0"/>
              <a:t>), </a:t>
            </a:r>
            <a:r>
              <a:rPr lang="en-US" sz="2000" dirty="0" err="1" smtClean="0"/>
              <a:t>pentru</a:t>
            </a:r>
            <a:r>
              <a:rPr lang="en-US" sz="2000" dirty="0" smtClean="0"/>
              <a:t> </a:t>
            </a:r>
            <a:r>
              <a:rPr lang="en-US" sz="2000" dirty="0" err="1" smtClean="0"/>
              <a:t>că</a:t>
            </a:r>
            <a:r>
              <a:rPr lang="en-US" sz="2000" dirty="0" smtClean="0"/>
              <a:t> era </a:t>
            </a:r>
            <a:r>
              <a:rPr lang="en-US" sz="2000" dirty="0" err="1" smtClean="0"/>
              <a:t>imposibil</a:t>
            </a:r>
            <a:r>
              <a:rPr lang="en-US" sz="2000" dirty="0" smtClean="0"/>
              <a:t> de </a:t>
            </a:r>
            <a:r>
              <a:rPr lang="en-US" sz="2000" dirty="0" err="1" smtClean="0"/>
              <a:t>verificat</a:t>
            </a:r>
            <a:r>
              <a:rPr lang="en-US" sz="2000" dirty="0" smtClean="0"/>
              <a:t> </a:t>
            </a:r>
            <a:r>
              <a:rPr lang="en-US" sz="2000" dirty="0" err="1" smtClean="0"/>
              <a:t>concomitent</a:t>
            </a:r>
            <a:r>
              <a:rPr lang="en-US" sz="2000" dirty="0" smtClean="0"/>
              <a:t> </a:t>
            </a:r>
            <a:r>
              <a:rPr lang="en-US" sz="2000" dirty="0" err="1" smtClean="0"/>
              <a:t>sute</a:t>
            </a:r>
            <a:r>
              <a:rPr lang="en-US" sz="2000" dirty="0" smtClean="0"/>
              <a:t> de </a:t>
            </a:r>
            <a:r>
              <a:rPr lang="en-US" sz="2000" dirty="0" err="1" smtClean="0"/>
              <a:t>mii</a:t>
            </a:r>
            <a:r>
              <a:rPr lang="en-US" sz="2000" dirty="0" smtClean="0"/>
              <a:t> de hectare de </a:t>
            </a:r>
            <a:r>
              <a:rPr lang="en-US" sz="2000" dirty="0" err="1" smtClean="0"/>
              <a:t>podgorii</a:t>
            </a:r>
            <a:r>
              <a:rPr lang="en-US" sz="2000" dirty="0" smtClean="0"/>
              <a:t>. </a:t>
            </a:r>
          </a:p>
          <a:p>
            <a:endParaRPr lang="ru-RU" sz="1000" dirty="0" smtClean="0"/>
          </a:p>
          <a:p>
            <a:r>
              <a:rPr lang="en-US" sz="2000" dirty="0" err="1" smtClean="0"/>
              <a:t>În</a:t>
            </a:r>
            <a:r>
              <a:rPr lang="en-US" sz="2000" dirty="0" smtClean="0"/>
              <a:t> present, </a:t>
            </a:r>
            <a:r>
              <a:rPr lang="en-US" sz="2000" dirty="0" err="1" smtClean="0"/>
              <a:t>viile</a:t>
            </a:r>
            <a:r>
              <a:rPr lang="en-US" sz="2000" dirty="0" smtClean="0"/>
              <a:t> din </a:t>
            </a:r>
            <a:r>
              <a:rPr lang="en-US" sz="2000" dirty="0" err="1" smtClean="0"/>
              <a:t>Republica</a:t>
            </a:r>
            <a:r>
              <a:rPr lang="en-US" sz="2000" dirty="0" smtClean="0"/>
              <a:t> Moldova </a:t>
            </a:r>
            <a:r>
              <a:rPr lang="en-US" sz="2000" dirty="0" err="1" smtClean="0"/>
              <a:t>sunt</a:t>
            </a:r>
            <a:r>
              <a:rPr lang="en-US" sz="2000" dirty="0" smtClean="0"/>
              <a:t> </a:t>
            </a:r>
            <a:r>
              <a:rPr lang="en-US" sz="2000" dirty="0" err="1" smtClean="0"/>
              <a:t>monitorizate</a:t>
            </a:r>
            <a:r>
              <a:rPr lang="en-US" sz="2000" dirty="0" smtClean="0"/>
              <a:t> cu drone </a:t>
            </a:r>
            <a:r>
              <a:rPr lang="en-US" sz="2000" dirty="0" err="1" smtClean="0"/>
              <a:t>dotate</a:t>
            </a:r>
            <a:r>
              <a:rPr lang="en-US" sz="2000" dirty="0" smtClean="0"/>
              <a:t> cu </a:t>
            </a:r>
            <a:r>
              <a:rPr lang="en-US" sz="2000" dirty="0" err="1" smtClean="0"/>
              <a:t>cameră</a:t>
            </a:r>
            <a:r>
              <a:rPr lang="en-US" sz="2000" dirty="0" smtClean="0"/>
              <a:t> de </a:t>
            </a:r>
            <a:r>
              <a:rPr lang="en-US" sz="2000" dirty="0" err="1" smtClean="0"/>
              <a:t>filmat</a:t>
            </a:r>
            <a:r>
              <a:rPr lang="en-US" sz="2000" dirty="0" smtClean="0"/>
              <a:t> </a:t>
            </a:r>
            <a:r>
              <a:rPr lang="en-US" sz="2000" dirty="0" err="1" smtClean="0"/>
              <a:t>multispectru</a:t>
            </a:r>
            <a:r>
              <a:rPr lang="en-US" sz="2000" dirty="0" smtClean="0"/>
              <a:t>, </a:t>
            </a:r>
            <a:r>
              <a:rPr lang="en-US" sz="2000" dirty="0" err="1" smtClean="0"/>
              <a:t>invenţie</a:t>
            </a:r>
            <a:r>
              <a:rPr lang="en-US" sz="2000" dirty="0" smtClean="0"/>
              <a:t> a </a:t>
            </a:r>
            <a:r>
              <a:rPr lang="en-US" sz="2000" dirty="0" err="1" smtClean="0"/>
              <a:t>unui</a:t>
            </a:r>
            <a:r>
              <a:rPr lang="en-US" sz="2000" dirty="0" smtClean="0"/>
              <a:t> </a:t>
            </a:r>
            <a:r>
              <a:rPr lang="en-US" sz="2000" dirty="0" err="1" smtClean="0"/>
              <a:t>cercetător</a:t>
            </a:r>
            <a:r>
              <a:rPr lang="en-US" sz="2000" dirty="0" smtClean="0"/>
              <a:t> de la NASA. </a:t>
            </a:r>
            <a:r>
              <a:rPr lang="en-US" sz="2000" dirty="0" err="1" smtClean="0"/>
              <a:t>Datele</a:t>
            </a:r>
            <a:r>
              <a:rPr lang="en-US" sz="2000" dirty="0" smtClean="0"/>
              <a:t> </a:t>
            </a:r>
            <a:r>
              <a:rPr lang="en-US" sz="2000" dirty="0" err="1" smtClean="0"/>
              <a:t>colectate</a:t>
            </a:r>
            <a:r>
              <a:rPr lang="en-US" sz="2000" dirty="0" smtClean="0"/>
              <a:t> </a:t>
            </a:r>
            <a:r>
              <a:rPr lang="en-US" sz="2000" dirty="0" err="1" smtClean="0"/>
              <a:t>ajung</a:t>
            </a:r>
            <a:r>
              <a:rPr lang="en-US" sz="2000" dirty="0" smtClean="0"/>
              <a:t> la o </a:t>
            </a:r>
            <a:r>
              <a:rPr lang="en-US" sz="2000" dirty="0" err="1" smtClean="0"/>
              <a:t>Universitate</a:t>
            </a:r>
            <a:r>
              <a:rPr lang="en-US" sz="2000" dirty="0" smtClean="0"/>
              <a:t> din Canada, </a:t>
            </a:r>
            <a:r>
              <a:rPr lang="en-US" sz="2000" dirty="0" err="1" smtClean="0"/>
              <a:t>după</a:t>
            </a:r>
            <a:r>
              <a:rPr lang="en-US" sz="2000" dirty="0" smtClean="0"/>
              <a:t> care se transmit </a:t>
            </a:r>
            <a:r>
              <a:rPr lang="en-US" sz="2000" dirty="0" err="1" smtClean="0"/>
              <a:t>Laboratorului</a:t>
            </a:r>
            <a:r>
              <a:rPr lang="en-US" sz="2000" dirty="0" smtClean="0"/>
              <a:t> de </a:t>
            </a:r>
            <a:r>
              <a:rPr lang="en-US" sz="2000" dirty="0" err="1" smtClean="0"/>
              <a:t>virusologie</a:t>
            </a:r>
            <a:r>
              <a:rPr lang="en-US" sz="2000" dirty="0" smtClean="0"/>
              <a:t> al </a:t>
            </a:r>
            <a:r>
              <a:rPr lang="en-US" sz="2000" dirty="0" err="1" smtClean="0"/>
              <a:t>Institutului</a:t>
            </a:r>
            <a:r>
              <a:rPr lang="en-US" sz="2000" dirty="0" smtClean="0"/>
              <a:t> de </a:t>
            </a:r>
            <a:r>
              <a:rPr lang="en-US" sz="2000" dirty="0" err="1" smtClean="0"/>
              <a:t>Horticultură</a:t>
            </a:r>
            <a:r>
              <a:rPr lang="en-US" sz="2000" dirty="0" smtClean="0"/>
              <a:t> din </a:t>
            </a:r>
            <a:r>
              <a:rPr lang="en-US" sz="2000" dirty="0" err="1" smtClean="0"/>
              <a:t>Republica</a:t>
            </a:r>
            <a:r>
              <a:rPr lang="en-US" sz="2000" dirty="0" smtClean="0"/>
              <a:t> Moldova. </a:t>
            </a:r>
            <a:endParaRPr lang="ru-RU" sz="2000" dirty="0" smtClean="0"/>
          </a:p>
          <a:p>
            <a:r>
              <a:rPr lang="en-US" sz="2000" dirty="0" err="1" smtClean="0"/>
              <a:t>Implementarea</a:t>
            </a:r>
            <a:r>
              <a:rPr lang="en-US" sz="2000" dirty="0" smtClean="0"/>
              <a:t> </a:t>
            </a:r>
            <a:r>
              <a:rPr lang="en-US" sz="2000" dirty="0" err="1" smtClean="0"/>
              <a:t>proiectului</a:t>
            </a:r>
            <a:r>
              <a:rPr lang="en-US" sz="2000" dirty="0" smtClean="0"/>
              <a:t> </a:t>
            </a:r>
            <a:r>
              <a:rPr lang="en-US" sz="2000" dirty="0" err="1" smtClean="0"/>
              <a:t>privind</a:t>
            </a:r>
            <a:r>
              <a:rPr lang="en-US" sz="2000" dirty="0" smtClean="0"/>
              <a:t> </a:t>
            </a:r>
            <a:r>
              <a:rPr lang="en-US" sz="2000" dirty="0" err="1" smtClean="0"/>
              <a:t>aplicarea</a:t>
            </a:r>
            <a:r>
              <a:rPr lang="en-US" sz="2000" dirty="0" smtClean="0"/>
              <a:t> </a:t>
            </a:r>
            <a:r>
              <a:rPr lang="en-US" sz="2000" dirty="0" err="1" smtClean="0"/>
              <a:t>tehnologiilor</a:t>
            </a:r>
            <a:r>
              <a:rPr lang="en-US" sz="2000" dirty="0" smtClean="0"/>
              <a:t> </a:t>
            </a:r>
            <a:r>
              <a:rPr lang="en-US" sz="2000" dirty="0" err="1" smtClean="0"/>
              <a:t>avansate</a:t>
            </a:r>
            <a:r>
              <a:rPr lang="en-US" sz="2000" dirty="0" smtClean="0"/>
              <a:t> are loc cu </a:t>
            </a:r>
            <a:r>
              <a:rPr lang="en-US" sz="2000" dirty="0" err="1" smtClean="0"/>
              <a:t>suportul</a:t>
            </a:r>
            <a:r>
              <a:rPr lang="en-US" sz="2000" dirty="0" smtClean="0"/>
              <a:t> </a:t>
            </a:r>
            <a:r>
              <a:rPr lang="en-US" sz="2000" dirty="0" err="1" smtClean="0"/>
              <a:t>Agenţiei</a:t>
            </a:r>
            <a:r>
              <a:rPr lang="en-US" sz="2000" dirty="0" smtClean="0"/>
              <a:t> SUA </a:t>
            </a:r>
            <a:r>
              <a:rPr lang="en-US" sz="2000" dirty="0" err="1" smtClean="0"/>
              <a:t>pentru</a:t>
            </a:r>
            <a:r>
              <a:rPr lang="en-US" sz="2000" dirty="0" smtClean="0"/>
              <a:t> </a:t>
            </a:r>
            <a:r>
              <a:rPr lang="en-US" sz="2000" dirty="0" err="1" smtClean="0"/>
              <a:t>Dezvoltare</a:t>
            </a:r>
            <a:r>
              <a:rPr lang="en-US" sz="2000" dirty="0" smtClean="0"/>
              <a:t> </a:t>
            </a:r>
            <a:r>
              <a:rPr lang="en-US" sz="2000" dirty="0" err="1" smtClean="0"/>
              <a:t>Internaţională</a:t>
            </a:r>
            <a:r>
              <a:rPr lang="en-US" sz="2000" dirty="0" smtClean="0"/>
              <a:t> </a:t>
            </a:r>
            <a:r>
              <a:rPr lang="en-US" sz="2000" dirty="0" err="1" smtClean="0"/>
              <a:t>şi</a:t>
            </a:r>
            <a:r>
              <a:rPr lang="en-US" sz="2000" dirty="0" smtClean="0"/>
              <a:t> al </a:t>
            </a:r>
            <a:r>
              <a:rPr lang="en-US" sz="2000" dirty="0" err="1" smtClean="0"/>
              <a:t>Guvernului</a:t>
            </a:r>
            <a:r>
              <a:rPr lang="en-US" sz="2000" dirty="0" smtClean="0"/>
              <a:t> </a:t>
            </a:r>
            <a:r>
              <a:rPr lang="en-US" sz="2000" dirty="0" err="1" smtClean="0"/>
              <a:t>Suediei</a:t>
            </a:r>
            <a:r>
              <a:rPr lang="en-US" sz="2000" dirty="0" smtClean="0"/>
              <a:t>. </a:t>
            </a:r>
            <a:r>
              <a:rPr lang="en-US" sz="2000" dirty="0" err="1" smtClean="0"/>
              <a:t>Costul</a:t>
            </a:r>
            <a:r>
              <a:rPr lang="en-US" sz="2000" dirty="0" smtClean="0"/>
              <a:t> </a:t>
            </a:r>
            <a:r>
              <a:rPr lang="en-US" sz="2000" dirty="0" err="1" smtClean="0"/>
              <a:t>unei</a:t>
            </a:r>
            <a:r>
              <a:rPr lang="en-US" sz="2000" dirty="0" smtClean="0"/>
              <a:t> </a:t>
            </a:r>
            <a:r>
              <a:rPr lang="en-US" sz="2000" dirty="0" err="1" smtClean="0"/>
              <a:t>astfel</a:t>
            </a:r>
            <a:r>
              <a:rPr lang="en-US" sz="2000" dirty="0" smtClean="0"/>
              <a:t> de drone </a:t>
            </a:r>
            <a:r>
              <a:rPr lang="en-US" sz="2000" dirty="0" err="1" smtClean="0"/>
              <a:t>este</a:t>
            </a:r>
            <a:r>
              <a:rPr lang="en-US" sz="2000" dirty="0" smtClean="0"/>
              <a:t> de 23 de </a:t>
            </a:r>
            <a:r>
              <a:rPr lang="en-US" sz="2000" dirty="0" err="1" smtClean="0"/>
              <a:t>mii</a:t>
            </a:r>
            <a:r>
              <a:rPr lang="en-US" sz="2000" dirty="0" smtClean="0"/>
              <a:t> de </a:t>
            </a:r>
            <a:r>
              <a:rPr lang="en-US" sz="2000" dirty="0" err="1" smtClean="0"/>
              <a:t>dolari</a:t>
            </a:r>
            <a:r>
              <a:rPr lang="en-US" sz="2000" dirty="0" smtClean="0"/>
              <a:t>.</a:t>
            </a:r>
            <a:endParaRPr lang="ru-RU" sz="2000" dirty="0" smtClean="0"/>
          </a:p>
          <a:p>
            <a:endParaRPr lang="ru-RU" sz="2000" dirty="0"/>
          </a:p>
        </p:txBody>
      </p:sp>
      <p:sp>
        <p:nvSpPr>
          <p:cNvPr id="4" name="Прямоугольник 3"/>
          <p:cNvSpPr/>
          <p:nvPr/>
        </p:nvSpPr>
        <p:spPr>
          <a:xfrm>
            <a:off x="6500826" y="6215082"/>
            <a:ext cx="2643174" cy="6429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5" name="Рисунок 4"/>
          <p:cNvPicPr/>
          <p:nvPr/>
        </p:nvPicPr>
        <p:blipFill>
          <a:blip r:embed="rId2"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6" name="Picture 2"/>
          <p:cNvPicPr/>
          <p:nvPr/>
        </p:nvPicPr>
        <p:blipFill>
          <a:blip r:embed="rId3" cstate="print"/>
          <a:srcRect/>
          <a:stretch>
            <a:fillRect/>
          </a:stretch>
        </p:blipFill>
        <p:spPr bwMode="auto">
          <a:xfrm>
            <a:off x="0" y="5929330"/>
            <a:ext cx="2571736" cy="92867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071546"/>
            <a:ext cx="8534182" cy="4805726"/>
          </a:xfrm>
          <a:noFill/>
        </p:spPr>
        <p:txBody>
          <a:bodyPr>
            <a:noAutofit/>
          </a:bodyPr>
          <a:lstStyle/>
          <a:p>
            <a:pPr algn="l" eaLnBrk="1" hangingPunct="1">
              <a:defRPr/>
            </a:pPr>
            <a:r>
              <a:rPr lang="en-US" sz="2000" b="1" i="1" dirty="0" smtClean="0"/>
              <a:t>                                                                        </a:t>
            </a:r>
            <a:r>
              <a:rPr lang="ro-RO" sz="2000" b="1" i="1" dirty="0" smtClean="0"/>
              <a:t>Supravegherea mediului</a:t>
            </a:r>
            <a:r>
              <a:rPr lang="en-US" sz="2000" b="1" i="1" dirty="0" smtClean="0"/>
              <a:t/>
            </a:r>
            <a:br>
              <a:rPr lang="en-US" sz="2000" b="1" i="1" dirty="0" smtClean="0"/>
            </a:br>
            <a:r>
              <a:rPr lang="en-US" sz="2000" b="1" i="1" dirty="0" smtClean="0"/>
              <a:t>                                                                      </a:t>
            </a:r>
            <a:r>
              <a:rPr lang="ro-RO" sz="2000" b="1" i="1" dirty="0" smtClean="0"/>
              <a:t>zonei costiere (România).</a:t>
            </a:r>
            <a:r>
              <a:rPr lang="en-US" sz="2000" b="1" i="1" dirty="0" smtClean="0"/>
              <a:t/>
            </a:r>
            <a:br>
              <a:rPr lang="en-US" sz="2000" b="1" i="1" dirty="0" smtClean="0"/>
            </a:br>
            <a:r>
              <a:rPr lang="en-US" sz="2000" b="1" i="1" dirty="0" smtClean="0"/>
              <a:t/>
            </a:r>
            <a:br>
              <a:rPr lang="en-US" sz="2000" b="1" i="1" dirty="0" smtClean="0"/>
            </a:br>
            <a:r>
              <a:rPr lang="en-US" sz="1800" b="1" i="1" dirty="0" err="1" smtClean="0"/>
              <a:t>Scopul</a:t>
            </a:r>
            <a:r>
              <a:rPr lang="ro-RO" sz="1800" b="1" i="1" dirty="0" smtClean="0"/>
              <a:t>: </a:t>
            </a:r>
            <a:r>
              <a:rPr lang="ro-RO" sz="1800" dirty="0" smtClean="0"/>
              <a:t>supraveghere a eroziunii costiere. </a:t>
            </a:r>
            <a:r>
              <a:rPr lang="ro-RO" sz="1800" b="1" dirty="0" smtClean="0"/>
              <a:t>Dronele se utilizează la :</a:t>
            </a:r>
            <a:r>
              <a:rPr lang="ro-RO" sz="1800" b="1" i="1" dirty="0" smtClean="0"/>
              <a:t/>
            </a:r>
            <a:br>
              <a:rPr lang="ro-RO" sz="1800" b="1" i="1" dirty="0" smtClean="0"/>
            </a:br>
            <a:r>
              <a:rPr lang="ro-RO" sz="1800" b="1" i="1" dirty="0" smtClean="0"/>
              <a:t>+  </a:t>
            </a:r>
            <a:r>
              <a:rPr lang="ro-RO" sz="1800" b="1" dirty="0" smtClean="0"/>
              <a:t>e</a:t>
            </a:r>
            <a:r>
              <a:rPr lang="ro-RO" sz="1800" dirty="0" smtClean="0"/>
              <a:t>tapele de supraveghere, proiectare, implementare și monitorizare a structurilor hidrotehnice litorale de protecție.</a:t>
            </a:r>
            <a:br>
              <a:rPr lang="ro-RO" sz="1800" dirty="0" smtClean="0"/>
            </a:br>
            <a:r>
              <a:rPr lang="ro-RO" sz="1000" dirty="0" smtClean="0"/>
              <a:t> </a:t>
            </a:r>
            <a:r>
              <a:rPr lang="ro-RO" sz="1800" dirty="0" smtClean="0"/>
              <a:t/>
            </a:r>
            <a:br>
              <a:rPr lang="ro-RO" sz="1800" dirty="0" smtClean="0"/>
            </a:br>
            <a:r>
              <a:rPr lang="ro-RO" sz="1800" b="1" dirty="0" smtClean="0"/>
              <a:t>+ c</a:t>
            </a:r>
            <a:r>
              <a:rPr lang="ro-RO" sz="1800" dirty="0" smtClean="0"/>
              <a:t>olectarea de date și stocarea lor, prin efectuarea de măsurări specifice în vederea realizării unei baze de date complexe; </a:t>
            </a:r>
            <a:br>
              <a:rPr lang="ro-RO" sz="1800" dirty="0" smtClean="0"/>
            </a:br>
            <a:r>
              <a:rPr lang="ro-RO" sz="1800" b="1" dirty="0" smtClean="0"/>
              <a:t>+</a:t>
            </a:r>
            <a:r>
              <a:rPr lang="ro-RO" sz="1800" dirty="0" smtClean="0"/>
              <a:t> </a:t>
            </a:r>
            <a:r>
              <a:rPr lang="ro-RO" sz="1800" b="1" dirty="0" smtClean="0"/>
              <a:t>s</a:t>
            </a:r>
            <a:r>
              <a:rPr lang="ro-RO" sz="1800" dirty="0" smtClean="0"/>
              <a:t>uport informațional al elaborării de studii și cercetări de inginerie costieră și geomorfologie,</a:t>
            </a:r>
            <a:br>
              <a:rPr lang="ro-RO" sz="1800" dirty="0" smtClean="0"/>
            </a:br>
            <a:r>
              <a:rPr lang="ro-RO" sz="1800" b="1" dirty="0" smtClean="0"/>
              <a:t>+</a:t>
            </a:r>
            <a:r>
              <a:rPr lang="ro-RO" sz="1800" dirty="0" smtClean="0"/>
              <a:t> </a:t>
            </a:r>
            <a:r>
              <a:rPr lang="ro-RO" sz="1800" b="1" dirty="0" smtClean="0"/>
              <a:t> </a:t>
            </a:r>
            <a:r>
              <a:rPr lang="ro-RO" sz="1800" dirty="0" smtClean="0"/>
              <a:t>în scopul optimizării proiectării și implementării durabile a soluțiilor de control al eroziuni; </a:t>
            </a:r>
            <a:br>
              <a:rPr lang="ro-RO" sz="1800" dirty="0" smtClean="0"/>
            </a:br>
            <a:r>
              <a:rPr lang="en-US" sz="1800" dirty="0" smtClean="0"/>
              <a:t/>
            </a:r>
            <a:br>
              <a:rPr lang="en-US" sz="1800" dirty="0" smtClean="0"/>
            </a:br>
            <a:r>
              <a:rPr lang="ro-RO" sz="1800" dirty="0" smtClean="0"/>
              <a:t> Dronele cu cameră oferă cercetătorilor o vedere panoramică asupra elementelor de mediu costier supuse investigației. Datele colectate sunt  de tip cantitativ și calitativ. </a:t>
            </a:r>
            <a:endParaRPr lang="vi-VN" sz="18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16</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143108" y="1071546"/>
            <a:ext cx="6677365" cy="4805726"/>
          </a:xfrm>
          <a:noFill/>
        </p:spPr>
        <p:txBody>
          <a:bodyPr>
            <a:noAutofit/>
          </a:bodyPr>
          <a:lstStyle/>
          <a:p>
            <a:pPr algn="r" eaLnBrk="1" hangingPunct="1">
              <a:defRPr/>
            </a:pP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vi-VN" sz="2000" b="1" dirty="0" smtClean="0">
                <a:solidFill>
                  <a:schemeClr val="accent6"/>
                </a:solidFill>
                <a:ea typeface="ＭＳ Ｐゴシック" charset="-128"/>
              </a:rPr>
              <a:t>MONITORIZAREA </a:t>
            </a:r>
            <a:r>
              <a:rPr lang="ro-RO" sz="2000" b="1" dirty="0" smtClean="0">
                <a:solidFill>
                  <a:schemeClr val="accent6"/>
                </a:solidFill>
                <a:ea typeface="ＭＳ Ｐゴシック" charset="-128"/>
              </a:rPr>
              <a:t>CLIMEI</a:t>
            </a:r>
            <a:r>
              <a:rPr lang="vi-VN" sz="2000" b="1" dirty="0" smtClean="0">
                <a:solidFill>
                  <a:schemeClr val="accent6"/>
                </a:solidFill>
                <a:ea typeface="ＭＳ Ｐゴシック" charset="-128"/>
              </a:rPr>
              <a:t> - VÂNĂTOAREA DE URAGAN</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vi-VN" sz="2000" b="1" dirty="0" smtClean="0">
                <a:solidFill>
                  <a:schemeClr val="accent6"/>
                </a:solidFill>
                <a:ea typeface="ＭＳ Ｐゴシック" charset="-128"/>
              </a:rPr>
              <a:t> </a:t>
            </a:r>
            <a:r>
              <a:rPr lang="vi-VN" sz="1600" b="1" dirty="0" smtClean="0">
                <a:solidFill>
                  <a:schemeClr val="accent6"/>
                </a:solidFill>
                <a:ea typeface="ＭＳ Ｐゴシック" charset="-128"/>
              </a:rPr>
              <a:t>Una dintre multele utilizări </a:t>
            </a:r>
            <a:r>
              <a:rPr lang="ro-RO" sz="1600" b="1" dirty="0" smtClean="0">
                <a:solidFill>
                  <a:schemeClr val="accent6"/>
                </a:solidFill>
                <a:ea typeface="ＭＳ Ｐゴシック" charset="-128"/>
              </a:rPr>
              <a:t>ştiinţifico- </a:t>
            </a:r>
            <a:r>
              <a:rPr lang="vi-VN" sz="1600" b="1" dirty="0" smtClean="0">
                <a:solidFill>
                  <a:schemeClr val="accent6"/>
                </a:solidFill>
                <a:ea typeface="ＭＳ Ｐゴシック" charset="-128"/>
              </a:rPr>
              <a:t>practice este posibilitatea de a </a:t>
            </a:r>
            <a:r>
              <a:rPr lang="ro-RO" sz="1600" b="1" dirty="0" smtClean="0">
                <a:solidFill>
                  <a:schemeClr val="accent6"/>
                </a:solidFill>
                <a:ea typeface="ＭＳ Ｐゴシック" charset="-128"/>
              </a:rPr>
              <a:t>monitoriza</a:t>
            </a:r>
            <a:r>
              <a:rPr lang="vi-VN" sz="1600" b="1" dirty="0" smtClean="0">
                <a:solidFill>
                  <a:schemeClr val="accent6"/>
                </a:solidFill>
                <a:ea typeface="ＭＳ Ｐゴシック" charset="-128"/>
              </a:rPr>
              <a:t> vremea </a:t>
            </a:r>
            <a:r>
              <a:rPr lang="ro-RO" sz="1600" b="1" dirty="0" smtClean="0">
                <a:solidFill>
                  <a:schemeClr val="accent6"/>
                </a:solidFill>
                <a:ea typeface="ＭＳ Ｐゴシック" charset="-128"/>
              </a:rPr>
              <a:t>cu ajutorul </a:t>
            </a:r>
            <a:r>
              <a:rPr lang="vi-VN" sz="1600" b="1" dirty="0" smtClean="0">
                <a:solidFill>
                  <a:schemeClr val="accent6"/>
                </a:solidFill>
                <a:ea typeface="ＭＳ Ｐゴシック" charset="-128"/>
              </a:rPr>
              <a:t>UAV-uril</a:t>
            </a:r>
            <a:r>
              <a:rPr lang="ro-RO" sz="1600" b="1" dirty="0" smtClean="0">
                <a:solidFill>
                  <a:schemeClr val="accent6"/>
                </a:solidFill>
                <a:ea typeface="ＭＳ Ｐゴシック" charset="-128"/>
              </a:rPr>
              <a:t>or</a:t>
            </a:r>
            <a:r>
              <a:rPr lang="vi-VN" sz="1600" b="1" dirty="0" smtClean="0">
                <a:solidFill>
                  <a:schemeClr val="accent6"/>
                </a:solidFill>
                <a:ea typeface="ＭＳ Ｐゴシック" charset="-128"/>
              </a:rPr>
              <a:t>. </a:t>
            </a:r>
            <a:r>
              <a:rPr lang="ro-RO" sz="1600" b="1" dirty="0" smtClean="0">
                <a:solidFill>
                  <a:schemeClr val="accent6"/>
                </a:solidFill>
                <a:ea typeface="ＭＳ Ｐゴシック" charset="-128"/>
              </a:rPr>
              <a:t/>
            </a:r>
            <a:br>
              <a:rPr lang="ro-RO" sz="1600" b="1" dirty="0" smtClean="0">
                <a:solidFill>
                  <a:schemeClr val="accent6"/>
                </a:solidFill>
                <a:ea typeface="ＭＳ Ｐゴシック" charset="-128"/>
              </a:rPr>
            </a:br>
            <a:r>
              <a:rPr lang="vi-VN" sz="1600" b="1" dirty="0" smtClean="0">
                <a:solidFill>
                  <a:schemeClr val="accent6"/>
                </a:solidFill>
                <a:ea typeface="ＭＳ Ｐゴシック" charset="-128"/>
              </a:rPr>
              <a:t>NASA, în colaborare cu NOAA și Northrop Grumman, experimentează dron</a:t>
            </a:r>
            <a:r>
              <a:rPr lang="ro-RO" sz="1600" b="1" dirty="0" smtClean="0">
                <a:solidFill>
                  <a:schemeClr val="accent6"/>
                </a:solidFill>
                <a:ea typeface="ＭＳ Ｐゴシック" charset="-128"/>
              </a:rPr>
              <a:t>e</a:t>
            </a:r>
            <a:r>
              <a:rPr lang="vi-VN" sz="1600" b="1" dirty="0" smtClean="0">
                <a:solidFill>
                  <a:schemeClr val="accent6"/>
                </a:solidFill>
                <a:ea typeface="ＭＳ Ｐゴシック" charset="-128"/>
              </a:rPr>
              <a:t> care pot petrece peste 30 de ore în aer. </a:t>
            </a:r>
            <a:r>
              <a:rPr lang="ro-RO" sz="1600" b="1" dirty="0" smtClean="0">
                <a:solidFill>
                  <a:schemeClr val="accent6"/>
                </a:solidFill>
                <a:ea typeface="ＭＳ Ｐゴシック" charset="-128"/>
              </a:rPr>
              <a:t/>
            </a:r>
            <a:br>
              <a:rPr lang="ro-RO" sz="1600" b="1" dirty="0" smtClean="0">
                <a:solidFill>
                  <a:schemeClr val="accent6"/>
                </a:solidFill>
                <a:ea typeface="ＭＳ Ｐゴシック" charset="-128"/>
              </a:rPr>
            </a:br>
            <a:r>
              <a:rPr lang="vi-VN" sz="1600" b="1" dirty="0" smtClean="0">
                <a:solidFill>
                  <a:schemeClr val="accent6"/>
                </a:solidFill>
                <a:ea typeface="ＭＳ Ｐゴシック" charset="-128"/>
              </a:rPr>
              <a:t>Aceste dron</a:t>
            </a:r>
            <a:r>
              <a:rPr lang="ro-RO" sz="1600" b="1" dirty="0" smtClean="0">
                <a:solidFill>
                  <a:schemeClr val="accent6"/>
                </a:solidFill>
                <a:ea typeface="ＭＳ Ｐゴシック" charset="-128"/>
              </a:rPr>
              <a:t>e</a:t>
            </a:r>
            <a:r>
              <a:rPr lang="vi-VN" sz="1600" b="1" dirty="0" smtClean="0">
                <a:solidFill>
                  <a:schemeClr val="accent6"/>
                </a:solidFill>
                <a:ea typeface="ＭＳ Ｐゴシック" charset="-128"/>
              </a:rPr>
              <a:t> specifice sunt destinate vânătorii de uragan.</a:t>
            </a:r>
            <a:r>
              <a:rPr lang="ro-RO" sz="1600" b="1" dirty="0" smtClean="0">
                <a:solidFill>
                  <a:schemeClr val="accent6"/>
                </a:solidFill>
                <a:ea typeface="ＭＳ Ｐゴシック" charset="-128"/>
              </a:rPr>
              <a:t/>
            </a:r>
            <a:br>
              <a:rPr lang="ro-RO" sz="1600" b="1" dirty="0" smtClean="0">
                <a:solidFill>
                  <a:schemeClr val="accent6"/>
                </a:solidFill>
                <a:ea typeface="ＭＳ Ｐゴシック" charset="-128"/>
              </a:rPr>
            </a:br>
            <a:r>
              <a:rPr lang="vi-VN" sz="1600" b="1" dirty="0" smtClean="0">
                <a:solidFill>
                  <a:schemeClr val="accent6"/>
                </a:solidFill>
                <a:ea typeface="ＭＳ Ｐゴシック" charset="-128"/>
              </a:rPr>
              <a:t>Acest mod de monitorizare a uraganelor va ajuta foarte mult </a:t>
            </a:r>
            <a:r>
              <a:rPr lang="ro-RO" sz="1600" b="1" dirty="0" smtClean="0">
                <a:solidFill>
                  <a:schemeClr val="accent6"/>
                </a:solidFill>
                <a:ea typeface="ＭＳ Ｐゴシック" charset="-128"/>
              </a:rPr>
              <a:t>la p</a:t>
            </a:r>
            <a:r>
              <a:rPr lang="vi-VN" sz="1600" b="1" dirty="0" smtClean="0">
                <a:solidFill>
                  <a:schemeClr val="accent6"/>
                </a:solidFill>
                <a:ea typeface="ＭＳ Ｐゴシック" charset="-128"/>
              </a:rPr>
              <a:t>rezice</a:t>
            </a:r>
            <a:r>
              <a:rPr lang="ro-RO" sz="1600" b="1" dirty="0" smtClean="0">
                <a:solidFill>
                  <a:schemeClr val="accent6"/>
                </a:solidFill>
                <a:ea typeface="ＭＳ Ｐゴシック" charset="-128"/>
              </a:rPr>
              <a:t>rea</a:t>
            </a:r>
            <a:r>
              <a:rPr lang="vi-VN" sz="1600" b="1" dirty="0" smtClean="0">
                <a:solidFill>
                  <a:schemeClr val="accent6"/>
                </a:solidFill>
                <a:ea typeface="ＭＳ Ｐゴシック" charset="-128"/>
              </a:rPr>
              <a:t> vânturi</a:t>
            </a:r>
            <a:r>
              <a:rPr lang="ro-RO" sz="1600" b="1" dirty="0" smtClean="0">
                <a:solidFill>
                  <a:schemeClr val="accent6"/>
                </a:solidFill>
                <a:ea typeface="ＭＳ Ｐゴシック" charset="-128"/>
              </a:rPr>
              <a:t>lor</a:t>
            </a:r>
            <a:r>
              <a:rPr lang="vi-VN" sz="1600" b="1" dirty="0" smtClean="0">
                <a:solidFill>
                  <a:schemeClr val="accent6"/>
                </a:solidFill>
                <a:ea typeface="ＭＳ Ｐゴシック" charset="-128"/>
              </a:rPr>
              <a:t> îngrozitoare</a:t>
            </a:r>
            <a:r>
              <a:rPr lang="ro-RO" sz="1600" b="1" dirty="0" smtClean="0">
                <a:solidFill>
                  <a:schemeClr val="accent6"/>
                </a:solidFill>
                <a:ea typeface="ＭＳ Ｐゴシック" charset="-128"/>
              </a:rPr>
              <a:t>.</a:t>
            </a:r>
            <a:r>
              <a:rPr lang="vi-VN" sz="1600" b="1" dirty="0" smtClean="0">
                <a:solidFill>
                  <a:schemeClr val="accent6"/>
                </a:solidFill>
                <a:ea typeface="ＭＳ Ｐゴシック" charset="-128"/>
              </a:rPr>
              <a:t> </a:t>
            </a:r>
            <a:r>
              <a:rPr lang="ro-RO" sz="1600" b="1" dirty="0" smtClean="0">
                <a:solidFill>
                  <a:schemeClr val="accent6"/>
                </a:solidFill>
                <a:ea typeface="ＭＳ Ｐゴシック" charset="-128"/>
              </a:rPr>
              <a:t/>
            </a:r>
            <a:br>
              <a:rPr lang="ro-RO" sz="1600" b="1" dirty="0" smtClean="0">
                <a:solidFill>
                  <a:schemeClr val="accent6"/>
                </a:solidFill>
                <a:ea typeface="ＭＳ Ｐゴシック" charset="-128"/>
              </a:rPr>
            </a:br>
            <a:r>
              <a:rPr lang="vi-VN" sz="1600" b="1" dirty="0" smtClean="0">
                <a:solidFill>
                  <a:schemeClr val="accent6"/>
                </a:solidFill>
                <a:ea typeface="ＭＳ Ｐゴシック" charset="-128"/>
              </a:rPr>
              <a:t> În timp ce NASA se concentrează pe utilizarea dron</a:t>
            </a:r>
            <a:r>
              <a:rPr lang="ro-RO" sz="1600" b="1" dirty="0" smtClean="0">
                <a:solidFill>
                  <a:schemeClr val="accent6"/>
                </a:solidFill>
                <a:ea typeface="ＭＳ Ｐゴシック" charset="-128"/>
              </a:rPr>
              <a:t>elor</a:t>
            </a:r>
            <a:r>
              <a:rPr lang="vi-VN" sz="1600" b="1" dirty="0" smtClean="0">
                <a:solidFill>
                  <a:schemeClr val="accent6"/>
                </a:solidFill>
                <a:ea typeface="ＭＳ Ｐゴシック" charset="-128"/>
              </a:rPr>
              <a:t> mari, o altă echipă de </a:t>
            </a:r>
            <a:r>
              <a:rPr lang="ro-RO" sz="1600" b="1" dirty="0" smtClean="0">
                <a:solidFill>
                  <a:schemeClr val="accent6"/>
                </a:solidFill>
                <a:ea typeface="ＭＳ Ｐゴシック" charset="-128"/>
              </a:rPr>
              <a:t>cercetători</a:t>
            </a:r>
            <a:r>
              <a:rPr lang="vi-VN" sz="1600" b="1" dirty="0" smtClean="0">
                <a:solidFill>
                  <a:schemeClr val="accent6"/>
                </a:solidFill>
                <a:ea typeface="ＭＳ Ｐゴシック" charset="-128"/>
              </a:rPr>
              <a:t> de la Universitatea din Florida încearcă să facă același lucru cu mini dron</a:t>
            </a:r>
            <a:r>
              <a:rPr lang="ro-RO" sz="1600" b="1" dirty="0" smtClean="0">
                <a:solidFill>
                  <a:schemeClr val="accent6"/>
                </a:solidFill>
                <a:ea typeface="ＭＳ Ｐゴシック" charset="-128"/>
              </a:rPr>
              <a:t>e</a:t>
            </a:r>
            <a:r>
              <a:rPr lang="vi-VN" sz="1600" b="1" dirty="0" smtClean="0">
                <a:solidFill>
                  <a:schemeClr val="accent6"/>
                </a:solidFill>
                <a:ea typeface="ＭＳ Ｐゴシック" charset="-128"/>
              </a:rPr>
              <a:t> foarte rezisten</a:t>
            </a:r>
            <a:r>
              <a:rPr lang="ro-RO" sz="1600" b="1" dirty="0" smtClean="0">
                <a:solidFill>
                  <a:schemeClr val="accent6"/>
                </a:solidFill>
                <a:ea typeface="ＭＳ Ｐゴシック" charset="-128"/>
              </a:rPr>
              <a:t>te</a:t>
            </a:r>
            <a:r>
              <a:rPr lang="vi-VN" sz="1600" b="1" dirty="0" smtClean="0">
                <a:solidFill>
                  <a:schemeClr val="accent6"/>
                </a:solidFill>
                <a:ea typeface="ＭＳ Ｐゴシック" charset="-128"/>
              </a:rPr>
              <a:t>, care ar fi folosi</a:t>
            </a:r>
            <a:r>
              <a:rPr lang="ro-RO" sz="1600" b="1" dirty="0" smtClean="0">
                <a:solidFill>
                  <a:schemeClr val="accent6"/>
                </a:solidFill>
                <a:ea typeface="ＭＳ Ｐゴシック" charset="-128"/>
              </a:rPr>
              <a:t>te</a:t>
            </a:r>
            <a:r>
              <a:rPr lang="vi-VN" sz="1600" b="1" dirty="0" smtClean="0">
                <a:solidFill>
                  <a:schemeClr val="accent6"/>
                </a:solidFill>
                <a:ea typeface="ＭＳ Ｐゴシック" charset="-128"/>
              </a:rPr>
              <a:t> pentru a intra în uragane și pentru a obține informațiile necesare în ceea ce privește proprietățile uraganelor cum ar fi umiditatea, presiunea și temperatura. </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17</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32770" name="Picture 2" descr="https://cdn-media-2.lifehack.org/wp-content/files/2015/12/18082025/635347main_ED12-0082-36_full_full.jpg"/>
          <p:cNvPicPr>
            <a:picLocks noChangeAspect="1" noChangeArrowheads="1"/>
          </p:cNvPicPr>
          <p:nvPr/>
        </p:nvPicPr>
        <p:blipFill>
          <a:blip r:embed="rId6"/>
          <a:srcRect/>
          <a:stretch>
            <a:fillRect/>
          </a:stretch>
        </p:blipFill>
        <p:spPr bwMode="auto">
          <a:xfrm>
            <a:off x="0" y="3929066"/>
            <a:ext cx="2071670" cy="2071701"/>
          </a:xfrm>
          <a:prstGeom prst="rect">
            <a:avLst/>
          </a:prstGeom>
          <a:noFill/>
        </p:spPr>
      </p:pic>
      <p:pic>
        <p:nvPicPr>
          <p:cNvPr id="17" name="Picture 4" descr="Картинки по запросу drone"/>
          <p:cNvPicPr>
            <a:picLocks noChangeAspect="1" noChangeArrowheads="1"/>
          </p:cNvPicPr>
          <p:nvPr/>
        </p:nvPicPr>
        <p:blipFill>
          <a:blip r:embed="rId7"/>
          <a:srcRect/>
          <a:stretch>
            <a:fillRect/>
          </a:stretch>
        </p:blipFill>
        <p:spPr bwMode="auto">
          <a:xfrm>
            <a:off x="0" y="2285992"/>
            <a:ext cx="2000232" cy="1600200"/>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400" b="1" dirty="0" smtClean="0">
                <a:solidFill>
                  <a:schemeClr val="accent6"/>
                </a:solidFill>
                <a:ea typeface="ＭＳ Ｐゴシック" charset="-128"/>
              </a:rPr>
              <a:t>Protecţia mediului şi biodiversităţii</a:t>
            </a:r>
            <a:br>
              <a:rPr lang="ro-RO" sz="2400" b="1" dirty="0" smtClean="0">
                <a:solidFill>
                  <a:schemeClr val="accent6"/>
                </a:solidFill>
                <a:ea typeface="ＭＳ Ｐゴシック" charset="-128"/>
              </a:rPr>
            </a:br>
            <a:r>
              <a:rPr lang="ro-RO" sz="2400" b="1" dirty="0" smtClean="0">
                <a:solidFill>
                  <a:schemeClr val="accent6"/>
                </a:solidFill>
                <a:ea typeface="ＭＳ Ｐゴシック" charset="-128"/>
              </a:rPr>
              <a:t>Monitorizare</a:t>
            </a:r>
            <a:br>
              <a:rPr lang="ro-RO" sz="2400" b="1" dirty="0" smtClean="0">
                <a:solidFill>
                  <a:schemeClr val="accent6"/>
                </a:solidFill>
                <a:ea typeface="ＭＳ Ｐゴシック" charset="-128"/>
              </a:rPr>
            </a:br>
            <a:r>
              <a:rPr lang="vi-VN" sz="2400" b="1" dirty="0" smtClean="0">
                <a:solidFill>
                  <a:schemeClr val="accent6"/>
                </a:solidFill>
                <a:ea typeface="ＭＳ Ｐゴシック" charset="-128"/>
              </a:rPr>
              <a:t> Conservarea vieții sălbatice </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18</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3074" name="Picture 2" descr="Картинки по запросу drone"/>
          <p:cNvPicPr>
            <a:picLocks noChangeAspect="1" noChangeArrowheads="1"/>
          </p:cNvPicPr>
          <p:nvPr/>
        </p:nvPicPr>
        <p:blipFill>
          <a:blip r:embed="rId6"/>
          <a:srcRect/>
          <a:stretch>
            <a:fillRect/>
          </a:stretch>
        </p:blipFill>
        <p:spPr bwMode="auto">
          <a:xfrm>
            <a:off x="6072198" y="4000504"/>
            <a:ext cx="3071802" cy="1881174"/>
          </a:xfrm>
          <a:prstGeom prst="rect">
            <a:avLst/>
          </a:prstGeom>
          <a:noFill/>
        </p:spPr>
      </p:pic>
      <p:pic>
        <p:nvPicPr>
          <p:cNvPr id="3076" name="Picture 4" descr="Картинки по запросу drone"/>
          <p:cNvPicPr>
            <a:picLocks noChangeAspect="1" noChangeArrowheads="1"/>
          </p:cNvPicPr>
          <p:nvPr/>
        </p:nvPicPr>
        <p:blipFill>
          <a:blip r:embed="rId7"/>
          <a:srcRect/>
          <a:stretch>
            <a:fillRect/>
          </a:stretch>
        </p:blipFill>
        <p:spPr bwMode="auto">
          <a:xfrm>
            <a:off x="0" y="2928934"/>
            <a:ext cx="2619375" cy="2957522"/>
          </a:xfrm>
          <a:prstGeom prst="rect">
            <a:avLst/>
          </a:prstGeom>
          <a:noFill/>
        </p:spPr>
      </p:pic>
      <p:pic>
        <p:nvPicPr>
          <p:cNvPr id="3078" name="Picture 6" descr="Картинки по запросу drone"/>
          <p:cNvPicPr>
            <a:picLocks noChangeAspect="1" noChangeArrowheads="1"/>
          </p:cNvPicPr>
          <p:nvPr/>
        </p:nvPicPr>
        <p:blipFill>
          <a:blip r:embed="rId8"/>
          <a:srcRect/>
          <a:stretch>
            <a:fillRect/>
          </a:stretch>
        </p:blipFill>
        <p:spPr bwMode="auto">
          <a:xfrm>
            <a:off x="2714613" y="3500438"/>
            <a:ext cx="3214710" cy="2363342"/>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19</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34818" name="Picture 2" descr="Картинки по запросу drone"/>
          <p:cNvPicPr>
            <a:picLocks noChangeAspect="1" noChangeArrowheads="1"/>
          </p:cNvPicPr>
          <p:nvPr/>
        </p:nvPicPr>
        <p:blipFill>
          <a:blip r:embed="rId6"/>
          <a:srcRect/>
          <a:stretch>
            <a:fillRect/>
          </a:stretch>
        </p:blipFill>
        <p:spPr bwMode="auto">
          <a:xfrm>
            <a:off x="0" y="2071678"/>
            <a:ext cx="5559401" cy="2857496"/>
          </a:xfrm>
          <a:prstGeom prst="rect">
            <a:avLst/>
          </a:prstGeom>
          <a:noFill/>
        </p:spPr>
      </p:pic>
      <p:sp>
        <p:nvSpPr>
          <p:cNvPr id="21" name="TextBox 20"/>
          <p:cNvSpPr txBox="1"/>
          <p:nvPr/>
        </p:nvSpPr>
        <p:spPr>
          <a:xfrm>
            <a:off x="2000232" y="1428736"/>
            <a:ext cx="5357850" cy="369332"/>
          </a:xfrm>
          <a:prstGeom prst="rect">
            <a:avLst/>
          </a:prstGeom>
          <a:noFill/>
        </p:spPr>
        <p:txBody>
          <a:bodyPr wrap="square" rtlCol="0">
            <a:spAutoFit/>
          </a:bodyPr>
          <a:lstStyle/>
          <a:p>
            <a:r>
              <a:rPr lang="ro-RO" b="1" dirty="0" smtClean="0"/>
              <a:t>INSPECTAREA  REŢELELOR ELECTRICE</a:t>
            </a:r>
            <a:endParaRPr lang="ru-RU" b="1" dirty="0"/>
          </a:p>
        </p:txBody>
      </p:sp>
      <p:pic>
        <p:nvPicPr>
          <p:cNvPr id="17" name="Picture 8" descr="Картинки по запросу telecomunicatii drone"/>
          <p:cNvPicPr>
            <a:picLocks noChangeAspect="1" noChangeArrowheads="1"/>
          </p:cNvPicPr>
          <p:nvPr/>
        </p:nvPicPr>
        <p:blipFill>
          <a:blip r:embed="rId7"/>
          <a:srcRect/>
          <a:stretch>
            <a:fillRect/>
          </a:stretch>
        </p:blipFill>
        <p:spPr bwMode="auto">
          <a:xfrm>
            <a:off x="5072066" y="3000372"/>
            <a:ext cx="4071934" cy="2857520"/>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buFont typeface="Wingdings" pitchFamily="2" charset="2"/>
              <a:buChar char="§"/>
              <a:defRPr/>
            </a:pPr>
            <a:r>
              <a:rPr lang="en-US" sz="2000" b="1" dirty="0" smtClean="0">
                <a:solidFill>
                  <a:schemeClr val="accent6"/>
                </a:solidFill>
                <a:ea typeface="ＭＳ Ｐゴシック" charset="-128"/>
              </a:rPr>
              <a:t/>
            </a:r>
            <a:br>
              <a:rPr lang="en-US" sz="2000" b="1" dirty="0" smtClean="0">
                <a:solidFill>
                  <a:schemeClr val="accent6"/>
                </a:solidFill>
                <a:ea typeface="ＭＳ Ｐゴシック" charset="-128"/>
              </a:rPr>
            </a:br>
            <a:r>
              <a:rPr lang="ro-RO" sz="2000" b="1" dirty="0" smtClean="0">
                <a:solidFill>
                  <a:schemeClr val="accent6"/>
                </a:solidFill>
                <a:ea typeface="ＭＳ Ｐゴシック" charset="-128"/>
              </a:rPr>
              <a:t>Proiectul </a:t>
            </a:r>
            <a:r>
              <a:rPr lang="vi-VN" sz="2000" b="1" dirty="0" smtClean="0">
                <a:solidFill>
                  <a:schemeClr val="accent6"/>
                </a:solidFill>
                <a:ea typeface="ＭＳ Ｐゴシック" charset="-128"/>
              </a:rPr>
              <a:t>reunește </a:t>
            </a:r>
            <a:r>
              <a:rPr lang="ro-RO" sz="2000" b="1" dirty="0" smtClean="0">
                <a:solidFill>
                  <a:schemeClr val="accent6"/>
                </a:solidFill>
                <a:ea typeface="ＭＳ Ｐゴシック" charset="-128"/>
              </a:rPr>
              <a:t> </a:t>
            </a:r>
            <a:r>
              <a:rPr lang="vi-VN" sz="2000" b="1" dirty="0" smtClean="0">
                <a:solidFill>
                  <a:srgbClr val="FF0000"/>
                </a:solidFill>
                <a:ea typeface="ＭＳ Ｐゴシック" charset="-128"/>
              </a:rPr>
              <a:t>17 universități</a:t>
            </a:r>
            <a:r>
              <a:rPr lang="ro-RO" sz="2000" b="1" dirty="0" smtClean="0">
                <a:solidFill>
                  <a:srgbClr val="FF0000"/>
                </a:solidFill>
                <a:ea typeface="ＭＳ Ｐゴシック" charset="-128"/>
              </a:rPr>
              <a:t> din 8</a:t>
            </a:r>
            <a:r>
              <a:rPr lang="vi-VN" sz="2000" b="1" dirty="0" smtClean="0">
                <a:solidFill>
                  <a:srgbClr val="FF0000"/>
                </a:solidFill>
                <a:ea typeface="ＭＳ Ｐゴシック" charset="-128"/>
              </a:rPr>
              <a:t> țări</a:t>
            </a:r>
            <a:r>
              <a:rPr lang="ro-RO" sz="2000" b="1" dirty="0" smtClean="0">
                <a:solidFill>
                  <a:srgbClr val="FF0000"/>
                </a:solidFill>
                <a:ea typeface="ＭＳ Ｐゴシック" charset="-128"/>
              </a:rPr>
              <a:t>:</a:t>
            </a:r>
            <a:r>
              <a:rPr lang="en-US" sz="2000" b="1" dirty="0" smtClean="0">
                <a:solidFill>
                  <a:srgbClr val="FF0000"/>
                </a:solidFill>
                <a:ea typeface="ＭＳ Ｐゴシック" charset="-128"/>
              </a:rPr>
              <a:t/>
            </a:r>
            <a:br>
              <a:rPr lang="en-US" sz="2000" b="1" dirty="0" smtClean="0">
                <a:solidFill>
                  <a:srgbClr val="FF0000"/>
                </a:solidFill>
                <a:ea typeface="ＭＳ Ｐゴシック" charset="-128"/>
              </a:rPr>
            </a:br>
            <a:r>
              <a:rPr lang="ro-RO" sz="2000" b="1" dirty="0" smtClean="0">
                <a:solidFill>
                  <a:schemeClr val="accent6"/>
                </a:solidFill>
                <a:ea typeface="ＭＳ Ｐゴシック" charset="-128"/>
              </a:rPr>
              <a:t>- </a:t>
            </a:r>
            <a:r>
              <a:rPr lang="ro-RO" sz="2000" b="1" dirty="0" smtClean="0">
                <a:solidFill>
                  <a:srgbClr val="FF0000"/>
                </a:solidFill>
                <a:ea typeface="ＭＳ Ｐゴシック" charset="-128"/>
              </a:rPr>
              <a:t>4</a:t>
            </a:r>
            <a:r>
              <a:rPr lang="vi-VN" sz="2000" b="1" dirty="0" smtClean="0">
                <a:solidFill>
                  <a:srgbClr val="FF0000"/>
                </a:solidFill>
                <a:ea typeface="ＭＳ Ｐゴシック" charset="-128"/>
              </a:rPr>
              <a:t> ale UE </a:t>
            </a:r>
            <a:r>
              <a:rPr lang="vi-VN" sz="2000" b="1" dirty="0" smtClean="0">
                <a:solidFill>
                  <a:schemeClr val="accent6"/>
                </a:solidFill>
                <a:ea typeface="ＭＳ Ｐゴシック" charset="-128"/>
              </a:rPr>
              <a:t>(</a:t>
            </a:r>
            <a:r>
              <a:rPr lang="vi-VN" sz="2000" b="1" i="1" dirty="0" smtClean="0">
                <a:solidFill>
                  <a:schemeClr val="accent6"/>
                </a:solidFill>
                <a:ea typeface="ＭＳ Ｐゴシック" charset="-128"/>
              </a:rPr>
              <a:t>Italia, Franța, Polonia, România</a:t>
            </a:r>
            <a:r>
              <a:rPr lang="vi-VN" sz="2000" b="1" dirty="0" smtClean="0">
                <a:solidFill>
                  <a:schemeClr val="accent6"/>
                </a:solidFill>
                <a:ea typeface="ＭＳ Ｐゴシック" charset="-128"/>
              </a:rPr>
              <a:t>) și </a:t>
            </a:r>
            <a:r>
              <a:rPr lang="en-US" sz="2000" b="1" dirty="0" smtClean="0">
                <a:solidFill>
                  <a:schemeClr val="accent6"/>
                </a:solidFill>
                <a:ea typeface="ＭＳ Ｐゴシック" charset="-128"/>
              </a:rPr>
              <a:t/>
            </a:r>
            <a:br>
              <a:rPr lang="en-US" sz="2000" b="1" dirty="0" smtClean="0">
                <a:solidFill>
                  <a:schemeClr val="accent6"/>
                </a:solidFill>
                <a:ea typeface="ＭＳ Ｐゴシック" charset="-128"/>
              </a:rPr>
            </a:br>
            <a:r>
              <a:rPr lang="en-US" sz="2000" b="1" dirty="0" smtClean="0">
                <a:solidFill>
                  <a:schemeClr val="accent6"/>
                </a:solidFill>
                <a:ea typeface="ＭＳ Ｐゴシック" charset="-128"/>
              </a:rPr>
              <a:t>	     </a:t>
            </a:r>
            <a:r>
              <a:rPr lang="ro-RO" sz="2000" b="1" dirty="0" smtClean="0">
                <a:solidFill>
                  <a:schemeClr val="accent6"/>
                </a:solidFill>
                <a:ea typeface="ＭＳ Ｐゴシック" charset="-128"/>
              </a:rPr>
              <a:t>- </a:t>
            </a:r>
            <a:r>
              <a:rPr lang="ro-RO" sz="2000" b="1" dirty="0" smtClean="0">
                <a:solidFill>
                  <a:srgbClr val="FF0000"/>
                </a:solidFill>
                <a:ea typeface="ＭＳ Ｐゴシック" charset="-128"/>
              </a:rPr>
              <a:t>4</a:t>
            </a:r>
            <a:r>
              <a:rPr lang="vi-VN" sz="2000" b="1" dirty="0" smtClean="0">
                <a:solidFill>
                  <a:srgbClr val="FF0000"/>
                </a:solidFill>
                <a:ea typeface="ＭＳ Ｐゴシック" charset="-128"/>
              </a:rPr>
              <a:t> post-sovietice </a:t>
            </a:r>
            <a:r>
              <a:rPr lang="vi-VN" sz="2000" b="1" dirty="0" smtClean="0">
                <a:solidFill>
                  <a:schemeClr val="accent6"/>
                </a:solidFill>
                <a:ea typeface="ＭＳ Ｐゴシック" charset="-128"/>
              </a:rPr>
              <a:t>(</a:t>
            </a:r>
            <a:r>
              <a:rPr lang="vi-VN" sz="2000" b="1" i="1" dirty="0" smtClean="0">
                <a:solidFill>
                  <a:schemeClr val="accent6"/>
                </a:solidFill>
                <a:ea typeface="ＭＳ Ｐゴシック" charset="-128"/>
              </a:rPr>
              <a:t>Armenia, Georgia, Moldova</a:t>
            </a:r>
            <a:r>
              <a:rPr lang="en-US" sz="2000" b="1" i="1" dirty="0" smtClean="0">
                <a:solidFill>
                  <a:schemeClr val="accent6"/>
                </a:solidFill>
                <a:ea typeface="ＭＳ Ｐゴシック" charset="-128"/>
              </a:rPr>
              <a:t>, </a:t>
            </a:r>
            <a:r>
              <a:rPr lang="vi-VN" sz="2000" b="1" i="1" dirty="0" smtClean="0">
                <a:solidFill>
                  <a:schemeClr val="accent6"/>
                </a:solidFill>
                <a:ea typeface="ＭＳ Ｐゴシック" charset="-128"/>
              </a:rPr>
              <a:t>Belarus)</a:t>
            </a:r>
            <a:r>
              <a:rPr lang="vi-VN" sz="2000" b="1" dirty="0" smtClean="0">
                <a:solidFill>
                  <a:schemeClr val="accent6"/>
                </a:solidFill>
                <a:ea typeface="ＭＳ Ｐゴシック" charset="-128"/>
              </a:rPr>
              <a:t>. </a:t>
            </a:r>
            <a:r>
              <a:rPr lang="en-US" sz="2000" b="1" dirty="0" smtClean="0">
                <a:solidFill>
                  <a:schemeClr val="accent6"/>
                </a:solidFill>
                <a:ea typeface="ＭＳ Ｐゴシック" charset="-128"/>
              </a:rPr>
              <a:t/>
            </a:r>
            <a:br>
              <a:rPr lang="en-US" sz="2000" b="1" dirty="0" smtClean="0">
                <a:solidFill>
                  <a:schemeClr val="accent6"/>
                </a:solidFill>
                <a:ea typeface="ＭＳ Ｐゴシック" charset="-128"/>
              </a:rPr>
            </a:br>
            <a:r>
              <a:rPr lang="en-US" sz="2000" b="1" dirty="0" smtClean="0">
                <a:solidFill>
                  <a:schemeClr val="accent6"/>
                </a:solidFill>
                <a:ea typeface="ＭＳ Ｐゴシック" charset="-128"/>
              </a:rPr>
              <a:t/>
            </a:r>
            <a:br>
              <a:rPr lang="en-US" sz="2000" b="1" dirty="0" smtClean="0">
                <a:solidFill>
                  <a:schemeClr val="accent6"/>
                </a:solidFill>
                <a:ea typeface="ＭＳ Ｐゴシック" charset="-128"/>
              </a:rPr>
            </a:br>
            <a:r>
              <a:rPr lang="en-US" sz="2000" b="1" dirty="0" smtClean="0">
                <a:solidFill>
                  <a:schemeClr val="accent6"/>
                </a:solidFill>
                <a:ea typeface="ＭＳ Ｐゴシック" charset="-128"/>
              </a:rPr>
              <a:t/>
            </a:r>
            <a:br>
              <a:rPr lang="en-US" sz="2000" b="1" dirty="0" smtClean="0">
                <a:solidFill>
                  <a:schemeClr val="accent6"/>
                </a:solidFill>
                <a:ea typeface="ＭＳ Ｐゴシック" charset="-128"/>
              </a:rPr>
            </a:br>
            <a:r>
              <a:rPr lang="en-US" sz="2000" b="1" dirty="0" smtClean="0">
                <a:solidFill>
                  <a:schemeClr val="accent6"/>
                </a:solidFill>
                <a:ea typeface="ＭＳ Ｐゴシック" charset="-128"/>
              </a:rPr>
              <a:t/>
            </a:r>
            <a:br>
              <a:rPr lang="en-US"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en-US" sz="2000" b="1" dirty="0" smtClean="0">
                <a:solidFill>
                  <a:schemeClr val="accent6"/>
                </a:solidFill>
                <a:ea typeface="ＭＳ Ｐゴシック" charset="-128"/>
              </a:rPr>
              <a:t/>
            </a:r>
            <a:br>
              <a:rPr lang="en-US" sz="2000" b="1" dirty="0" smtClean="0">
                <a:solidFill>
                  <a:schemeClr val="accent6"/>
                </a:solidFill>
                <a:ea typeface="ＭＳ Ｐゴシック" charset="-128"/>
              </a:rPr>
            </a:br>
            <a:r>
              <a:rPr lang="ro-RO" sz="2000" b="1" dirty="0" smtClean="0">
                <a:solidFill>
                  <a:schemeClr val="accent6"/>
                </a:solidFill>
                <a:ea typeface="ＭＳ Ｐゴシック" charset="-128"/>
              </a:rPr>
              <a:t>Durata – </a:t>
            </a:r>
            <a:r>
              <a:rPr lang="ro-RO" sz="2000" b="1" dirty="0" smtClean="0">
                <a:solidFill>
                  <a:srgbClr val="FF0000"/>
                </a:solidFill>
                <a:ea typeface="ＭＳ Ｐゴシック" charset="-128"/>
              </a:rPr>
              <a:t>3 ani  (</a:t>
            </a:r>
            <a:r>
              <a:rPr lang="en-US" sz="2000" b="1" dirty="0" smtClean="0">
                <a:solidFill>
                  <a:srgbClr val="FF0000"/>
                </a:solidFill>
              </a:rPr>
              <a:t>15</a:t>
            </a:r>
            <a:r>
              <a:rPr lang="ro-RO" sz="2000" b="1" dirty="0" smtClean="0">
                <a:solidFill>
                  <a:srgbClr val="FF0000"/>
                </a:solidFill>
              </a:rPr>
              <a:t>.</a:t>
            </a:r>
            <a:r>
              <a:rPr lang="en-US" sz="2000" b="1" dirty="0" smtClean="0">
                <a:solidFill>
                  <a:srgbClr val="FF0000"/>
                </a:solidFill>
              </a:rPr>
              <a:t>10</a:t>
            </a:r>
            <a:r>
              <a:rPr lang="ro-RO" sz="2000" b="1" dirty="0" smtClean="0">
                <a:solidFill>
                  <a:srgbClr val="FF0000"/>
                </a:solidFill>
              </a:rPr>
              <a:t>.</a:t>
            </a:r>
            <a:r>
              <a:rPr lang="en-US" sz="2000" b="1" dirty="0" smtClean="0">
                <a:solidFill>
                  <a:srgbClr val="FF0000"/>
                </a:solidFill>
              </a:rPr>
              <a:t>2016 </a:t>
            </a:r>
            <a:r>
              <a:rPr lang="ro-RO" sz="2000" b="1" dirty="0" smtClean="0">
                <a:solidFill>
                  <a:srgbClr val="FF0000"/>
                </a:solidFill>
              </a:rPr>
              <a:t>–</a:t>
            </a:r>
            <a:r>
              <a:rPr lang="en-US" sz="2000" b="1" dirty="0" smtClean="0">
                <a:solidFill>
                  <a:srgbClr val="FF0000"/>
                </a:solidFill>
              </a:rPr>
              <a:t> 14</a:t>
            </a:r>
            <a:r>
              <a:rPr lang="ro-RO" sz="2000" b="1" dirty="0" smtClean="0">
                <a:solidFill>
                  <a:srgbClr val="FF0000"/>
                </a:solidFill>
              </a:rPr>
              <a:t>.</a:t>
            </a:r>
            <a:r>
              <a:rPr lang="en-US" sz="2000" b="1" dirty="0" smtClean="0">
                <a:solidFill>
                  <a:srgbClr val="FF0000"/>
                </a:solidFill>
              </a:rPr>
              <a:t>10</a:t>
            </a:r>
            <a:r>
              <a:rPr lang="ro-RO" sz="2000" b="1" dirty="0" smtClean="0">
                <a:solidFill>
                  <a:srgbClr val="FF0000"/>
                </a:solidFill>
              </a:rPr>
              <a:t>.</a:t>
            </a:r>
            <a:r>
              <a:rPr lang="en-US" sz="2000" b="1" dirty="0" smtClean="0">
                <a:solidFill>
                  <a:srgbClr val="FF0000"/>
                </a:solidFill>
              </a:rPr>
              <a:t>2019</a:t>
            </a:r>
            <a:r>
              <a:rPr lang="ro-RO" sz="2000" b="1" dirty="0" smtClean="0">
                <a:solidFill>
                  <a:srgbClr val="FF0000"/>
                </a:solidFill>
              </a:rPr>
              <a:t>)</a:t>
            </a:r>
            <a:r>
              <a:rPr lang="ru-RU" sz="2000" dirty="0" smtClean="0"/>
              <a:t/>
            </a:r>
            <a:br>
              <a:rPr lang="ru-RU" sz="2000" dirty="0" smtClean="0"/>
            </a:br>
            <a:r>
              <a:rPr lang="en-US" sz="2000" dirty="0" smtClean="0"/>
              <a:t/>
            </a:r>
            <a:br>
              <a:rPr lang="en-US" sz="2000" dirty="0" smtClean="0"/>
            </a:br>
            <a:r>
              <a:rPr lang="en-US" sz="2000" dirty="0" smtClean="0"/>
              <a:t>     </a:t>
            </a:r>
            <a:r>
              <a:rPr lang="ro-RO" sz="2000" b="1" dirty="0" smtClean="0">
                <a:solidFill>
                  <a:srgbClr val="FF0000"/>
                </a:solidFill>
                <a:ea typeface="ＭＳ Ｐゴシック" charset="-128"/>
              </a:rPr>
              <a:t>Buget total:</a:t>
            </a:r>
            <a:r>
              <a:rPr lang="en-US" sz="2000" b="1" dirty="0" smtClean="0">
                <a:solidFill>
                  <a:srgbClr val="FF0000"/>
                </a:solidFill>
                <a:ea typeface="ＭＳ Ｐゴシック" charset="-128"/>
              </a:rPr>
              <a:t>	</a:t>
            </a:r>
            <a:r>
              <a:rPr lang="ro-RO" sz="2000" b="1" dirty="0" smtClean="0">
                <a:solidFill>
                  <a:srgbClr val="FF0000"/>
                </a:solidFill>
                <a:ea typeface="ＭＳ Ｐゴシック" charset="-128"/>
              </a:rPr>
              <a:t>995 412,00 euro</a:t>
            </a:r>
            <a:r>
              <a:rPr lang="en-US" sz="2000" b="1" dirty="0" smtClean="0">
                <a:solidFill>
                  <a:srgbClr val="FF0000"/>
                </a:solidFill>
                <a:ea typeface="ＭＳ Ｐゴシック" charset="-128"/>
              </a:rPr>
              <a:t/>
            </a:r>
            <a:br>
              <a:rPr lang="en-US" sz="2000" b="1" dirty="0" smtClean="0">
                <a:solidFill>
                  <a:srgbClr val="FF0000"/>
                </a:solidFill>
                <a:ea typeface="ＭＳ Ｐゴシック" charset="-128"/>
              </a:rPr>
            </a:br>
            <a:r>
              <a:rPr lang="en-US" sz="2000" b="1" dirty="0" smtClean="0">
                <a:solidFill>
                  <a:srgbClr val="FF0000"/>
                </a:solidFill>
                <a:ea typeface="ＭＳ Ｐゴシック" charset="-128"/>
              </a:rPr>
              <a:t>      </a:t>
            </a:r>
            <a:r>
              <a:rPr lang="ro-RO" sz="2000" b="1" dirty="0" smtClean="0">
                <a:solidFill>
                  <a:srgbClr val="FF0000"/>
                </a:solidFill>
                <a:ea typeface="ＭＳ Ｐゴシック" charset="-128"/>
              </a:rPr>
              <a:t>Buget  AAP:  </a:t>
            </a:r>
            <a:r>
              <a:rPr lang="en-US" sz="2000" b="1" dirty="0" smtClean="0">
                <a:solidFill>
                  <a:srgbClr val="FF0000"/>
                </a:solidFill>
                <a:ea typeface="ＭＳ Ｐゴシック" charset="-128"/>
              </a:rPr>
              <a:t>  </a:t>
            </a:r>
            <a:r>
              <a:rPr lang="ro-RO" sz="2000" b="1" dirty="0" smtClean="0">
                <a:solidFill>
                  <a:srgbClr val="FF0000"/>
                </a:solidFill>
                <a:ea typeface="ＭＳ Ｐゴシック" charset="-128"/>
              </a:rPr>
              <a:t>30 172,00 euro</a:t>
            </a:r>
            <a:r>
              <a:rPr lang="en-US" sz="2000" dirty="0" smtClean="0"/>
              <a:t> </a:t>
            </a:r>
            <a:r>
              <a:rPr lang="ro-RO" sz="2000" b="1" dirty="0" smtClean="0">
                <a:solidFill>
                  <a:srgbClr val="FF0000"/>
                </a:solidFill>
                <a:ea typeface="ＭＳ Ｐゴシック" charset="-128"/>
              </a:rPr>
              <a:t/>
            </a:r>
            <a:br>
              <a:rPr lang="ro-RO" sz="2000" b="1" dirty="0" smtClean="0">
                <a:solidFill>
                  <a:srgbClr val="FF0000"/>
                </a:solidFill>
                <a:ea typeface="ＭＳ Ｐゴシック" charset="-128"/>
              </a:rPr>
            </a:br>
            <a:endParaRPr lang="vi-VN" sz="2000" b="1" dirty="0">
              <a:solidFill>
                <a:schemeClr val="accent6"/>
              </a:solidFill>
              <a:ea typeface="ＭＳ Ｐゴシック" charset="-128"/>
            </a:endParaRPr>
          </a:p>
        </p:txBody>
      </p:sp>
      <p:sp>
        <p:nvSpPr>
          <p:cNvPr id="2052" name="CasellaDiTesto 8"/>
          <p:cNvSpPr txBox="1">
            <a:spLocks noChangeArrowheads="1"/>
          </p:cNvSpPr>
          <p:nvPr/>
        </p:nvSpPr>
        <p:spPr bwMode="auto">
          <a:xfrm>
            <a:off x="6874521" y="0"/>
            <a:ext cx="1524000" cy="461963"/>
          </a:xfrm>
          <a:prstGeom prst="rect">
            <a:avLst/>
          </a:prstGeom>
          <a:noFill/>
          <a:ln w="9525">
            <a:noFill/>
            <a:miter lim="800000"/>
            <a:headEnd/>
            <a:tailEnd/>
          </a:ln>
        </p:spPr>
        <p:txBody>
          <a:bodyPr>
            <a:spAutoFit/>
          </a:bodyPr>
          <a:lstStyle/>
          <a:p>
            <a:pPr>
              <a:defRPr/>
            </a:pPr>
            <a:r>
              <a:rPr lang="it-IT" sz="2400" b="1" dirty="0" err="1" smtClean="0">
                <a:solidFill>
                  <a:schemeClr val="accent6"/>
                </a:solidFill>
                <a:ea typeface="ＭＳ Ｐゴシック" charset="-128"/>
              </a:rPr>
              <a:t>eDrone</a:t>
            </a:r>
            <a:endParaRPr lang="it-IT" sz="24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2771800" y="6021288"/>
            <a:ext cx="3600400" cy="72008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2</a:t>
            </a:fld>
            <a:endParaRPr lang="it-IT"/>
          </a:p>
        </p:txBody>
      </p:sp>
      <p:pic>
        <p:nvPicPr>
          <p:cNvPr id="18" name="Рисунок 17"/>
          <p:cNvPicPr/>
          <p:nvPr/>
        </p:nvPicPr>
        <p:blipFill>
          <a:blip r:embed="rId5" cstate="print"/>
          <a:srcRect/>
          <a:stretch>
            <a:fillRect/>
          </a:stretch>
        </p:blipFill>
        <p:spPr bwMode="auto">
          <a:xfrm>
            <a:off x="1187624" y="2852936"/>
            <a:ext cx="6696745" cy="1152128"/>
          </a:xfrm>
          <a:prstGeom prst="rect">
            <a:avLst/>
          </a:prstGeom>
          <a:solidFill>
            <a:schemeClr val="accent2">
              <a:lumMod val="20000"/>
              <a:lumOff val="80000"/>
            </a:schemeClr>
          </a:solid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en-US" dirty="0" err="1" smtClean="0"/>
              <a:t>Întreținerea</a:t>
            </a:r>
            <a:r>
              <a:rPr lang="en-US" dirty="0" smtClean="0"/>
              <a:t> </a:t>
            </a:r>
            <a:r>
              <a:rPr lang="en-US" dirty="0" err="1" smtClean="0"/>
              <a:t>locuințe</a:t>
            </a:r>
            <a:r>
              <a:rPr lang="ro-RO" dirty="0" smtClean="0"/>
              <a:t>lor</a:t>
            </a:r>
            <a:endParaRPr lang="ru-RU" dirty="0"/>
          </a:p>
        </p:txBody>
      </p:sp>
      <p:sp>
        <p:nvSpPr>
          <p:cNvPr id="4" name="Прямоугольник 3"/>
          <p:cNvSpPr/>
          <p:nvPr/>
        </p:nvSpPr>
        <p:spPr>
          <a:xfrm>
            <a:off x="500034" y="1582341"/>
            <a:ext cx="8215370" cy="2585323"/>
          </a:xfrm>
          <a:prstGeom prst="rect">
            <a:avLst/>
          </a:prstGeom>
        </p:spPr>
        <p:txBody>
          <a:bodyPr wrap="square">
            <a:spAutoFit/>
          </a:bodyPr>
          <a:lstStyle/>
          <a:p>
            <a:endParaRPr lang="ro-RO" dirty="0" smtClean="0"/>
          </a:p>
          <a:p>
            <a:endParaRPr lang="ro-RO" dirty="0" smtClean="0"/>
          </a:p>
          <a:p>
            <a:endParaRPr lang="ro-RO" dirty="0" smtClean="0"/>
          </a:p>
          <a:p>
            <a:r>
              <a:rPr lang="vi-VN" dirty="0" smtClean="0"/>
              <a:t>Numeroase locuri în afara casei noastre sunt inaccesibile</a:t>
            </a:r>
            <a:r>
              <a:rPr lang="ro-RO" dirty="0" smtClean="0"/>
              <a:t>. D</a:t>
            </a:r>
            <a:r>
              <a:rPr lang="vi-VN" dirty="0" smtClean="0"/>
              <a:t>atorită fluctuațiilor meteorologice constante</a:t>
            </a:r>
            <a:r>
              <a:rPr lang="ro-RO" dirty="0" smtClean="0"/>
              <a:t> în construcţii</a:t>
            </a:r>
            <a:r>
              <a:rPr lang="vi-VN" dirty="0" smtClean="0"/>
              <a:t> apar anumite schimbări. Lăsarea acestor </a:t>
            </a:r>
            <a:r>
              <a:rPr lang="ro-RO" dirty="0" smtClean="0"/>
              <a:t>fisuri</a:t>
            </a:r>
            <a:r>
              <a:rPr lang="vi-VN" dirty="0" smtClean="0"/>
              <a:t> minore netratate duce la daune grave pe termen lung</a:t>
            </a:r>
            <a:r>
              <a:rPr lang="ro-RO" dirty="0" smtClean="0"/>
              <a:t>.</a:t>
            </a:r>
            <a:r>
              <a:rPr lang="vi-VN" dirty="0" smtClean="0"/>
              <a:t> </a:t>
            </a:r>
            <a:endParaRPr lang="ro-RO" dirty="0" smtClean="0"/>
          </a:p>
          <a:p>
            <a:r>
              <a:rPr lang="ro-RO" dirty="0" smtClean="0"/>
              <a:t>C</a:t>
            </a:r>
            <a:r>
              <a:rPr lang="vi-VN" dirty="0" smtClean="0"/>
              <a:t>u utilizarea regulată a dronelor</a:t>
            </a:r>
            <a:r>
              <a:rPr lang="ro-RO" dirty="0" smtClean="0"/>
              <a:t> se pot v</a:t>
            </a:r>
            <a:r>
              <a:rPr lang="vi-VN" dirty="0" smtClean="0"/>
              <a:t>erifica părțil</a:t>
            </a:r>
            <a:r>
              <a:rPr lang="ro-RO" dirty="0" smtClean="0"/>
              <a:t>e</a:t>
            </a:r>
            <a:r>
              <a:rPr lang="vi-VN" dirty="0" smtClean="0"/>
              <a:t> vitale ale acoperișului sau a coșului de fum</a:t>
            </a:r>
            <a:r>
              <a:rPr lang="ro-RO" dirty="0" smtClean="0"/>
              <a:t>. D</a:t>
            </a:r>
            <a:r>
              <a:rPr lang="vi-VN" dirty="0" smtClean="0"/>
              <a:t>atorită camerelor de înaltă calitate situate pe dron</a:t>
            </a:r>
            <a:r>
              <a:rPr lang="ro-RO" dirty="0" smtClean="0"/>
              <a:t>e </a:t>
            </a:r>
            <a:r>
              <a:rPr lang="vi-VN" dirty="0" smtClean="0"/>
              <a:t>observ</a:t>
            </a:r>
            <a:r>
              <a:rPr lang="ro-RO" dirty="0" smtClean="0"/>
              <a:t>area </a:t>
            </a:r>
            <a:r>
              <a:rPr lang="vi-VN" dirty="0" smtClean="0"/>
              <a:t>oric</a:t>
            </a:r>
            <a:r>
              <a:rPr lang="ro-RO" dirty="0" smtClean="0"/>
              <a:t>ărui </a:t>
            </a:r>
            <a:r>
              <a:rPr lang="vi-VN" dirty="0" smtClean="0"/>
              <a:t>tip de deteriorare este mai ușor ca niciodată.</a:t>
            </a:r>
            <a:endParaRPr lang="ru-RU" dirty="0"/>
          </a:p>
        </p:txBody>
      </p:sp>
      <p:pic>
        <p:nvPicPr>
          <p:cNvPr id="33794" name="Picture 2" descr="Картинки по запросу industrie extractiva"/>
          <p:cNvPicPr>
            <a:picLocks noChangeAspect="1" noChangeArrowheads="1"/>
          </p:cNvPicPr>
          <p:nvPr/>
        </p:nvPicPr>
        <p:blipFill>
          <a:blip r:embed="rId2"/>
          <a:srcRect/>
          <a:stretch>
            <a:fillRect/>
          </a:stretch>
        </p:blipFill>
        <p:spPr bwMode="auto">
          <a:xfrm>
            <a:off x="2967034" y="4760855"/>
            <a:ext cx="6176966" cy="2097145"/>
          </a:xfrm>
          <a:prstGeom prst="rect">
            <a:avLst/>
          </a:prstGeom>
          <a:noFill/>
        </p:spPr>
      </p:pic>
      <p:pic>
        <p:nvPicPr>
          <p:cNvPr id="6" name="Picture 2"/>
          <p:cNvPicPr/>
          <p:nvPr/>
        </p:nvPicPr>
        <p:blipFill>
          <a:blip r:embed="rId3" cstate="print"/>
          <a:srcRect/>
          <a:stretch>
            <a:fillRect/>
          </a:stretch>
        </p:blipFill>
        <p:spPr bwMode="auto">
          <a:xfrm>
            <a:off x="0" y="5929330"/>
            <a:ext cx="2571736" cy="92867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142976" y="2214554"/>
            <a:ext cx="4714908" cy="3662718"/>
          </a:xfrm>
          <a:noFill/>
        </p:spPr>
        <p:txBody>
          <a:bodyPr>
            <a:noAutofit/>
          </a:bodyPr>
          <a:lstStyle/>
          <a:p>
            <a:r>
              <a:rPr lang="en-US" sz="2000" dirty="0" smtClean="0"/>
              <a:t/>
            </a:r>
            <a:br>
              <a:rPr lang="en-US" sz="2000" dirty="0" smtClean="0"/>
            </a:br>
            <a:r>
              <a:rPr lang="en-US" sz="2000" dirty="0" smtClean="0"/>
              <a:t/>
            </a:r>
            <a:br>
              <a:rPr lang="en-US" sz="2000" dirty="0" smtClean="0"/>
            </a:br>
            <a:r>
              <a:rPr lang="en-US" sz="2000" b="1" dirty="0" smtClean="0"/>
              <a:t>LIVRARE ȘI MARKETING</a:t>
            </a:r>
            <a:r>
              <a:rPr lang="ro-RO" sz="2000" b="1" dirty="0" smtClean="0"/>
              <a:t/>
            </a:r>
            <a:br>
              <a:rPr lang="ro-RO" sz="2000" b="1" dirty="0" smtClean="0"/>
            </a:br>
            <a:r>
              <a:rPr lang="vi-VN" sz="2000" b="1" dirty="0" smtClean="0"/>
              <a:t> </a:t>
            </a:r>
            <a:r>
              <a:rPr lang="vi-VN" sz="1200" b="1" dirty="0" smtClean="0"/>
              <a:t>Companiile mari, cum ar fi Amazon, </a:t>
            </a:r>
            <a:r>
              <a:rPr lang="ro-RO" sz="1200" b="1" dirty="0" smtClean="0"/>
              <a:t>pregătesc</a:t>
            </a:r>
            <a:r>
              <a:rPr lang="vi-VN" sz="1200" b="1" dirty="0" smtClean="0"/>
              <a:t> dron</a:t>
            </a:r>
            <a:r>
              <a:rPr lang="ro-RO" sz="1200" b="1" dirty="0" smtClean="0"/>
              <a:t>ele</a:t>
            </a:r>
            <a:r>
              <a:rPr lang="vi-VN" sz="1200" b="1" dirty="0" smtClean="0"/>
              <a:t> pentru servicii de livrare instantanee. Acest concept este adoptat de numeroase companii din întreaga lume, deoarece este o modalitate eficientă de livrare a mărfurilor în mai puțin de o jumătate de oră până la destinații foarte lungi. </a:t>
            </a:r>
            <a:r>
              <a:rPr lang="ro-RO" sz="1200" b="1" dirty="0" smtClean="0"/>
              <a:t/>
            </a:r>
            <a:br>
              <a:rPr lang="ro-RO" sz="1200" b="1" dirty="0" smtClean="0"/>
            </a:br>
            <a:r>
              <a:rPr lang="vi-VN" sz="1200" b="1" dirty="0" smtClean="0"/>
              <a:t/>
            </a:r>
            <a:br>
              <a:rPr lang="vi-VN" sz="1200" b="1" dirty="0" smtClean="0"/>
            </a:br>
            <a:r>
              <a:rPr lang="vi-VN" sz="1200" b="1" dirty="0" smtClean="0"/>
              <a:t>Un alt concept interesant </a:t>
            </a:r>
            <a:r>
              <a:rPr lang="ro-RO" sz="1200" b="1" dirty="0" smtClean="0"/>
              <a:t>- </a:t>
            </a:r>
            <a:r>
              <a:rPr lang="vi-VN" sz="1200" b="1" dirty="0" smtClean="0"/>
              <a:t>marketingul </a:t>
            </a:r>
            <a:r>
              <a:rPr lang="ro-RO" sz="1200" b="1" dirty="0" smtClean="0"/>
              <a:t>cu </a:t>
            </a:r>
            <a:r>
              <a:rPr lang="vi-VN" sz="1200" b="1" dirty="0" smtClean="0"/>
              <a:t>drone. Datorită faptului că zgârie-norii vaste au ferestre enorme, unele companii din Rusia au efectuat mai multe campanii de marketing cu fluturași agățați pe dron</a:t>
            </a:r>
            <a:r>
              <a:rPr lang="ro-RO" sz="1200" b="1" dirty="0" smtClean="0"/>
              <a:t>e</a:t>
            </a:r>
            <a:r>
              <a:rPr lang="vi-VN" sz="1200" b="1" dirty="0" smtClean="0"/>
              <a:t>. Cei care lucrează pot observa publicitatea. Deoarece acesta este un nou mod de marketing, este foarte eficient deoarece atrage atenția multor oameni în clădire. Acest mod inovator de marketing are un potențial foarte mare, datorită faptului că cantitatea de zgârie-nori, plină de milioane, crește în fiecare zi în numeroase orașe din întreaga lume.</a:t>
            </a:r>
            <a:br>
              <a:rPr lang="vi-VN" sz="1200" b="1" dirty="0" smtClean="0"/>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21</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https://cdn-media-1.lifehack.org/wp-content/files/2015/12/18083055/amazon_drone_120213.jpg"/>
          <p:cNvPicPr/>
          <p:nvPr/>
        </p:nvPicPr>
        <p:blipFill>
          <a:blip r:embed="rId6"/>
          <a:srcRect/>
          <a:stretch>
            <a:fillRect/>
          </a:stretch>
        </p:blipFill>
        <p:spPr bwMode="auto">
          <a:xfrm>
            <a:off x="6000760" y="2786058"/>
            <a:ext cx="3143240" cy="3071834"/>
          </a:xfrm>
          <a:prstGeom prst="rect">
            <a:avLst/>
          </a:prstGeom>
          <a:noFill/>
          <a:ln w="9525">
            <a:noFill/>
            <a:miter lim="800000"/>
            <a:headEnd/>
            <a:tailEnd/>
          </a:ln>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algn="l" eaLnBrk="1" hangingPunct="1">
              <a:defRPr/>
            </a:pPr>
            <a:r>
              <a:rPr lang="ro-RO" sz="2000" b="1" dirty="0" smtClean="0">
                <a:solidFill>
                  <a:schemeClr val="accent6"/>
                </a:solidFill>
                <a:ea typeface="ＭＳ Ｐゴシック" charset="-128"/>
              </a:rPr>
              <a:t>TURISM,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ODIHNĂ,</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RECREERE,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SPORT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22</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2" name="Picture 2" descr="Картинки по запросу drone"/>
          <p:cNvPicPr>
            <a:picLocks noChangeAspect="1" noChangeArrowheads="1"/>
          </p:cNvPicPr>
          <p:nvPr/>
        </p:nvPicPr>
        <p:blipFill>
          <a:blip r:embed="rId6"/>
          <a:srcRect/>
          <a:stretch>
            <a:fillRect/>
          </a:stretch>
        </p:blipFill>
        <p:spPr bwMode="auto">
          <a:xfrm>
            <a:off x="5072066" y="3429001"/>
            <a:ext cx="4071934" cy="2412008"/>
          </a:xfrm>
          <a:prstGeom prst="rect">
            <a:avLst/>
          </a:prstGeom>
          <a:noFill/>
        </p:spPr>
      </p:pic>
      <p:pic>
        <p:nvPicPr>
          <p:cNvPr id="2052" name="Picture 4" descr="Картинки по запросу drone"/>
          <p:cNvPicPr>
            <a:picLocks noChangeAspect="1" noChangeArrowheads="1"/>
          </p:cNvPicPr>
          <p:nvPr/>
        </p:nvPicPr>
        <p:blipFill>
          <a:blip r:embed="rId7"/>
          <a:srcRect/>
          <a:stretch>
            <a:fillRect/>
          </a:stretch>
        </p:blipFill>
        <p:spPr bwMode="auto">
          <a:xfrm>
            <a:off x="0" y="3571876"/>
            <a:ext cx="4064028" cy="2286016"/>
          </a:xfrm>
          <a:prstGeom prst="rect">
            <a:avLst/>
          </a:prstGeom>
          <a:noFill/>
        </p:spPr>
      </p:pic>
      <p:pic>
        <p:nvPicPr>
          <p:cNvPr id="17" name="Picture 2" descr="Картинки по запросу drone"/>
          <p:cNvPicPr>
            <a:picLocks noChangeAspect="1" noChangeArrowheads="1"/>
          </p:cNvPicPr>
          <p:nvPr/>
        </p:nvPicPr>
        <p:blipFill>
          <a:blip r:embed="rId8"/>
          <a:srcRect/>
          <a:stretch>
            <a:fillRect/>
          </a:stretch>
        </p:blipFill>
        <p:spPr bwMode="auto">
          <a:xfrm>
            <a:off x="5143504" y="1071546"/>
            <a:ext cx="4000496" cy="2294928"/>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it-IT" sz="2000" dirty="0" smtClean="0"/>
              <a:t>Un liceu din Belgia folose</a:t>
            </a:r>
            <a:r>
              <a:rPr lang="ro-RO" sz="2000" dirty="0" smtClean="0"/>
              <a:t>ş</a:t>
            </a:r>
            <a:r>
              <a:rPr lang="it-IT" sz="2000" dirty="0" smtClean="0"/>
              <a:t>te drone pentru a-i prinde pe elevii tri</a:t>
            </a:r>
            <a:r>
              <a:rPr lang="ro-RO" sz="2000" dirty="0" smtClean="0"/>
              <a:t>ş</a:t>
            </a:r>
            <a:r>
              <a:rPr lang="it-IT" sz="2000" dirty="0" smtClean="0"/>
              <a:t>ori la examene</a:t>
            </a:r>
            <a:r>
              <a:rPr lang="ro-RO" sz="2000" dirty="0" smtClean="0"/>
              <a:t>.</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r>
              <a:rPr lang="ro-RO" sz="2000" dirty="0" smtClean="0"/>
              <a:t/>
            </a:r>
            <a:br>
              <a:rPr lang="ro-RO" sz="2000" dirty="0" smtClean="0"/>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23</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7170" name="Picture 2" descr="Картинки по запросу utilizare drone"/>
          <p:cNvPicPr>
            <a:picLocks noChangeAspect="1" noChangeArrowheads="1"/>
          </p:cNvPicPr>
          <p:nvPr/>
        </p:nvPicPr>
        <p:blipFill>
          <a:blip r:embed="rId6"/>
          <a:srcRect/>
          <a:stretch>
            <a:fillRect/>
          </a:stretch>
        </p:blipFill>
        <p:spPr bwMode="auto">
          <a:xfrm>
            <a:off x="2214546" y="2607452"/>
            <a:ext cx="6929454" cy="3174507"/>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Cadrul</a:t>
            </a:r>
            <a:r>
              <a:rPr lang="en-US" dirty="0" smtClean="0"/>
              <a:t> legal de </a:t>
            </a:r>
            <a:r>
              <a:rPr lang="en-US" dirty="0" err="1" smtClean="0"/>
              <a:t>reglementare</a:t>
            </a:r>
            <a:endParaRPr lang="ru-RU" dirty="0"/>
          </a:p>
        </p:txBody>
      </p:sp>
      <p:sp>
        <p:nvSpPr>
          <p:cNvPr id="3" name="Содержимое 2"/>
          <p:cNvSpPr>
            <a:spLocks noGrp="1"/>
          </p:cNvSpPr>
          <p:nvPr>
            <p:ph idx="1"/>
          </p:nvPr>
        </p:nvSpPr>
        <p:spPr/>
        <p:txBody>
          <a:bodyPr/>
          <a:lstStyle/>
          <a:p>
            <a:r>
              <a:rPr lang="ro-RO" dirty="0" smtClean="0"/>
              <a:t>2018 - </a:t>
            </a:r>
            <a:r>
              <a:rPr lang="en-US" dirty="0" err="1" smtClean="0"/>
              <a:t>țările</a:t>
            </a:r>
            <a:r>
              <a:rPr lang="en-US" dirty="0" smtClean="0"/>
              <a:t> UE, </a:t>
            </a:r>
            <a:r>
              <a:rPr lang="en-US" dirty="0" err="1" smtClean="0"/>
              <a:t>inclusiv</a:t>
            </a:r>
            <a:r>
              <a:rPr lang="en-US" dirty="0" smtClean="0"/>
              <a:t> </a:t>
            </a:r>
            <a:r>
              <a:rPr lang="en-US" dirty="0" err="1" smtClean="0"/>
              <a:t>cele</a:t>
            </a:r>
            <a:r>
              <a:rPr lang="en-US" dirty="0" smtClean="0"/>
              <a:t> care </a:t>
            </a:r>
            <a:r>
              <a:rPr lang="en-US" dirty="0" err="1" smtClean="0"/>
              <a:t>aplică</a:t>
            </a:r>
            <a:r>
              <a:rPr lang="en-US" dirty="0" smtClean="0"/>
              <a:t> </a:t>
            </a:r>
            <a:r>
              <a:rPr lang="en-US" dirty="0" err="1" smtClean="0"/>
              <a:t>prevederile</a:t>
            </a:r>
            <a:r>
              <a:rPr lang="en-US" dirty="0" smtClean="0"/>
              <a:t> </a:t>
            </a:r>
            <a:r>
              <a:rPr lang="en-US" dirty="0" err="1" smtClean="0"/>
              <a:t>Spațiului</a:t>
            </a:r>
            <a:r>
              <a:rPr lang="en-US" dirty="0" smtClean="0"/>
              <a:t> </a:t>
            </a:r>
            <a:r>
              <a:rPr lang="en-US" dirty="0" err="1" smtClean="0"/>
              <a:t>Aerian</a:t>
            </a:r>
            <a:r>
              <a:rPr lang="en-US" dirty="0" smtClean="0"/>
              <a:t> </a:t>
            </a:r>
            <a:r>
              <a:rPr lang="en-US" dirty="0" err="1" smtClean="0"/>
              <a:t>Unic</a:t>
            </a:r>
            <a:r>
              <a:rPr lang="en-US" dirty="0" smtClean="0"/>
              <a:t> European, </a:t>
            </a:r>
            <a:r>
              <a:rPr lang="en-US" dirty="0" err="1" smtClean="0"/>
              <a:t>vor</a:t>
            </a:r>
            <a:r>
              <a:rPr lang="en-US" dirty="0" smtClean="0"/>
              <a:t> </a:t>
            </a:r>
            <a:r>
              <a:rPr lang="en-US" dirty="0" err="1" smtClean="0"/>
              <a:t>trebui</a:t>
            </a:r>
            <a:r>
              <a:rPr lang="en-US" dirty="0" smtClean="0"/>
              <a:t> </a:t>
            </a:r>
            <a:r>
              <a:rPr lang="en-US" dirty="0" err="1" smtClean="0"/>
              <a:t>să</a:t>
            </a:r>
            <a:r>
              <a:rPr lang="en-US" dirty="0" smtClean="0"/>
              <a:t> se </a:t>
            </a:r>
            <a:r>
              <a:rPr lang="en-US" dirty="0" err="1" smtClean="0"/>
              <a:t>asigure</a:t>
            </a:r>
            <a:r>
              <a:rPr lang="en-US" dirty="0" smtClean="0"/>
              <a:t> </a:t>
            </a:r>
            <a:r>
              <a:rPr lang="en-US" dirty="0" err="1" smtClean="0"/>
              <a:t>că</a:t>
            </a:r>
            <a:r>
              <a:rPr lang="en-US" dirty="0" smtClean="0"/>
              <a:t> </a:t>
            </a:r>
            <a:r>
              <a:rPr lang="en-US" dirty="0" err="1" smtClean="0"/>
              <a:t>operatorii</a:t>
            </a:r>
            <a:r>
              <a:rPr lang="en-US" dirty="0" smtClean="0"/>
              <a:t> de drone </a:t>
            </a:r>
            <a:r>
              <a:rPr lang="en-US" dirty="0" err="1" smtClean="0"/>
              <a:t>sunt</a:t>
            </a:r>
            <a:r>
              <a:rPr lang="en-US" dirty="0" smtClean="0"/>
              <a:t> </a:t>
            </a:r>
            <a:r>
              <a:rPr lang="en-US" dirty="0" err="1" smtClean="0"/>
              <a:t>înregistrați</a:t>
            </a:r>
            <a:r>
              <a:rPr lang="en-US" dirty="0" smtClean="0"/>
              <a:t> conform </a:t>
            </a:r>
            <a:r>
              <a:rPr lang="en-US" dirty="0" err="1" smtClean="0"/>
              <a:t>directivelor</a:t>
            </a:r>
            <a:r>
              <a:rPr lang="en-US" dirty="0" smtClean="0"/>
              <a:t> UE. </a:t>
            </a:r>
            <a:endParaRPr lang="ro-RO" dirty="0" smtClean="0"/>
          </a:p>
          <a:p>
            <a:r>
              <a:rPr lang="ro-RO" dirty="0" smtClean="0"/>
              <a:t>D</a:t>
            </a:r>
            <a:r>
              <a:rPr lang="en-US" dirty="0" err="1" smtClean="0"/>
              <a:t>ronele</a:t>
            </a:r>
            <a:r>
              <a:rPr lang="en-US" dirty="0" smtClean="0"/>
              <a:t> </a:t>
            </a:r>
            <a:r>
              <a:rPr lang="en-US" dirty="0" err="1" smtClean="0"/>
              <a:t>vor</a:t>
            </a:r>
            <a:r>
              <a:rPr lang="en-US" dirty="0" smtClean="0"/>
              <a:t> </a:t>
            </a:r>
            <a:r>
              <a:rPr lang="en-US" dirty="0" err="1" smtClean="0"/>
              <a:t>trebui</a:t>
            </a:r>
            <a:r>
              <a:rPr lang="en-US" dirty="0" smtClean="0"/>
              <a:t> </a:t>
            </a:r>
            <a:r>
              <a:rPr lang="en-US" dirty="0" err="1" smtClean="0"/>
              <a:t>marcate</a:t>
            </a:r>
            <a:r>
              <a:rPr lang="en-US" dirty="0" smtClean="0"/>
              <a:t> individual </a:t>
            </a:r>
            <a:r>
              <a:rPr lang="en-US" dirty="0" err="1" smtClean="0"/>
              <a:t>pentru</a:t>
            </a:r>
            <a:r>
              <a:rPr lang="en-US" dirty="0" smtClean="0"/>
              <a:t> a </a:t>
            </a:r>
            <a:r>
              <a:rPr lang="en-US" dirty="0" err="1" smtClean="0"/>
              <a:t>fi</a:t>
            </a:r>
            <a:r>
              <a:rPr lang="en-US" dirty="0" smtClean="0"/>
              <a:t> </a:t>
            </a:r>
            <a:r>
              <a:rPr lang="en-US" dirty="0" err="1" smtClean="0"/>
              <a:t>ușor</a:t>
            </a:r>
            <a:r>
              <a:rPr lang="en-US" dirty="0" smtClean="0"/>
              <a:t> de </a:t>
            </a:r>
            <a:r>
              <a:rPr lang="en-US" dirty="0" err="1" smtClean="0"/>
              <a:t>identificat</a:t>
            </a:r>
            <a:r>
              <a:rPr lang="en-US" dirty="0" smtClean="0"/>
              <a:t>. </a:t>
            </a:r>
            <a:endParaRPr lang="ru-RU" dirty="0"/>
          </a:p>
        </p:txBody>
      </p:sp>
      <p:sp>
        <p:nvSpPr>
          <p:cNvPr id="5" name="Прямоугольник 4"/>
          <p:cNvSpPr/>
          <p:nvPr/>
        </p:nvSpPr>
        <p:spPr>
          <a:xfrm>
            <a:off x="6072198" y="6072206"/>
            <a:ext cx="3071802" cy="7857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6" name="Picture 2"/>
          <p:cNvPicPr/>
          <p:nvPr/>
        </p:nvPicPr>
        <p:blipFill>
          <a:blip r:embed="rId2" cstate="print"/>
          <a:srcRect/>
          <a:stretch>
            <a:fillRect/>
          </a:stretch>
        </p:blipFill>
        <p:spPr bwMode="auto">
          <a:xfrm>
            <a:off x="0" y="5929330"/>
            <a:ext cx="2571736" cy="928670"/>
          </a:xfrm>
          <a:prstGeom prst="rect">
            <a:avLst/>
          </a:prstGeom>
          <a:noFill/>
          <a:ln w="9525">
            <a:solidFill>
              <a:srgbClr val="0070C0"/>
            </a:solidFill>
            <a:miter lim="800000"/>
            <a:headEnd/>
            <a:tailEnd/>
          </a:ln>
        </p:spPr>
      </p:pic>
      <p:pic>
        <p:nvPicPr>
          <p:cNvPr id="7" name="Рисунок 6"/>
          <p:cNvPicPr/>
          <p:nvPr/>
        </p:nvPicPr>
        <p:blipFill>
          <a:blip r:embed="rId3" cstate="print"/>
          <a:srcRect/>
          <a:stretch>
            <a:fillRect/>
          </a:stretch>
        </p:blipFill>
        <p:spPr bwMode="auto">
          <a:xfrm>
            <a:off x="2571735" y="5929330"/>
            <a:ext cx="6572265" cy="928670"/>
          </a:xfrm>
          <a:prstGeom prst="rect">
            <a:avLst/>
          </a:prstGeom>
          <a:solidFill>
            <a:schemeClr val="accent2">
              <a:lumMod val="20000"/>
              <a:lumOff val="80000"/>
            </a:schemeClr>
          </a:solid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Codul</a:t>
            </a:r>
            <a:r>
              <a:rPr lang="en-US" dirty="0" smtClean="0"/>
              <a:t> </a:t>
            </a:r>
            <a:r>
              <a:rPr lang="en-US" dirty="0" err="1" smtClean="0"/>
              <a:t>aerian</a:t>
            </a:r>
            <a:r>
              <a:rPr lang="en-US" dirty="0" smtClean="0"/>
              <a:t> al </a:t>
            </a:r>
            <a:r>
              <a:rPr lang="en-US" dirty="0" err="1" smtClean="0"/>
              <a:t>Republicii</a:t>
            </a:r>
            <a:r>
              <a:rPr lang="en-US" dirty="0" smtClean="0"/>
              <a:t> Moldova </a:t>
            </a:r>
            <a:endParaRPr lang="ru-RU" dirty="0"/>
          </a:p>
        </p:txBody>
      </p:sp>
      <p:sp>
        <p:nvSpPr>
          <p:cNvPr id="3" name="Содержимое 2"/>
          <p:cNvSpPr>
            <a:spLocks noGrp="1"/>
          </p:cNvSpPr>
          <p:nvPr>
            <p:ph idx="1"/>
          </p:nvPr>
        </p:nvSpPr>
        <p:spPr/>
        <p:txBody>
          <a:bodyPr/>
          <a:lstStyle/>
          <a:p>
            <a:r>
              <a:rPr lang="ro-RO" dirty="0" smtClean="0"/>
              <a:t>adoptat de Parlamentul Republicii Moldova la 21.12.2017,</a:t>
            </a:r>
          </a:p>
          <a:p>
            <a:r>
              <a:rPr lang="ro-RO" dirty="0" smtClean="0"/>
              <a:t>a</a:t>
            </a:r>
            <a:r>
              <a:rPr lang="en-US" dirty="0" err="1" smtClean="0"/>
              <a:t>utoritatea</a:t>
            </a:r>
            <a:r>
              <a:rPr lang="en-US" dirty="0" smtClean="0"/>
              <a:t> </a:t>
            </a:r>
            <a:r>
              <a:rPr lang="en-US" dirty="0" err="1" smtClean="0"/>
              <a:t>administrativă</a:t>
            </a:r>
            <a:r>
              <a:rPr lang="en-US" dirty="0" smtClean="0"/>
              <a:t> de </a:t>
            </a:r>
            <a:r>
              <a:rPr lang="en-US" dirty="0" err="1" smtClean="0"/>
              <a:t>implementare</a:t>
            </a:r>
            <a:r>
              <a:rPr lang="en-US" dirty="0" smtClean="0"/>
              <a:t> </a:t>
            </a:r>
            <a:r>
              <a:rPr lang="en-US" dirty="0" err="1" smtClean="0"/>
              <a:t>şi</a:t>
            </a:r>
            <a:r>
              <a:rPr lang="en-US" dirty="0" smtClean="0"/>
              <a:t> </a:t>
            </a:r>
            <a:r>
              <a:rPr lang="en-US" dirty="0" err="1" smtClean="0"/>
              <a:t>realizare</a:t>
            </a:r>
            <a:r>
              <a:rPr lang="en-US" dirty="0" smtClean="0"/>
              <a:t> a </a:t>
            </a:r>
            <a:r>
              <a:rPr lang="en-US" dirty="0" err="1" smtClean="0"/>
              <a:t>politicilor</a:t>
            </a:r>
            <a:r>
              <a:rPr lang="en-US" dirty="0" smtClean="0"/>
              <a:t> </a:t>
            </a:r>
            <a:r>
              <a:rPr lang="en-US" dirty="0" err="1" smtClean="0"/>
              <a:t>în</a:t>
            </a:r>
            <a:r>
              <a:rPr lang="en-US" dirty="0" smtClean="0"/>
              <a:t> </a:t>
            </a:r>
            <a:r>
              <a:rPr lang="en-US" dirty="0" err="1" smtClean="0"/>
              <a:t>domeniul</a:t>
            </a:r>
            <a:r>
              <a:rPr lang="en-US" dirty="0" smtClean="0"/>
              <a:t> </a:t>
            </a:r>
            <a:r>
              <a:rPr lang="en-US" dirty="0" err="1" smtClean="0"/>
              <a:t>aviaţiei</a:t>
            </a:r>
            <a:r>
              <a:rPr lang="en-US" dirty="0" smtClean="0"/>
              <a:t> </a:t>
            </a:r>
            <a:r>
              <a:rPr lang="en-US" dirty="0" err="1" smtClean="0"/>
              <a:t>civile</a:t>
            </a:r>
            <a:r>
              <a:rPr lang="en-US" dirty="0" smtClean="0"/>
              <a:t> </a:t>
            </a:r>
            <a:r>
              <a:rPr lang="en-US" dirty="0" err="1" smtClean="0"/>
              <a:t>este</a:t>
            </a:r>
            <a:r>
              <a:rPr lang="en-US" dirty="0" smtClean="0"/>
              <a:t> </a:t>
            </a:r>
            <a:r>
              <a:rPr lang="en-US" dirty="0" err="1" smtClean="0"/>
              <a:t>Autoritatea</a:t>
            </a:r>
            <a:r>
              <a:rPr lang="en-US" dirty="0" smtClean="0"/>
              <a:t> </a:t>
            </a:r>
            <a:r>
              <a:rPr lang="en-US" dirty="0" err="1" smtClean="0"/>
              <a:t>Aeronautică</a:t>
            </a:r>
            <a:r>
              <a:rPr lang="en-US" dirty="0" smtClean="0"/>
              <a:t> </a:t>
            </a:r>
            <a:r>
              <a:rPr lang="en-US" dirty="0" err="1" smtClean="0"/>
              <a:t>Civilă</a:t>
            </a:r>
            <a:r>
              <a:rPr lang="en-US" dirty="0" smtClean="0"/>
              <a:t> (AAC) a </a:t>
            </a:r>
            <a:r>
              <a:rPr lang="en-US" dirty="0" err="1" smtClean="0"/>
              <a:t>Republicii</a:t>
            </a:r>
            <a:r>
              <a:rPr lang="en-US" dirty="0" smtClean="0"/>
              <a:t> Moldova.</a:t>
            </a:r>
            <a:endParaRPr lang="ru-RU" dirty="0"/>
          </a:p>
        </p:txBody>
      </p:sp>
      <p:sp>
        <p:nvSpPr>
          <p:cNvPr id="4" name="Прямоугольник 3"/>
          <p:cNvSpPr/>
          <p:nvPr/>
        </p:nvSpPr>
        <p:spPr>
          <a:xfrm>
            <a:off x="7143768" y="6286520"/>
            <a:ext cx="2000232" cy="571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5" name="Picture 2"/>
          <p:cNvPicPr/>
          <p:nvPr/>
        </p:nvPicPr>
        <p:blipFill>
          <a:blip r:embed="rId2" cstate="print"/>
          <a:srcRect/>
          <a:stretch>
            <a:fillRect/>
          </a:stretch>
        </p:blipFill>
        <p:spPr bwMode="auto">
          <a:xfrm>
            <a:off x="0" y="5929330"/>
            <a:ext cx="2571736" cy="928670"/>
          </a:xfrm>
          <a:prstGeom prst="rect">
            <a:avLst/>
          </a:prstGeom>
          <a:noFill/>
          <a:ln w="9525">
            <a:solidFill>
              <a:srgbClr val="0070C0"/>
            </a:solidFill>
            <a:miter lim="800000"/>
            <a:headEnd/>
            <a:tailEnd/>
          </a:ln>
        </p:spPr>
      </p:pic>
      <p:pic>
        <p:nvPicPr>
          <p:cNvPr id="6" name="Рисунок 5"/>
          <p:cNvPicPr/>
          <p:nvPr/>
        </p:nvPicPr>
        <p:blipFill>
          <a:blip r:embed="rId3" cstate="print"/>
          <a:srcRect/>
          <a:stretch>
            <a:fillRect/>
          </a:stretch>
        </p:blipFill>
        <p:spPr bwMode="auto">
          <a:xfrm>
            <a:off x="2571735" y="5929330"/>
            <a:ext cx="6572265" cy="928670"/>
          </a:xfrm>
          <a:prstGeom prst="rect">
            <a:avLst/>
          </a:prstGeom>
          <a:solidFill>
            <a:schemeClr val="accent2">
              <a:lumMod val="20000"/>
              <a:lumOff val="80000"/>
            </a:schemeClr>
          </a:solid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Cerinţe </a:t>
            </a:r>
            <a:endParaRPr lang="ru-RU" dirty="0"/>
          </a:p>
        </p:txBody>
      </p:sp>
      <p:sp>
        <p:nvSpPr>
          <p:cNvPr id="3" name="Содержимое 2"/>
          <p:cNvSpPr>
            <a:spLocks noGrp="1"/>
          </p:cNvSpPr>
          <p:nvPr>
            <p:ph idx="1"/>
          </p:nvPr>
        </p:nvSpPr>
        <p:spPr/>
        <p:txBody>
          <a:bodyPr/>
          <a:lstStyle/>
          <a:p>
            <a:r>
              <a:rPr lang="en-US" sz="2400" dirty="0" err="1" smtClean="0"/>
              <a:t>Dronele</a:t>
            </a:r>
            <a:r>
              <a:rPr lang="en-US" sz="2400" dirty="0" smtClean="0"/>
              <a:t> </a:t>
            </a:r>
            <a:r>
              <a:rPr lang="en-US" sz="2400" dirty="0" err="1" smtClean="0"/>
              <a:t>aflate</a:t>
            </a:r>
            <a:r>
              <a:rPr lang="en-US" sz="2400" dirty="0" smtClean="0"/>
              <a:t> </a:t>
            </a:r>
            <a:r>
              <a:rPr lang="en-US" sz="2400" dirty="0" err="1" smtClean="0"/>
              <a:t>în</a:t>
            </a:r>
            <a:r>
              <a:rPr lang="en-US" sz="2400" dirty="0" smtClean="0"/>
              <a:t> </a:t>
            </a:r>
            <a:r>
              <a:rPr lang="en-US" sz="2400" dirty="0" err="1" smtClean="0"/>
              <a:t>proprietatea</a:t>
            </a:r>
            <a:r>
              <a:rPr lang="en-US" sz="2400" dirty="0" smtClean="0"/>
              <a:t> </a:t>
            </a:r>
            <a:r>
              <a:rPr lang="en-US" sz="2400" dirty="0" err="1" smtClean="0"/>
              <a:t>sau</a:t>
            </a:r>
            <a:r>
              <a:rPr lang="en-US" sz="2400" dirty="0" smtClean="0"/>
              <a:t>, </a:t>
            </a:r>
            <a:r>
              <a:rPr lang="en-US" sz="2400" dirty="0" err="1" smtClean="0"/>
              <a:t>în</a:t>
            </a:r>
            <a:r>
              <a:rPr lang="en-US" sz="2400" dirty="0" smtClean="0"/>
              <a:t> </a:t>
            </a:r>
            <a:r>
              <a:rPr lang="en-US" sz="2400" dirty="0" err="1" smtClean="0"/>
              <a:t>baza</a:t>
            </a:r>
            <a:r>
              <a:rPr lang="en-US" sz="2400" dirty="0" smtClean="0"/>
              <a:t> </a:t>
            </a:r>
            <a:r>
              <a:rPr lang="en-US" sz="2400" dirty="0" err="1" smtClean="0"/>
              <a:t>unor</a:t>
            </a:r>
            <a:r>
              <a:rPr lang="en-US" sz="2400" dirty="0" smtClean="0"/>
              <a:t> </a:t>
            </a:r>
            <a:r>
              <a:rPr lang="en-US" sz="2400" dirty="0" err="1" smtClean="0"/>
              <a:t>clauze</a:t>
            </a:r>
            <a:r>
              <a:rPr lang="en-US" sz="2400" dirty="0" smtClean="0"/>
              <a:t> </a:t>
            </a:r>
            <a:r>
              <a:rPr lang="en-US" sz="2400" dirty="0" err="1" smtClean="0"/>
              <a:t>contractuale</a:t>
            </a:r>
            <a:r>
              <a:rPr lang="en-US" sz="2400" dirty="0" smtClean="0"/>
              <a:t> </a:t>
            </a:r>
            <a:r>
              <a:rPr lang="en-US" sz="2400" dirty="0" err="1" smtClean="0"/>
              <a:t>prevăzute</a:t>
            </a:r>
            <a:r>
              <a:rPr lang="en-US" sz="2400" dirty="0" smtClean="0"/>
              <a:t> de </a:t>
            </a:r>
            <a:r>
              <a:rPr lang="en-US" sz="2400" dirty="0" err="1" smtClean="0"/>
              <a:t>legislaţia</a:t>
            </a:r>
            <a:r>
              <a:rPr lang="en-US" sz="2400" dirty="0" smtClean="0"/>
              <a:t> </a:t>
            </a:r>
            <a:r>
              <a:rPr lang="en-US" sz="2400" dirty="0" err="1" smtClean="0"/>
              <a:t>civilă</a:t>
            </a:r>
            <a:r>
              <a:rPr lang="en-US" sz="2400" dirty="0" smtClean="0"/>
              <a:t> </a:t>
            </a:r>
            <a:r>
              <a:rPr lang="en-US" sz="2400" dirty="0" err="1" smtClean="0"/>
              <a:t>în</a:t>
            </a:r>
            <a:r>
              <a:rPr lang="en-US" sz="2400" dirty="0" smtClean="0"/>
              <a:t> </a:t>
            </a:r>
            <a:r>
              <a:rPr lang="en-US" sz="2400" dirty="0" err="1" smtClean="0"/>
              <a:t>vigoare</a:t>
            </a:r>
            <a:r>
              <a:rPr lang="en-US" sz="2400" dirty="0" smtClean="0"/>
              <a:t>, </a:t>
            </a:r>
            <a:r>
              <a:rPr lang="en-US" sz="2400" dirty="0" err="1" smtClean="0"/>
              <a:t>în</a:t>
            </a:r>
            <a:r>
              <a:rPr lang="en-US" sz="2400" dirty="0" smtClean="0"/>
              <a:t> </a:t>
            </a:r>
            <a:r>
              <a:rPr lang="en-US" sz="2400" dirty="0" err="1" smtClean="0"/>
              <a:t>posesia</a:t>
            </a:r>
            <a:r>
              <a:rPr lang="en-US" sz="2400" dirty="0" smtClean="0"/>
              <a:t> </a:t>
            </a:r>
            <a:r>
              <a:rPr lang="en-US" sz="2400" dirty="0" err="1" smtClean="0"/>
              <a:t>şi</a:t>
            </a:r>
            <a:r>
              <a:rPr lang="en-US" sz="2400" dirty="0" smtClean="0"/>
              <a:t> </a:t>
            </a:r>
            <a:r>
              <a:rPr lang="en-US" sz="2400" dirty="0" err="1" smtClean="0"/>
              <a:t>folosinţa</a:t>
            </a:r>
            <a:r>
              <a:rPr lang="en-US" sz="2400" dirty="0" smtClean="0"/>
              <a:t> </a:t>
            </a:r>
            <a:r>
              <a:rPr lang="en-US" sz="2400" dirty="0" err="1" smtClean="0"/>
              <a:t>persoanelor</a:t>
            </a:r>
            <a:r>
              <a:rPr lang="en-US" sz="2400" dirty="0" smtClean="0"/>
              <a:t> </a:t>
            </a:r>
            <a:r>
              <a:rPr lang="en-US" sz="2400" dirty="0" err="1" smtClean="0"/>
              <a:t>fizice</a:t>
            </a:r>
            <a:r>
              <a:rPr lang="en-US" sz="2400" dirty="0" smtClean="0"/>
              <a:t> </a:t>
            </a:r>
            <a:r>
              <a:rPr lang="en-US" sz="2400" dirty="0" err="1" smtClean="0"/>
              <a:t>sau</a:t>
            </a:r>
            <a:r>
              <a:rPr lang="en-US" sz="2400" dirty="0" smtClean="0"/>
              <a:t> </a:t>
            </a:r>
            <a:r>
              <a:rPr lang="en-US" sz="2400" dirty="0" err="1" smtClean="0"/>
              <a:t>juridice</a:t>
            </a:r>
            <a:r>
              <a:rPr lang="en-US" sz="2400" dirty="0" smtClean="0"/>
              <a:t> din </a:t>
            </a:r>
            <a:r>
              <a:rPr lang="en-US" sz="2400" dirty="0" err="1" smtClean="0"/>
              <a:t>Republica</a:t>
            </a:r>
            <a:r>
              <a:rPr lang="en-US" sz="2400" dirty="0" smtClean="0"/>
              <a:t> Moldova </a:t>
            </a:r>
            <a:r>
              <a:rPr lang="en-US" sz="2400" dirty="0" err="1" smtClean="0"/>
              <a:t>sunt</a:t>
            </a:r>
            <a:r>
              <a:rPr lang="en-US" sz="2400" dirty="0" smtClean="0"/>
              <a:t> </a:t>
            </a:r>
            <a:r>
              <a:rPr lang="en-US" sz="2400" dirty="0" err="1" smtClean="0"/>
              <a:t>obligatoriu</a:t>
            </a:r>
            <a:r>
              <a:rPr lang="en-US" sz="2400" dirty="0" smtClean="0"/>
              <a:t> </a:t>
            </a:r>
            <a:r>
              <a:rPr lang="en-US" sz="2400" dirty="0" err="1" smtClean="0"/>
              <a:t>înregistrate</a:t>
            </a:r>
            <a:r>
              <a:rPr lang="en-US" sz="2400" dirty="0" smtClean="0"/>
              <a:t>. </a:t>
            </a:r>
            <a:endParaRPr lang="ro-RO" sz="2400" dirty="0" smtClean="0"/>
          </a:p>
          <a:p>
            <a:endParaRPr lang="ro-RO" sz="2400" dirty="0" smtClean="0"/>
          </a:p>
          <a:p>
            <a:r>
              <a:rPr lang="en-US" sz="2400" dirty="0" err="1" smtClean="0"/>
              <a:t>Documentul</a:t>
            </a:r>
            <a:r>
              <a:rPr lang="en-US" sz="2400" dirty="0" smtClean="0"/>
              <a:t> </a:t>
            </a:r>
            <a:r>
              <a:rPr lang="en-US" sz="2400" dirty="0" err="1" smtClean="0"/>
              <a:t>administrativ</a:t>
            </a:r>
            <a:r>
              <a:rPr lang="en-US" sz="2400" dirty="0" smtClean="0"/>
              <a:t> </a:t>
            </a:r>
            <a:r>
              <a:rPr lang="en-US" sz="2400" dirty="0" err="1" smtClean="0"/>
              <a:t>în</a:t>
            </a:r>
            <a:r>
              <a:rPr lang="en-US" sz="2400" dirty="0" smtClean="0"/>
              <a:t> care </a:t>
            </a:r>
            <a:r>
              <a:rPr lang="en-US" sz="2400" dirty="0" err="1" smtClean="0"/>
              <a:t>sunt</a:t>
            </a:r>
            <a:r>
              <a:rPr lang="en-US" sz="2400" dirty="0" smtClean="0"/>
              <a:t> </a:t>
            </a:r>
            <a:r>
              <a:rPr lang="en-US" sz="2400" dirty="0" err="1" smtClean="0"/>
              <a:t>înmatriculate</a:t>
            </a:r>
            <a:r>
              <a:rPr lang="en-US" sz="2400" dirty="0" smtClean="0"/>
              <a:t> </a:t>
            </a:r>
            <a:r>
              <a:rPr lang="en-US" sz="2400" dirty="0" err="1" smtClean="0"/>
              <a:t>aeronavele</a:t>
            </a:r>
            <a:r>
              <a:rPr lang="en-US" sz="2400" dirty="0" smtClean="0"/>
              <a:t> </a:t>
            </a:r>
            <a:r>
              <a:rPr lang="en-US" sz="2400" dirty="0" err="1" smtClean="0"/>
              <a:t>este</a:t>
            </a:r>
            <a:r>
              <a:rPr lang="en-US" sz="2400" dirty="0" smtClean="0"/>
              <a:t> </a:t>
            </a:r>
            <a:r>
              <a:rPr lang="en-US" sz="2400" dirty="0" err="1" smtClean="0"/>
              <a:t>Registrul</a:t>
            </a:r>
            <a:r>
              <a:rPr lang="en-US" sz="2400" dirty="0" smtClean="0"/>
              <a:t> </a:t>
            </a:r>
            <a:r>
              <a:rPr lang="en-US" sz="2400" dirty="0" err="1" smtClean="0"/>
              <a:t>aerian</a:t>
            </a:r>
            <a:r>
              <a:rPr lang="en-US" sz="2400" dirty="0" smtClean="0"/>
              <a:t> al </a:t>
            </a:r>
            <a:r>
              <a:rPr lang="en-US" sz="2400" dirty="0" err="1" smtClean="0"/>
              <a:t>Republicii</a:t>
            </a:r>
            <a:r>
              <a:rPr lang="en-US" sz="2400" dirty="0" smtClean="0"/>
              <a:t> Moldova.</a:t>
            </a:r>
            <a:endParaRPr lang="ro-RO" sz="2400" dirty="0" smtClean="0"/>
          </a:p>
          <a:p>
            <a:endParaRPr lang="ro-RO" sz="2400" dirty="0" smtClean="0"/>
          </a:p>
          <a:p>
            <a:r>
              <a:rPr lang="en-US" sz="2400" dirty="0" err="1" smtClean="0"/>
              <a:t>Certificatul</a:t>
            </a:r>
            <a:r>
              <a:rPr lang="en-US" sz="2400" dirty="0" smtClean="0"/>
              <a:t> de </a:t>
            </a:r>
            <a:r>
              <a:rPr lang="en-US" sz="2400" dirty="0" err="1" smtClean="0"/>
              <a:t>înmatriculare</a:t>
            </a:r>
            <a:r>
              <a:rPr lang="ro-RO" sz="2400" dirty="0" smtClean="0"/>
              <a:t>.</a:t>
            </a:r>
            <a:r>
              <a:rPr lang="en-US" sz="2400" dirty="0" smtClean="0"/>
              <a:t>  </a:t>
            </a:r>
          </a:p>
          <a:p>
            <a:r>
              <a:rPr lang="en-US" sz="2400" dirty="0" err="1" smtClean="0"/>
              <a:t>Certificat</a:t>
            </a:r>
            <a:r>
              <a:rPr lang="en-US" sz="2400" dirty="0" smtClean="0"/>
              <a:t> de </a:t>
            </a:r>
            <a:r>
              <a:rPr lang="en-US" sz="2400" dirty="0" err="1" smtClean="0"/>
              <a:t>zbor</a:t>
            </a:r>
            <a:r>
              <a:rPr lang="en-US" sz="2400" dirty="0" smtClean="0"/>
              <a:t>.</a:t>
            </a:r>
            <a:endParaRPr lang="ru-RU" sz="2400" dirty="0"/>
          </a:p>
        </p:txBody>
      </p:sp>
      <p:sp>
        <p:nvSpPr>
          <p:cNvPr id="4" name="Прямоугольник 3"/>
          <p:cNvSpPr/>
          <p:nvPr/>
        </p:nvSpPr>
        <p:spPr>
          <a:xfrm>
            <a:off x="6143636" y="6286520"/>
            <a:ext cx="3000364" cy="571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5" name="Picture 2"/>
          <p:cNvPicPr/>
          <p:nvPr/>
        </p:nvPicPr>
        <p:blipFill>
          <a:blip r:embed="rId2" cstate="print"/>
          <a:srcRect/>
          <a:stretch>
            <a:fillRect/>
          </a:stretch>
        </p:blipFill>
        <p:spPr bwMode="auto">
          <a:xfrm>
            <a:off x="0" y="5929330"/>
            <a:ext cx="2571736" cy="928670"/>
          </a:xfrm>
          <a:prstGeom prst="rect">
            <a:avLst/>
          </a:prstGeom>
          <a:noFill/>
          <a:ln w="9525">
            <a:solidFill>
              <a:srgbClr val="0070C0"/>
            </a:solidFill>
            <a:miter lim="800000"/>
            <a:headEnd/>
            <a:tailEnd/>
          </a:ln>
        </p:spPr>
      </p:pic>
      <p:pic>
        <p:nvPicPr>
          <p:cNvPr id="6" name="Рисунок 5"/>
          <p:cNvPicPr/>
          <p:nvPr/>
        </p:nvPicPr>
        <p:blipFill>
          <a:blip r:embed="rId3" cstate="print"/>
          <a:srcRect/>
          <a:stretch>
            <a:fillRect/>
          </a:stretch>
        </p:blipFill>
        <p:spPr bwMode="auto">
          <a:xfrm>
            <a:off x="2571735" y="5929330"/>
            <a:ext cx="6572265" cy="928670"/>
          </a:xfrm>
          <a:prstGeom prst="rect">
            <a:avLst/>
          </a:prstGeom>
          <a:solidFill>
            <a:schemeClr val="accent2">
              <a:lumMod val="20000"/>
              <a:lumOff val="80000"/>
            </a:schemeClr>
          </a:solid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sz="2800" dirty="0" smtClean="0"/>
              <a:t>P</a:t>
            </a:r>
            <a:r>
              <a:rPr lang="en-US" sz="2800" dirty="0" err="1" smtClean="0"/>
              <a:t>atru</a:t>
            </a:r>
            <a:r>
              <a:rPr lang="en-US" sz="2800" dirty="0" smtClean="0"/>
              <a:t> </a:t>
            </a:r>
            <a:r>
              <a:rPr lang="en-US" sz="2800" dirty="0" err="1" smtClean="0"/>
              <a:t>excepții</a:t>
            </a:r>
            <a:r>
              <a:rPr lang="en-US" sz="2800" dirty="0" smtClean="0"/>
              <a:t> de la </a:t>
            </a:r>
            <a:r>
              <a:rPr lang="en-US" sz="2800" dirty="0" err="1" smtClean="0"/>
              <a:t>regula</a:t>
            </a:r>
            <a:r>
              <a:rPr lang="en-US" sz="2800" dirty="0" smtClean="0"/>
              <a:t> care </a:t>
            </a:r>
            <a:r>
              <a:rPr lang="en-US" sz="2800" dirty="0" err="1" smtClean="0"/>
              <a:t>interzice</a:t>
            </a:r>
            <a:r>
              <a:rPr lang="en-US" sz="2800" dirty="0" smtClean="0"/>
              <a:t> </a:t>
            </a:r>
            <a:r>
              <a:rPr lang="en-US" sz="2800" dirty="0" err="1" smtClean="0"/>
              <a:t>filmările</a:t>
            </a:r>
            <a:r>
              <a:rPr lang="en-US" sz="2800" dirty="0" smtClean="0"/>
              <a:t> cu drone:</a:t>
            </a:r>
            <a:r>
              <a:rPr lang="ru-RU" sz="2800" dirty="0" smtClean="0"/>
              <a:t/>
            </a:r>
            <a:br>
              <a:rPr lang="ru-RU" sz="2800" dirty="0" smtClean="0"/>
            </a:br>
            <a:endParaRPr lang="ru-RU" sz="2800" dirty="0"/>
          </a:p>
        </p:txBody>
      </p:sp>
      <p:sp>
        <p:nvSpPr>
          <p:cNvPr id="3" name="Содержимое 2"/>
          <p:cNvSpPr>
            <a:spLocks noGrp="1"/>
          </p:cNvSpPr>
          <p:nvPr>
            <p:ph idx="1"/>
          </p:nvPr>
        </p:nvSpPr>
        <p:spPr>
          <a:xfrm>
            <a:off x="285720" y="1600200"/>
            <a:ext cx="8643998" cy="4525963"/>
          </a:xfrm>
        </p:spPr>
        <p:txBody>
          <a:bodyPr/>
          <a:lstStyle/>
          <a:p>
            <a:pPr lvl="0"/>
            <a:r>
              <a:rPr lang="en-US" sz="2400" b="1" i="1" dirty="0" err="1" smtClean="0">
                <a:solidFill>
                  <a:srgbClr val="C00000"/>
                </a:solidFill>
              </a:rPr>
              <a:t>în</a:t>
            </a:r>
            <a:r>
              <a:rPr lang="en-US" sz="2400" b="1" i="1" dirty="0" smtClean="0">
                <a:solidFill>
                  <a:srgbClr val="C00000"/>
                </a:solidFill>
              </a:rPr>
              <a:t> </a:t>
            </a:r>
            <a:r>
              <a:rPr lang="en-US" sz="2400" b="1" i="1" dirty="0" err="1" smtClean="0">
                <a:solidFill>
                  <a:srgbClr val="C00000"/>
                </a:solidFill>
              </a:rPr>
              <a:t>scopuri</a:t>
            </a:r>
            <a:r>
              <a:rPr lang="en-US" sz="2400" b="1" i="1" dirty="0" smtClean="0">
                <a:solidFill>
                  <a:srgbClr val="C00000"/>
                </a:solidFill>
              </a:rPr>
              <a:t> </a:t>
            </a:r>
            <a:r>
              <a:rPr lang="en-US" sz="2400" b="1" i="1" dirty="0" err="1" smtClean="0">
                <a:solidFill>
                  <a:srgbClr val="C00000"/>
                </a:solidFill>
              </a:rPr>
              <a:t>jurnalistice</a:t>
            </a:r>
            <a:r>
              <a:rPr lang="en-US" sz="2400" b="1" i="1" dirty="0" smtClean="0">
                <a:solidFill>
                  <a:srgbClr val="C00000"/>
                </a:solidFill>
              </a:rPr>
              <a:t>, </a:t>
            </a:r>
            <a:r>
              <a:rPr lang="en-US" sz="2400" b="1" i="1" dirty="0" err="1" smtClean="0">
                <a:solidFill>
                  <a:srgbClr val="C00000"/>
                </a:solidFill>
              </a:rPr>
              <a:t>artistice</a:t>
            </a:r>
            <a:r>
              <a:rPr lang="en-US" sz="2400" b="1" i="1" dirty="0" smtClean="0">
                <a:solidFill>
                  <a:srgbClr val="C00000"/>
                </a:solidFill>
              </a:rPr>
              <a:t>, </a:t>
            </a:r>
            <a:r>
              <a:rPr lang="en-US" sz="2400" b="1" i="1" dirty="0" err="1" smtClean="0">
                <a:solidFill>
                  <a:srgbClr val="C00000"/>
                </a:solidFill>
              </a:rPr>
              <a:t>culturale</a:t>
            </a:r>
            <a:r>
              <a:rPr lang="en-US" sz="2400" b="1" i="1" dirty="0" smtClean="0">
                <a:solidFill>
                  <a:srgbClr val="C00000"/>
                </a:solidFill>
              </a:rPr>
              <a:t> </a:t>
            </a:r>
            <a:r>
              <a:rPr lang="en-US" sz="2400" b="1" i="1" dirty="0" err="1" smtClean="0">
                <a:solidFill>
                  <a:srgbClr val="C00000"/>
                </a:solidFill>
              </a:rPr>
              <a:t>sau</a:t>
            </a:r>
            <a:r>
              <a:rPr lang="en-US" sz="2400" b="1" i="1" dirty="0" smtClean="0">
                <a:solidFill>
                  <a:srgbClr val="C00000"/>
                </a:solidFill>
              </a:rPr>
              <a:t> </a:t>
            </a:r>
            <a:r>
              <a:rPr lang="en-US" sz="2400" b="1" i="1" dirty="0" err="1" smtClean="0">
                <a:solidFill>
                  <a:srgbClr val="C00000"/>
                </a:solidFill>
              </a:rPr>
              <a:t>științifice</a:t>
            </a:r>
            <a:r>
              <a:rPr lang="en-US" sz="2400" dirty="0" smtClean="0"/>
              <a:t>, </a:t>
            </a:r>
            <a:r>
              <a:rPr lang="en-US" sz="2400" dirty="0" err="1" smtClean="0"/>
              <a:t>în</a:t>
            </a:r>
            <a:r>
              <a:rPr lang="en-US" sz="2400" dirty="0" smtClean="0"/>
              <a:t> </a:t>
            </a:r>
            <a:r>
              <a:rPr lang="en-US" sz="2400" dirty="0" err="1" smtClean="0"/>
              <a:t>cazul</a:t>
            </a:r>
            <a:r>
              <a:rPr lang="en-US" sz="2400" dirty="0" smtClean="0"/>
              <a:t> </a:t>
            </a:r>
            <a:r>
              <a:rPr lang="en-US" sz="2400" dirty="0" err="1" smtClean="0"/>
              <a:t>unor</a:t>
            </a:r>
            <a:r>
              <a:rPr lang="en-US" sz="2400" dirty="0" smtClean="0"/>
              <a:t> </a:t>
            </a:r>
            <a:r>
              <a:rPr lang="en-US" sz="2400" dirty="0" err="1" smtClean="0"/>
              <a:t>evenimente</a:t>
            </a:r>
            <a:r>
              <a:rPr lang="en-US" sz="2400" dirty="0" smtClean="0"/>
              <a:t> </a:t>
            </a:r>
            <a:r>
              <a:rPr lang="en-US" sz="2400" dirty="0" err="1" smtClean="0"/>
              <a:t>publice</a:t>
            </a:r>
            <a:r>
              <a:rPr lang="en-US" sz="2400" dirty="0" smtClean="0"/>
              <a:t>, </a:t>
            </a:r>
            <a:r>
              <a:rPr lang="en-US" sz="2400" dirty="0" err="1" smtClean="0"/>
              <a:t>spre</a:t>
            </a:r>
            <a:r>
              <a:rPr lang="en-US" sz="2400" dirty="0" smtClean="0"/>
              <a:t> </a:t>
            </a:r>
            <a:r>
              <a:rPr lang="en-US" sz="2400" dirty="0" err="1" smtClean="0"/>
              <a:t>exemplu</a:t>
            </a:r>
            <a:r>
              <a:rPr lang="en-US" sz="2400" dirty="0" smtClean="0"/>
              <a:t>: concert, protest, </a:t>
            </a:r>
            <a:r>
              <a:rPr lang="en-US" sz="2400" dirty="0" err="1" smtClean="0"/>
              <a:t>adunare</a:t>
            </a:r>
            <a:r>
              <a:rPr lang="en-US" sz="2400" dirty="0" smtClean="0"/>
              <a:t>, panorama, etc.</a:t>
            </a:r>
            <a:endParaRPr lang="ru-RU" sz="2400" dirty="0" smtClean="0"/>
          </a:p>
          <a:p>
            <a:pPr lvl="0"/>
            <a:r>
              <a:rPr lang="en-US" sz="2400" b="1" i="1" dirty="0" err="1" smtClean="0">
                <a:solidFill>
                  <a:srgbClr val="C00000"/>
                </a:solidFill>
              </a:rPr>
              <a:t>în</a:t>
            </a:r>
            <a:r>
              <a:rPr lang="en-US" sz="2400" b="1" i="1" dirty="0" smtClean="0">
                <a:solidFill>
                  <a:srgbClr val="C00000"/>
                </a:solidFill>
              </a:rPr>
              <a:t> </a:t>
            </a:r>
            <a:r>
              <a:rPr lang="en-US" sz="2400" b="1" i="1" dirty="0" err="1" smtClean="0">
                <a:solidFill>
                  <a:srgbClr val="C00000"/>
                </a:solidFill>
              </a:rPr>
              <a:t>scop</a:t>
            </a:r>
            <a:r>
              <a:rPr lang="en-US" sz="2400" b="1" i="1" dirty="0" smtClean="0">
                <a:solidFill>
                  <a:srgbClr val="C00000"/>
                </a:solidFill>
              </a:rPr>
              <a:t> de </a:t>
            </a:r>
            <a:r>
              <a:rPr lang="en-US" sz="2400" b="1" i="1" dirty="0" err="1" smtClean="0">
                <a:solidFill>
                  <a:srgbClr val="C00000"/>
                </a:solidFill>
              </a:rPr>
              <a:t>asigurare</a:t>
            </a:r>
            <a:r>
              <a:rPr lang="en-US" sz="2400" b="1" i="1" dirty="0" smtClean="0">
                <a:solidFill>
                  <a:srgbClr val="C00000"/>
                </a:solidFill>
              </a:rPr>
              <a:t> a </a:t>
            </a:r>
            <a:r>
              <a:rPr lang="en-US" sz="2400" b="1" i="1" dirty="0" err="1" smtClean="0">
                <a:solidFill>
                  <a:srgbClr val="C00000"/>
                </a:solidFill>
              </a:rPr>
              <a:t>ordinii</a:t>
            </a:r>
            <a:r>
              <a:rPr lang="en-US" sz="2400" b="1" i="1" dirty="0" smtClean="0">
                <a:solidFill>
                  <a:srgbClr val="C00000"/>
                </a:solidFill>
              </a:rPr>
              <a:t> </a:t>
            </a:r>
            <a:r>
              <a:rPr lang="en-US" sz="2400" b="1" i="1" dirty="0" err="1" smtClean="0">
                <a:solidFill>
                  <a:srgbClr val="C00000"/>
                </a:solidFill>
              </a:rPr>
              <a:t>publice</a:t>
            </a:r>
            <a:r>
              <a:rPr lang="en-US" sz="2400" b="1" i="1" dirty="0" smtClean="0">
                <a:solidFill>
                  <a:srgbClr val="C00000"/>
                </a:solidFill>
              </a:rPr>
              <a:t> </a:t>
            </a:r>
            <a:r>
              <a:rPr lang="en-US" sz="2400" b="1" i="1" dirty="0" err="1" smtClean="0">
                <a:solidFill>
                  <a:srgbClr val="C00000"/>
                </a:solidFill>
              </a:rPr>
              <a:t>și</a:t>
            </a:r>
            <a:r>
              <a:rPr lang="en-US" sz="2400" b="1" i="1" dirty="0" smtClean="0">
                <a:solidFill>
                  <a:srgbClr val="C00000"/>
                </a:solidFill>
              </a:rPr>
              <a:t>/</a:t>
            </a:r>
            <a:r>
              <a:rPr lang="en-US" sz="2400" b="1" i="1" dirty="0" err="1" smtClean="0">
                <a:solidFill>
                  <a:srgbClr val="C00000"/>
                </a:solidFill>
              </a:rPr>
              <a:t>sau</a:t>
            </a:r>
            <a:r>
              <a:rPr lang="en-US" sz="2400" b="1" i="1" dirty="0" smtClean="0">
                <a:solidFill>
                  <a:srgbClr val="C00000"/>
                </a:solidFill>
              </a:rPr>
              <a:t> </a:t>
            </a:r>
            <a:r>
              <a:rPr lang="en-US" sz="2400" b="1" i="1" dirty="0" err="1" smtClean="0">
                <a:solidFill>
                  <a:srgbClr val="C00000"/>
                </a:solidFill>
              </a:rPr>
              <a:t>investig</a:t>
            </a:r>
            <a:r>
              <a:rPr lang="ro-RO" sz="2400" b="1" i="1" dirty="0" smtClean="0">
                <a:solidFill>
                  <a:srgbClr val="C00000"/>
                </a:solidFill>
              </a:rPr>
              <a:t>ă</a:t>
            </a:r>
            <a:r>
              <a:rPr lang="en-US" sz="2400" b="1" i="1" dirty="0" err="1" smtClean="0">
                <a:solidFill>
                  <a:srgbClr val="C00000"/>
                </a:solidFill>
              </a:rPr>
              <a:t>rii</a:t>
            </a:r>
            <a:r>
              <a:rPr lang="en-US" sz="2400" b="1" i="1" dirty="0" smtClean="0">
                <a:solidFill>
                  <a:srgbClr val="C00000"/>
                </a:solidFill>
              </a:rPr>
              <a:t> </a:t>
            </a:r>
            <a:r>
              <a:rPr lang="en-US" sz="2400" b="1" i="1" dirty="0" err="1" smtClean="0">
                <a:solidFill>
                  <a:srgbClr val="C00000"/>
                </a:solidFill>
              </a:rPr>
              <a:t>unor</a:t>
            </a:r>
            <a:r>
              <a:rPr lang="en-US" sz="2400" b="1" i="1" dirty="0" smtClean="0">
                <a:solidFill>
                  <a:srgbClr val="C00000"/>
                </a:solidFill>
              </a:rPr>
              <a:t> </a:t>
            </a:r>
            <a:r>
              <a:rPr lang="en-US" sz="2400" b="1" i="1" dirty="0" err="1" smtClean="0">
                <a:solidFill>
                  <a:srgbClr val="C00000"/>
                </a:solidFill>
              </a:rPr>
              <a:t>fapte</a:t>
            </a:r>
            <a:r>
              <a:rPr lang="en-US" sz="2400" b="1" i="1" dirty="0" smtClean="0">
                <a:solidFill>
                  <a:srgbClr val="C00000"/>
                </a:solidFill>
              </a:rPr>
              <a:t> </a:t>
            </a:r>
            <a:r>
              <a:rPr lang="en-US" sz="2400" b="1" i="1" dirty="0" err="1" smtClean="0">
                <a:solidFill>
                  <a:srgbClr val="C00000"/>
                </a:solidFill>
              </a:rPr>
              <a:t>culpabile</a:t>
            </a:r>
            <a:r>
              <a:rPr lang="en-US" sz="2400" b="1" i="1" dirty="0" smtClean="0">
                <a:solidFill>
                  <a:srgbClr val="C00000"/>
                </a:solidFill>
              </a:rPr>
              <a:t> </a:t>
            </a:r>
            <a:r>
              <a:rPr lang="en-US" sz="2400" dirty="0" err="1" smtClean="0"/>
              <a:t>în</a:t>
            </a:r>
            <a:r>
              <a:rPr lang="en-US" sz="2400" dirty="0" smtClean="0"/>
              <a:t> </a:t>
            </a:r>
            <a:r>
              <a:rPr lang="en-US" sz="2400" dirty="0" err="1" smtClean="0"/>
              <a:t>cazul</a:t>
            </a:r>
            <a:r>
              <a:rPr lang="en-US" sz="2400" dirty="0" smtClean="0"/>
              <a:t> </a:t>
            </a:r>
            <a:r>
              <a:rPr lang="en-US" sz="2400" dirty="0" err="1" smtClean="0"/>
              <a:t>unor</a:t>
            </a:r>
            <a:r>
              <a:rPr lang="en-US" sz="2400" dirty="0" smtClean="0"/>
              <a:t> </a:t>
            </a:r>
            <a:r>
              <a:rPr lang="en-US" sz="2400" dirty="0" err="1" smtClean="0"/>
              <a:t>infracțiuni</a:t>
            </a:r>
            <a:r>
              <a:rPr lang="en-US" sz="2400" dirty="0" smtClean="0"/>
              <a:t> grave </a:t>
            </a:r>
            <a:r>
              <a:rPr lang="en-US" sz="2400" dirty="0" err="1" smtClean="0"/>
              <a:t>și</a:t>
            </a:r>
            <a:r>
              <a:rPr lang="en-US" sz="2400" dirty="0" smtClean="0"/>
              <a:t> exceptional de grave. </a:t>
            </a:r>
            <a:endParaRPr lang="ru-RU" sz="2400" dirty="0" smtClean="0"/>
          </a:p>
          <a:p>
            <a:pPr lvl="0"/>
            <a:r>
              <a:rPr lang="en-US" sz="2400" dirty="0" err="1" smtClean="0"/>
              <a:t>în</a:t>
            </a:r>
            <a:r>
              <a:rPr lang="en-US" sz="2400" dirty="0" smtClean="0"/>
              <a:t> </a:t>
            </a:r>
            <a:r>
              <a:rPr lang="en-US" sz="2400" dirty="0" err="1" smtClean="0"/>
              <a:t>caz</a:t>
            </a:r>
            <a:r>
              <a:rPr lang="en-US" sz="2400" dirty="0" smtClean="0"/>
              <a:t> de </a:t>
            </a:r>
            <a:r>
              <a:rPr lang="en-US" sz="2400" b="1" dirty="0" err="1" smtClean="0">
                <a:solidFill>
                  <a:srgbClr val="C00000"/>
                </a:solidFill>
              </a:rPr>
              <a:t>asistență</a:t>
            </a:r>
            <a:r>
              <a:rPr lang="en-US" sz="2400" b="1" dirty="0" smtClean="0">
                <a:solidFill>
                  <a:srgbClr val="C00000"/>
                </a:solidFill>
              </a:rPr>
              <a:t> </a:t>
            </a:r>
            <a:r>
              <a:rPr lang="en-US" sz="2400" b="1" dirty="0" err="1" smtClean="0">
                <a:solidFill>
                  <a:srgbClr val="C00000"/>
                </a:solidFill>
              </a:rPr>
              <a:t>în</a:t>
            </a:r>
            <a:r>
              <a:rPr lang="en-US" sz="2400" b="1" dirty="0" smtClean="0">
                <a:solidFill>
                  <a:srgbClr val="C00000"/>
                </a:solidFill>
              </a:rPr>
              <a:t> </a:t>
            </a:r>
            <a:r>
              <a:rPr lang="en-US" sz="2400" b="1" dirty="0" err="1" smtClean="0">
                <a:solidFill>
                  <a:srgbClr val="C00000"/>
                </a:solidFill>
              </a:rPr>
              <a:t>situații</a:t>
            </a:r>
            <a:r>
              <a:rPr lang="en-US" sz="2400" b="1" dirty="0" smtClean="0">
                <a:solidFill>
                  <a:srgbClr val="C00000"/>
                </a:solidFill>
              </a:rPr>
              <a:t> de </a:t>
            </a:r>
            <a:r>
              <a:rPr lang="en-US" sz="2400" b="1" dirty="0" err="1" smtClean="0">
                <a:solidFill>
                  <a:srgbClr val="C00000"/>
                </a:solidFill>
              </a:rPr>
              <a:t>urgență</a:t>
            </a:r>
            <a:r>
              <a:rPr lang="en-US" sz="2400" b="1" dirty="0" smtClean="0">
                <a:solidFill>
                  <a:srgbClr val="C00000"/>
                </a:solidFill>
              </a:rPr>
              <a:t>.</a:t>
            </a:r>
            <a:endParaRPr lang="ru-RU" sz="2400" b="1" dirty="0" smtClean="0">
              <a:solidFill>
                <a:srgbClr val="C00000"/>
              </a:solidFill>
            </a:endParaRPr>
          </a:p>
          <a:p>
            <a:pPr lvl="0"/>
            <a:r>
              <a:rPr lang="en-US" sz="2400" b="1" i="1" dirty="0" err="1" smtClean="0">
                <a:solidFill>
                  <a:srgbClr val="C00000"/>
                </a:solidFill>
              </a:rPr>
              <a:t>în</a:t>
            </a:r>
            <a:r>
              <a:rPr lang="en-US" sz="2400" b="1" i="1" dirty="0" smtClean="0">
                <a:solidFill>
                  <a:srgbClr val="C00000"/>
                </a:solidFill>
              </a:rPr>
              <a:t> </a:t>
            </a:r>
            <a:r>
              <a:rPr lang="en-US" sz="2400" b="1" i="1" dirty="0" err="1" smtClean="0">
                <a:solidFill>
                  <a:srgbClr val="C00000"/>
                </a:solidFill>
              </a:rPr>
              <a:t>scop</a:t>
            </a:r>
            <a:r>
              <a:rPr lang="en-US" sz="2400" b="1" i="1" dirty="0" smtClean="0">
                <a:solidFill>
                  <a:srgbClr val="C00000"/>
                </a:solidFill>
              </a:rPr>
              <a:t> cartographic</a:t>
            </a:r>
            <a:r>
              <a:rPr lang="en-US" sz="2400" dirty="0" smtClean="0"/>
              <a:t>, </a:t>
            </a:r>
            <a:r>
              <a:rPr lang="en-US" sz="2400" dirty="0" err="1" smtClean="0"/>
              <a:t>pentru</a:t>
            </a:r>
            <a:r>
              <a:rPr lang="en-US" sz="2400" dirty="0" smtClean="0"/>
              <a:t> </a:t>
            </a:r>
            <a:r>
              <a:rPr lang="en-US" sz="2400" dirty="0" err="1" smtClean="0"/>
              <a:t>inspectarea</a:t>
            </a:r>
            <a:r>
              <a:rPr lang="en-US" sz="2400" dirty="0" smtClean="0"/>
              <a:t> </a:t>
            </a:r>
            <a:r>
              <a:rPr lang="en-US" sz="2400" dirty="0" err="1" smtClean="0"/>
              <a:t>tehnică</a:t>
            </a:r>
            <a:r>
              <a:rPr lang="en-US" sz="2400" dirty="0" smtClean="0"/>
              <a:t> </a:t>
            </a:r>
            <a:r>
              <a:rPr lang="en-US" sz="2400" dirty="0" err="1" smtClean="0"/>
              <a:t>și</a:t>
            </a:r>
            <a:r>
              <a:rPr lang="en-US" sz="2400" dirty="0" smtClean="0"/>
              <a:t> </a:t>
            </a:r>
            <a:r>
              <a:rPr lang="en-US" sz="2400" dirty="0" err="1" smtClean="0"/>
              <a:t>altele</a:t>
            </a:r>
            <a:r>
              <a:rPr lang="en-US" sz="2400" dirty="0" smtClean="0"/>
              <a:t> </a:t>
            </a:r>
            <a:r>
              <a:rPr lang="en-US" sz="2400" dirty="0" err="1" smtClean="0"/>
              <a:t>asemenea</a:t>
            </a:r>
            <a:r>
              <a:rPr lang="en-US" sz="2400" dirty="0" smtClean="0"/>
              <a:t>, cu </a:t>
            </a:r>
            <a:r>
              <a:rPr lang="en-US" sz="2400" dirty="0" err="1" smtClean="0"/>
              <a:t>asigurarea</a:t>
            </a:r>
            <a:r>
              <a:rPr lang="en-US" sz="2400" dirty="0" smtClean="0"/>
              <a:t> </a:t>
            </a:r>
            <a:r>
              <a:rPr lang="en-US" sz="2400" dirty="0" err="1" smtClean="0"/>
              <a:t>unui</a:t>
            </a:r>
            <a:r>
              <a:rPr lang="en-US" sz="2400" dirty="0" smtClean="0"/>
              <a:t> </a:t>
            </a:r>
            <a:r>
              <a:rPr lang="en-US" sz="2400" dirty="0" err="1" smtClean="0"/>
              <a:t>nivel</a:t>
            </a:r>
            <a:r>
              <a:rPr lang="en-US" sz="2400" dirty="0" smtClean="0"/>
              <a:t> </a:t>
            </a:r>
            <a:r>
              <a:rPr lang="en-US" sz="2400" dirty="0" err="1" smtClean="0"/>
              <a:t>corespunzător</a:t>
            </a:r>
            <a:r>
              <a:rPr lang="en-US" sz="2400" dirty="0" smtClean="0"/>
              <a:t> de </a:t>
            </a:r>
            <a:r>
              <a:rPr lang="en-US" sz="2400" dirty="0" err="1" smtClean="0"/>
              <a:t>detaliere</a:t>
            </a:r>
            <a:r>
              <a:rPr lang="en-US" sz="2400" dirty="0" smtClean="0"/>
              <a:t>, care </a:t>
            </a:r>
            <a:r>
              <a:rPr lang="en-US" sz="2400" dirty="0" err="1" smtClean="0"/>
              <a:t>să</a:t>
            </a:r>
            <a:r>
              <a:rPr lang="en-US" sz="2400" dirty="0" smtClean="0"/>
              <a:t> nu </a:t>
            </a:r>
            <a:r>
              <a:rPr lang="en-US" sz="2400" dirty="0" err="1" smtClean="0"/>
              <a:t>încalce</a:t>
            </a:r>
            <a:r>
              <a:rPr lang="en-US" sz="2400" dirty="0" smtClean="0"/>
              <a:t> </a:t>
            </a:r>
            <a:r>
              <a:rPr lang="en-US" sz="2400" dirty="0" err="1" smtClean="0"/>
              <a:t>zona</a:t>
            </a:r>
            <a:r>
              <a:rPr lang="en-US" sz="2400" dirty="0" smtClean="0"/>
              <a:t> </a:t>
            </a:r>
            <a:r>
              <a:rPr lang="en-US" sz="2400" dirty="0" err="1" smtClean="0"/>
              <a:t>rezonabilă</a:t>
            </a:r>
            <a:r>
              <a:rPr lang="en-US" sz="2400" dirty="0" smtClean="0"/>
              <a:t> de intimidate a </a:t>
            </a:r>
            <a:r>
              <a:rPr lang="en-US" sz="2400" dirty="0" err="1" smtClean="0"/>
              <a:t>persoanelor</a:t>
            </a:r>
            <a:r>
              <a:rPr lang="en-US" sz="2400" dirty="0" smtClean="0"/>
              <a:t> </a:t>
            </a:r>
            <a:r>
              <a:rPr lang="en-US" sz="2400" dirty="0" err="1" smtClean="0"/>
              <a:t>fizice</a:t>
            </a:r>
            <a:r>
              <a:rPr lang="en-US" sz="2400" dirty="0" smtClean="0"/>
              <a:t>. </a:t>
            </a:r>
            <a:endParaRPr lang="ru-RU" sz="2400" dirty="0" smtClean="0"/>
          </a:p>
          <a:p>
            <a:endParaRPr lang="ru-RU" sz="2400" dirty="0"/>
          </a:p>
        </p:txBody>
      </p:sp>
      <p:sp>
        <p:nvSpPr>
          <p:cNvPr id="4" name="Прямоугольник 3"/>
          <p:cNvSpPr/>
          <p:nvPr/>
        </p:nvSpPr>
        <p:spPr>
          <a:xfrm>
            <a:off x="6858016" y="6357958"/>
            <a:ext cx="2285984" cy="5000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5" name="Picture 2"/>
          <p:cNvPicPr/>
          <p:nvPr/>
        </p:nvPicPr>
        <p:blipFill>
          <a:blip r:embed="rId2" cstate="print"/>
          <a:srcRect/>
          <a:stretch>
            <a:fillRect/>
          </a:stretch>
        </p:blipFill>
        <p:spPr bwMode="auto">
          <a:xfrm>
            <a:off x="0" y="5929330"/>
            <a:ext cx="2571736" cy="928670"/>
          </a:xfrm>
          <a:prstGeom prst="rect">
            <a:avLst/>
          </a:prstGeom>
          <a:noFill/>
          <a:ln w="9525">
            <a:solidFill>
              <a:srgbClr val="0070C0"/>
            </a:solidFill>
            <a:miter lim="800000"/>
            <a:headEnd/>
            <a:tailEnd/>
          </a:ln>
        </p:spPr>
      </p:pic>
      <p:pic>
        <p:nvPicPr>
          <p:cNvPr id="6" name="Рисунок 5"/>
          <p:cNvPicPr/>
          <p:nvPr/>
        </p:nvPicPr>
        <p:blipFill>
          <a:blip r:embed="rId3" cstate="print"/>
          <a:srcRect/>
          <a:stretch>
            <a:fillRect/>
          </a:stretch>
        </p:blipFill>
        <p:spPr bwMode="auto">
          <a:xfrm>
            <a:off x="2571735" y="5929330"/>
            <a:ext cx="6572265" cy="928670"/>
          </a:xfrm>
          <a:prstGeom prst="rect">
            <a:avLst/>
          </a:prstGeom>
          <a:solidFill>
            <a:schemeClr val="accent2">
              <a:lumMod val="20000"/>
              <a:lumOff val="80000"/>
            </a:schemeClr>
          </a:solid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Concluzii</a:t>
            </a:r>
            <a:endParaRPr lang="ru-RU" dirty="0"/>
          </a:p>
        </p:txBody>
      </p:sp>
      <p:sp>
        <p:nvSpPr>
          <p:cNvPr id="3" name="Содержимое 2"/>
          <p:cNvSpPr>
            <a:spLocks noGrp="1"/>
          </p:cNvSpPr>
          <p:nvPr>
            <p:ph idx="1"/>
          </p:nvPr>
        </p:nvSpPr>
        <p:spPr/>
        <p:txBody>
          <a:bodyPr/>
          <a:lstStyle/>
          <a:p>
            <a:r>
              <a:rPr lang="vi-VN" sz="2400" b="1" dirty="0" smtClean="0"/>
              <a:t>Acestea sunt doar câteva dintre modalitățile prin care dron</a:t>
            </a:r>
            <a:r>
              <a:rPr lang="ro-RO" sz="2400" b="1" dirty="0" smtClean="0"/>
              <a:t>ele</a:t>
            </a:r>
            <a:r>
              <a:rPr lang="vi-VN" sz="2400" b="1" dirty="0" smtClean="0"/>
              <a:t> schimbă lumea în acest moment. </a:t>
            </a:r>
            <a:endParaRPr lang="ro-RO" sz="2400" b="1" dirty="0" smtClean="0"/>
          </a:p>
          <a:p>
            <a:r>
              <a:rPr lang="ro-RO" sz="2400" b="1" dirty="0" smtClean="0"/>
              <a:t>Este necesară </a:t>
            </a:r>
            <a:r>
              <a:rPr lang="vi-VN" sz="2400" b="1" dirty="0" smtClean="0"/>
              <a:t>introduce</a:t>
            </a:r>
            <a:r>
              <a:rPr lang="ro-RO" sz="2400" b="1" dirty="0" smtClean="0"/>
              <a:t>rea </a:t>
            </a:r>
            <a:r>
              <a:rPr lang="vi-VN" sz="2400" b="1" dirty="0" smtClean="0"/>
              <a:t>ulterior </a:t>
            </a:r>
            <a:r>
              <a:rPr lang="ro-RO" sz="2400" b="1" dirty="0" smtClean="0"/>
              <a:t>de </a:t>
            </a:r>
            <a:r>
              <a:rPr lang="vi-VN" sz="2400" b="1" dirty="0" smtClean="0"/>
              <a:t>alte cereri, deoarece acestea ne vor schimba cu siguranță viața.</a:t>
            </a:r>
            <a:endParaRPr lang="ro-RO" sz="2400" b="1" dirty="0" smtClean="0"/>
          </a:p>
          <a:p>
            <a:r>
              <a:rPr lang="vi-VN" sz="2400" b="1" dirty="0" smtClean="0"/>
              <a:t>Aceste dispozitive vor economisi mult timp necesar pentru numeroase sarcini care necesită o mulțime de oameni</a:t>
            </a:r>
            <a:r>
              <a:rPr lang="ro-RO" sz="2400" b="1" dirty="0" smtClean="0"/>
              <a:t>,</a:t>
            </a:r>
            <a:r>
              <a:rPr lang="vi-VN" sz="2400" b="1" dirty="0" smtClean="0"/>
              <a:t> care acoperă o suprafață mare de teren</a:t>
            </a:r>
            <a:r>
              <a:rPr lang="ro-RO" sz="2400" b="1" dirty="0" smtClean="0"/>
              <a:t> etc.</a:t>
            </a:r>
          </a:p>
          <a:p>
            <a:r>
              <a:rPr lang="ro-RO" sz="2400" b="1" dirty="0" smtClean="0"/>
              <a:t>Dronele </a:t>
            </a:r>
            <a:r>
              <a:rPr lang="vi-VN" sz="2400" b="1" dirty="0" smtClean="0"/>
              <a:t>pot </a:t>
            </a:r>
            <a:r>
              <a:rPr lang="ro-RO" sz="2400" b="1" dirty="0" smtClean="0"/>
              <a:t>salva </a:t>
            </a:r>
            <a:r>
              <a:rPr lang="vi-VN" sz="2400" b="1" dirty="0" smtClean="0"/>
              <a:t>în timpul dezastrelor care provoacă o mulțime de pagube </a:t>
            </a:r>
            <a:r>
              <a:rPr lang="ro-RO" sz="2400" b="1" dirty="0" smtClean="0"/>
              <a:t>umane şi </a:t>
            </a:r>
            <a:r>
              <a:rPr lang="vi-VN" sz="2400" b="1" dirty="0" smtClean="0"/>
              <a:t>materiale</a:t>
            </a:r>
            <a:r>
              <a:rPr lang="ro-RO" sz="2400" b="1" dirty="0" smtClean="0"/>
              <a:t>.</a:t>
            </a:r>
            <a:r>
              <a:rPr lang="vi-VN" sz="2400" b="1" dirty="0" smtClean="0"/>
              <a:t> </a:t>
            </a:r>
            <a:r>
              <a:rPr lang="ro-RO" sz="2400" b="1" dirty="0" smtClean="0">
                <a:solidFill>
                  <a:schemeClr val="accent6"/>
                </a:solidFill>
                <a:ea typeface="ＭＳ Ｐゴシック" charset="-128"/>
              </a:rPr>
              <a:t/>
            </a:r>
            <a:br>
              <a:rPr lang="ro-RO" sz="2400" b="1" dirty="0" smtClean="0">
                <a:solidFill>
                  <a:schemeClr val="accent6"/>
                </a:solidFill>
                <a:ea typeface="ＭＳ Ｐゴシック" charset="-128"/>
              </a:rPr>
            </a:br>
            <a:endParaRPr lang="ru-RU"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196752"/>
            <a:ext cx="8424937" cy="4680520"/>
          </a:xfrm>
          <a:noFill/>
        </p:spPr>
        <p:txBody>
          <a:bodyPr>
            <a:noAutofit/>
          </a:bodyPr>
          <a:lstStyle/>
          <a:p>
            <a:pPr eaLnBrk="1" hangingPunct="1">
              <a:defRPr/>
            </a:pP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29</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17" name="Прямоугольник 16"/>
          <p:cNvSpPr/>
          <p:nvPr/>
        </p:nvSpPr>
        <p:spPr>
          <a:xfrm>
            <a:off x="1428728" y="1214422"/>
            <a:ext cx="7072362" cy="45005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err="1" smtClean="0">
                <a:solidFill>
                  <a:schemeClr val="tx1"/>
                </a:solidFill>
              </a:rPr>
              <a:t>Viitorul</a:t>
            </a:r>
            <a:r>
              <a:rPr lang="en-US" sz="2400" b="1" dirty="0" smtClean="0">
                <a:solidFill>
                  <a:schemeClr val="tx1"/>
                </a:solidFill>
              </a:rPr>
              <a:t> </a:t>
            </a:r>
            <a:r>
              <a:rPr lang="en-US" sz="2400" dirty="0" smtClean="0">
                <a:solidFill>
                  <a:schemeClr val="tx1"/>
                </a:solidFill>
              </a:rPr>
              <a:t>UAV (Unmanned Aerial Vehicle) </a:t>
            </a:r>
            <a:endParaRPr lang="ro-RO" sz="2400" b="1" dirty="0" smtClean="0">
              <a:solidFill>
                <a:schemeClr val="tx1"/>
              </a:solidFill>
            </a:endParaRPr>
          </a:p>
          <a:p>
            <a:pPr algn="ctr"/>
            <a:endParaRPr lang="en-US" sz="2400" b="1" dirty="0" smtClean="0">
              <a:solidFill>
                <a:schemeClr val="tx1"/>
              </a:solidFill>
            </a:endParaRPr>
          </a:p>
          <a:p>
            <a:r>
              <a:rPr lang="ro-RO" sz="2400" b="1" dirty="0" smtClean="0">
                <a:solidFill>
                  <a:schemeClr val="tx1"/>
                </a:solidFill>
              </a:rPr>
              <a:t>- </a:t>
            </a:r>
            <a:r>
              <a:rPr lang="en-US" sz="2400" b="1" dirty="0" smtClean="0">
                <a:solidFill>
                  <a:schemeClr val="tx1"/>
                </a:solidFill>
              </a:rPr>
              <a:t>INTERNETUL  - </a:t>
            </a:r>
            <a:r>
              <a:rPr lang="en-US" sz="2400" b="1" dirty="0" err="1" smtClean="0">
                <a:solidFill>
                  <a:schemeClr val="tx1"/>
                </a:solidFill>
              </a:rPr>
              <a:t>conexiune</a:t>
            </a:r>
            <a:r>
              <a:rPr lang="en-US" sz="2400" b="1" dirty="0" smtClean="0">
                <a:solidFill>
                  <a:schemeClr val="tx1"/>
                </a:solidFill>
              </a:rPr>
              <a:t> a </a:t>
            </a:r>
            <a:r>
              <a:rPr lang="en-US" sz="2400" b="1" dirty="0" err="1" smtClean="0">
                <a:solidFill>
                  <a:schemeClr val="tx1"/>
                </a:solidFill>
              </a:rPr>
              <a:t>sen</a:t>
            </a:r>
            <a:r>
              <a:rPr lang="ro-RO" sz="2400" b="1" dirty="0" smtClean="0">
                <a:solidFill>
                  <a:schemeClr val="tx1"/>
                </a:solidFill>
              </a:rPr>
              <a:t>zorilor (imagistică termică, presiune, radiaţie, fotografiere...); </a:t>
            </a:r>
          </a:p>
          <a:p>
            <a:r>
              <a:rPr lang="ro-RO" sz="2400" b="1" dirty="0" smtClean="0">
                <a:solidFill>
                  <a:schemeClr val="tx1"/>
                </a:solidFill>
              </a:rPr>
              <a:t> </a:t>
            </a:r>
            <a:endParaRPr lang="en-US" sz="2400" b="1" dirty="0" smtClean="0">
              <a:solidFill>
                <a:schemeClr val="tx1"/>
              </a:solidFill>
            </a:endParaRPr>
          </a:p>
          <a:p>
            <a:r>
              <a:rPr lang="ro-RO" sz="2400" b="1" dirty="0" smtClean="0">
                <a:solidFill>
                  <a:schemeClr val="tx1"/>
                </a:solidFill>
              </a:rPr>
              <a:t>- </a:t>
            </a:r>
            <a:r>
              <a:rPr lang="en-US" sz="2400" b="1" dirty="0" smtClean="0">
                <a:solidFill>
                  <a:schemeClr val="tx1"/>
                </a:solidFill>
              </a:rPr>
              <a:t>TEHNOLOGIA  -   </a:t>
            </a:r>
            <a:r>
              <a:rPr lang="en-US" sz="2400" b="1" dirty="0" err="1" smtClean="0">
                <a:solidFill>
                  <a:schemeClr val="tx1"/>
                </a:solidFill>
              </a:rPr>
              <a:t>Energie</a:t>
            </a:r>
            <a:r>
              <a:rPr lang="en-US" sz="2400" b="1" dirty="0" smtClean="0">
                <a:solidFill>
                  <a:schemeClr val="tx1"/>
                </a:solidFill>
              </a:rPr>
              <a:t> </a:t>
            </a:r>
            <a:r>
              <a:rPr lang="en-US" sz="2400" b="1" dirty="0" err="1" smtClean="0">
                <a:solidFill>
                  <a:schemeClr val="tx1"/>
                </a:solidFill>
              </a:rPr>
              <a:t>verde</a:t>
            </a:r>
            <a:r>
              <a:rPr lang="en-US" sz="2400" b="1" dirty="0" smtClean="0">
                <a:solidFill>
                  <a:schemeClr val="tx1"/>
                </a:solidFill>
              </a:rPr>
              <a:t>, </a:t>
            </a:r>
            <a:r>
              <a:rPr lang="en-US" sz="2400" b="1" dirty="0" err="1" smtClean="0">
                <a:solidFill>
                  <a:schemeClr val="tx1"/>
                </a:solidFill>
              </a:rPr>
              <a:t>baterii</a:t>
            </a:r>
            <a:r>
              <a:rPr lang="en-US" sz="2400" b="1" dirty="0" smtClean="0">
                <a:solidFill>
                  <a:schemeClr val="tx1"/>
                </a:solidFill>
              </a:rPr>
              <a:t> </a:t>
            </a:r>
            <a:r>
              <a:rPr lang="en-US" sz="2400" b="1" dirty="0" err="1" smtClean="0">
                <a:solidFill>
                  <a:schemeClr val="tx1"/>
                </a:solidFill>
              </a:rPr>
              <a:t>solare</a:t>
            </a:r>
            <a:endParaRPr lang="ro-RO" sz="2400" b="1" dirty="0" smtClean="0">
              <a:solidFill>
                <a:schemeClr val="tx1"/>
              </a:solidFill>
            </a:endParaRPr>
          </a:p>
          <a:p>
            <a:r>
              <a:rPr lang="en-US" sz="2400" b="1" dirty="0" smtClean="0">
                <a:solidFill>
                  <a:schemeClr val="tx1"/>
                </a:solidFill>
              </a:rPr>
              <a:t> </a:t>
            </a:r>
          </a:p>
          <a:p>
            <a:r>
              <a:rPr lang="ro-RO" sz="2400" b="1" dirty="0" smtClean="0">
                <a:solidFill>
                  <a:schemeClr val="tx1"/>
                </a:solidFill>
              </a:rPr>
              <a:t>- </a:t>
            </a:r>
            <a:r>
              <a:rPr lang="en-US" sz="2400" b="1" dirty="0" smtClean="0">
                <a:solidFill>
                  <a:schemeClr val="tx1"/>
                </a:solidFill>
              </a:rPr>
              <a:t>INTELIGENȚĂ ARTIFICIALĂ </a:t>
            </a:r>
            <a:endParaRPr lang="ro-RO" sz="2400" b="1" dirty="0" smtClean="0">
              <a:solidFill>
                <a:schemeClr val="tx1"/>
              </a:solidFill>
            </a:endParaRPr>
          </a:p>
          <a:p>
            <a:endParaRPr lang="ro-RO" sz="2400" b="1" dirty="0" smtClean="0">
              <a:solidFill>
                <a:schemeClr val="tx1"/>
              </a:solidFill>
            </a:endParaRPr>
          </a:p>
          <a:p>
            <a:r>
              <a:rPr lang="ro-RO" sz="2400" b="1" dirty="0" smtClean="0">
                <a:solidFill>
                  <a:schemeClr val="tx1"/>
                </a:solidFill>
              </a:rPr>
              <a:t>- </a:t>
            </a:r>
            <a:r>
              <a:rPr lang="en-US" sz="2400" b="1" dirty="0" smtClean="0">
                <a:solidFill>
                  <a:schemeClr val="tx1"/>
                </a:solidFill>
              </a:rPr>
              <a:t>se </a:t>
            </a:r>
            <a:r>
              <a:rPr lang="en-US" sz="2400" b="1" dirty="0" err="1" smtClean="0">
                <a:solidFill>
                  <a:schemeClr val="tx1"/>
                </a:solidFill>
              </a:rPr>
              <a:t>extinde</a:t>
            </a:r>
            <a:r>
              <a:rPr lang="en-US" sz="2400" b="1" dirty="0" smtClean="0">
                <a:solidFill>
                  <a:schemeClr val="tx1"/>
                </a:solidFill>
              </a:rPr>
              <a:t> </a:t>
            </a:r>
            <a:r>
              <a:rPr lang="en-US" sz="2400" b="1" dirty="0" err="1" smtClean="0">
                <a:solidFill>
                  <a:schemeClr val="tx1"/>
                </a:solidFill>
              </a:rPr>
              <a:t>arealul</a:t>
            </a:r>
            <a:r>
              <a:rPr lang="en-US" sz="2400" b="1" dirty="0" smtClean="0">
                <a:solidFill>
                  <a:schemeClr val="tx1"/>
                </a:solidFill>
              </a:rPr>
              <a:t> de </a:t>
            </a:r>
            <a:r>
              <a:rPr lang="en-US" sz="2400" b="1" dirty="0" err="1" smtClean="0">
                <a:solidFill>
                  <a:schemeClr val="tx1"/>
                </a:solidFill>
              </a:rPr>
              <a:t>aplicare</a:t>
            </a:r>
            <a:r>
              <a:rPr lang="en-US" sz="2400" b="1" dirty="0" smtClean="0">
                <a:solidFill>
                  <a:schemeClr val="tx1"/>
                </a:solidFill>
              </a:rPr>
              <a:t> a </a:t>
            </a:r>
            <a:r>
              <a:rPr lang="en-US" sz="2400" b="1" dirty="0" err="1" smtClean="0">
                <a:solidFill>
                  <a:schemeClr val="tx1"/>
                </a:solidFill>
              </a:rPr>
              <a:t>microdronelor</a:t>
            </a:r>
            <a:r>
              <a:rPr lang="en-US" sz="2400" b="1" dirty="0" smtClean="0">
                <a:solidFill>
                  <a:schemeClr val="tx1"/>
                </a:solidFill>
              </a:rPr>
              <a:t>. </a:t>
            </a:r>
            <a:endParaRPr lang="ru-RU" sz="2400" b="1" dirty="0">
              <a:solidFill>
                <a:schemeClr val="tx1"/>
              </a:solidFill>
            </a:endParaRPr>
          </a:p>
        </p:txBody>
      </p:sp>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880673888"/>
              </p:ext>
            </p:extLst>
          </p:nvPr>
        </p:nvGraphicFramePr>
        <p:xfrm>
          <a:off x="251520" y="1381123"/>
          <a:ext cx="8650387" cy="4352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2" name="CasellaDiTesto 8"/>
          <p:cNvSpPr txBox="1">
            <a:spLocks noChangeArrowheads="1"/>
          </p:cNvSpPr>
          <p:nvPr/>
        </p:nvSpPr>
        <p:spPr bwMode="auto">
          <a:xfrm>
            <a:off x="6973890" y="66376"/>
            <a:ext cx="1524000" cy="461963"/>
          </a:xfrm>
          <a:prstGeom prst="rect">
            <a:avLst/>
          </a:prstGeom>
          <a:noFill/>
          <a:ln w="9525">
            <a:noFill/>
            <a:miter lim="800000"/>
            <a:headEnd/>
            <a:tailEnd/>
          </a:ln>
        </p:spPr>
        <p:txBody>
          <a:bodyPr>
            <a:spAutoFit/>
          </a:bodyPr>
          <a:lstStyle/>
          <a:p>
            <a:pPr>
              <a:defRPr/>
            </a:pPr>
            <a:r>
              <a:rPr lang="it-IT" sz="2400" b="1" dirty="0" err="1" smtClean="0">
                <a:solidFill>
                  <a:schemeClr val="accent6"/>
                </a:solidFill>
                <a:ea typeface="ＭＳ Ｐゴシック" charset="-128"/>
              </a:rPr>
              <a:t>eDrone</a:t>
            </a:r>
            <a:endParaRPr lang="it-IT" sz="2400" b="1" dirty="0">
              <a:solidFill>
                <a:schemeClr val="accent6"/>
              </a:solidFill>
              <a:ea typeface="ＭＳ Ｐゴシック" charset="-128"/>
            </a:endParaRPr>
          </a:p>
        </p:txBody>
      </p:sp>
      <p:cxnSp>
        <p:nvCxnSpPr>
          <p:cNvPr id="7" name="Connettore 1 6"/>
          <p:cNvCxnSpPr/>
          <p:nvPr/>
        </p:nvCxnSpPr>
        <p:spPr>
          <a:xfrm>
            <a:off x="107504" y="188640"/>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153400" y="191022"/>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7504" y="126907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1269079"/>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CasellaDiTesto 8"/>
          <p:cNvSpPr txBox="1">
            <a:spLocks noChangeArrowheads="1"/>
          </p:cNvSpPr>
          <p:nvPr/>
        </p:nvSpPr>
        <p:spPr bwMode="auto">
          <a:xfrm>
            <a:off x="6929781" y="919161"/>
            <a:ext cx="1371600" cy="461962"/>
          </a:xfrm>
          <a:prstGeom prst="rect">
            <a:avLst/>
          </a:prstGeom>
          <a:noFill/>
          <a:ln w="9525">
            <a:noFill/>
            <a:miter lim="800000"/>
            <a:headEnd/>
            <a:tailEnd/>
          </a:ln>
        </p:spPr>
        <p:txBody>
          <a:bodyPr>
            <a:spAutoFit/>
          </a:bodyPr>
          <a:lstStyle/>
          <a:p>
            <a:pPr>
              <a:defRPr/>
            </a:pPr>
            <a:r>
              <a:rPr lang="it-IT" sz="2400" b="1" dirty="0" err="1">
                <a:solidFill>
                  <a:schemeClr val="accent6"/>
                </a:solidFill>
                <a:ea typeface="ＭＳ Ｐゴシック" charset="-128"/>
              </a:rPr>
              <a:t>………</a:t>
            </a:r>
            <a:r>
              <a:rPr lang="it-IT" sz="2400" b="1" dirty="0">
                <a:solidFill>
                  <a:schemeClr val="accent6"/>
                </a:solidFill>
                <a:ea typeface="ＭＳ Ｐゴシック" charset="-128"/>
              </a:rPr>
              <a:t>...</a:t>
            </a:r>
          </a:p>
        </p:txBody>
      </p:sp>
      <p:sp>
        <p:nvSpPr>
          <p:cNvPr id="19" name="Rectangle 2"/>
          <p:cNvSpPr txBox="1">
            <a:spLocks noChangeArrowheads="1"/>
          </p:cNvSpPr>
          <p:nvPr/>
        </p:nvSpPr>
        <p:spPr bwMode="auto">
          <a:xfrm>
            <a:off x="1979712" y="528339"/>
            <a:ext cx="5463051" cy="781645"/>
          </a:xfrm>
          <a:prstGeom prst="rect">
            <a:avLst/>
          </a:prstGeom>
          <a:no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40036"/>
            <a:ext cx="1152128" cy="15006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2157" y="364135"/>
            <a:ext cx="922397" cy="90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9" cstate="print"/>
          <a:srcRect/>
          <a:stretch>
            <a:fillRect/>
          </a:stretch>
        </p:blipFill>
        <p:spPr bwMode="auto">
          <a:xfrm>
            <a:off x="0" y="5857893"/>
            <a:ext cx="2571736" cy="1000108"/>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3</a:t>
            </a:fld>
            <a:endParaRPr lang="it-IT"/>
          </a:p>
        </p:txBody>
      </p:sp>
      <p:pic>
        <p:nvPicPr>
          <p:cNvPr id="18" name="Рисунок 17"/>
          <p:cNvPicPr/>
          <p:nvPr/>
        </p:nvPicPr>
        <p:blipFill>
          <a:blip r:embed="rId10" cstate="print"/>
          <a:srcRect/>
          <a:stretch>
            <a:fillRect/>
          </a:stretch>
        </p:blipFill>
        <p:spPr bwMode="auto">
          <a:xfrm>
            <a:off x="2571735" y="5929330"/>
            <a:ext cx="6572265" cy="928670"/>
          </a:xfrm>
          <a:prstGeom prst="rect">
            <a:avLst/>
          </a:prstGeom>
          <a:solidFill>
            <a:schemeClr val="accent2">
              <a:lumMod val="20000"/>
              <a:lumOff val="80000"/>
            </a:schemeClr>
          </a:solidFill>
        </p:spPr>
      </p:pic>
    </p:spTree>
    <p:extLst>
      <p:ext uri="{BB962C8B-B14F-4D97-AF65-F5344CB8AC3E}">
        <p14:creationId xmlns:p14="http://schemas.microsoft.com/office/powerpoint/2010/main" val="2408977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Domenii de cercetare </a:t>
            </a:r>
            <a:br>
              <a:rPr lang="ro-RO" dirty="0" smtClean="0"/>
            </a:br>
            <a:r>
              <a:rPr lang="ro-RO" dirty="0" smtClean="0"/>
              <a:t>AAP</a:t>
            </a:r>
            <a:endParaRPr lang="ru-RU" dirty="0"/>
          </a:p>
        </p:txBody>
      </p:sp>
      <p:sp>
        <p:nvSpPr>
          <p:cNvPr id="3" name="Содержимое 2"/>
          <p:cNvSpPr>
            <a:spLocks noGrp="1"/>
          </p:cNvSpPr>
          <p:nvPr>
            <p:ph idx="1"/>
          </p:nvPr>
        </p:nvSpPr>
        <p:spPr/>
        <p:txBody>
          <a:bodyPr/>
          <a:lstStyle/>
          <a:p>
            <a:r>
              <a:rPr lang="ro-RO" sz="2800" dirty="0" smtClean="0"/>
              <a:t>Fenomene socio-politice</a:t>
            </a:r>
          </a:p>
          <a:p>
            <a:r>
              <a:rPr lang="ro-RO" sz="2800" dirty="0" smtClean="0"/>
              <a:t>Dezvoltare regională</a:t>
            </a:r>
          </a:p>
          <a:p>
            <a:r>
              <a:rPr lang="ro-RO" sz="2800" dirty="0" smtClean="0"/>
              <a:t>Infrastructură, reţele de comunicaţii, transport</a:t>
            </a:r>
          </a:p>
          <a:p>
            <a:r>
              <a:rPr lang="ro-RO" sz="2800" dirty="0" smtClean="0"/>
              <a:t>Politici bazate pe evidenţe (date geospaţiale)</a:t>
            </a:r>
          </a:p>
          <a:p>
            <a:r>
              <a:rPr lang="ro-RO" sz="2800" dirty="0" smtClean="0"/>
              <a:t>Planificare spaţială</a:t>
            </a:r>
          </a:p>
          <a:p>
            <a:r>
              <a:rPr lang="ro-RO" sz="2800" dirty="0" smtClean="0"/>
              <a:t>Procese şi politici migraţioniste </a:t>
            </a:r>
            <a:endParaRPr lang="ru-RU" sz="2800" dirty="0"/>
          </a:p>
        </p:txBody>
      </p:sp>
      <p:pic>
        <p:nvPicPr>
          <p:cNvPr id="4" name="Picture 2"/>
          <p:cNvPicPr/>
          <p:nvPr/>
        </p:nvPicPr>
        <p:blipFill>
          <a:blip r:embed="rId2" cstate="print"/>
          <a:srcRect/>
          <a:stretch>
            <a:fillRect/>
          </a:stretch>
        </p:blipFill>
        <p:spPr bwMode="auto">
          <a:xfrm>
            <a:off x="0" y="5929330"/>
            <a:ext cx="2571736" cy="928670"/>
          </a:xfrm>
          <a:prstGeom prst="rect">
            <a:avLst/>
          </a:prstGeom>
          <a:noFill/>
          <a:ln w="9525">
            <a:solidFill>
              <a:srgbClr val="0070C0"/>
            </a:solidFill>
            <a:miter lim="800000"/>
            <a:headEnd/>
            <a:tailEnd/>
          </a:ln>
        </p:spPr>
      </p:pic>
      <p:pic>
        <p:nvPicPr>
          <p:cNvPr id="5" name="Рисунок 4"/>
          <p:cNvPicPr/>
          <p:nvPr/>
        </p:nvPicPr>
        <p:blipFill>
          <a:blip r:embed="rId3" cstate="print"/>
          <a:srcRect/>
          <a:stretch>
            <a:fillRect/>
          </a:stretch>
        </p:blipFill>
        <p:spPr bwMode="auto">
          <a:xfrm>
            <a:off x="2571735" y="5929330"/>
            <a:ext cx="6572265" cy="928670"/>
          </a:xfrm>
          <a:prstGeom prst="rect">
            <a:avLst/>
          </a:prstGeom>
          <a:solidFill>
            <a:schemeClr val="accent2">
              <a:lumMod val="20000"/>
              <a:lumOff val="80000"/>
            </a:schemeClr>
          </a:solid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31</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17" name="Заголовок 16"/>
          <p:cNvSpPr>
            <a:spLocks noGrp="1"/>
          </p:cNvSpPr>
          <p:nvPr>
            <p:ph type="ctrTitle"/>
          </p:nvPr>
        </p:nvSpPr>
        <p:spPr>
          <a:xfrm>
            <a:off x="1714480" y="2428868"/>
            <a:ext cx="5748348" cy="2062103"/>
          </a:xfrm>
          <a:prstGeom prst="rect">
            <a:avLst/>
          </a:prstGeom>
          <a:solidFill>
            <a:schemeClr val="accent2">
              <a:lumMod val="20000"/>
              <a:lumOff val="80000"/>
            </a:schemeClr>
          </a:solidFill>
        </p:spPr>
        <p:txBody>
          <a:bodyPr wrap="square">
            <a:spAutoFit/>
          </a:bodyPr>
          <a:lstStyle/>
          <a:p>
            <a:pPr algn="ctr"/>
            <a:r>
              <a:rPr lang="ro-RO" sz="4400" b="1" dirty="0" smtClean="0">
                <a:solidFill>
                  <a:srgbClr val="002060"/>
                </a:solidFill>
              </a:rPr>
              <a:t>Mulțumesc </a:t>
            </a:r>
          </a:p>
          <a:p>
            <a:pPr algn="ctr"/>
            <a:r>
              <a:rPr lang="ro-RO" sz="4400" b="1" dirty="0" smtClean="0">
                <a:solidFill>
                  <a:srgbClr val="002060"/>
                </a:solidFill>
              </a:rPr>
              <a:t>pentru atenție!</a:t>
            </a:r>
          </a:p>
          <a:p>
            <a:endParaRPr lang="ro-RO" sz="2000" b="1" dirty="0">
              <a:solidFill>
                <a:srgbClr val="002060"/>
              </a:solidFill>
            </a:endParaRPr>
          </a:p>
          <a:p>
            <a:endParaRPr lang="en-GB" sz="2000" b="1" dirty="0">
              <a:solidFill>
                <a:srgbClr val="002060"/>
              </a:solidFill>
            </a:endParaRPr>
          </a:p>
        </p:txBody>
      </p:sp>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7" y="1196752"/>
            <a:ext cx="6748232" cy="4680520"/>
          </a:xfrm>
          <a:noFill/>
        </p:spPr>
        <p:txBody>
          <a:bodyPr>
            <a:noAutofit/>
          </a:bodyPr>
          <a:lstStyle/>
          <a:p>
            <a:pPr algn="l" eaLnBrk="1" hangingPunct="1">
              <a:defRPr/>
            </a:pP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Obiective ale lucrării:</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sensibilizarea  opiniei publice privind utilitatea dronelor;</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familiarizarea  cu cerinţele legale privind utilizarea UAV;</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identificarea domeniilor de aplicare a UAV;</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trasarea unor recomandări pentru utilizarea aparatelor de zbor în cercetările ştiinţifice  realizate de AAP.</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4</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17" name="Рисунок 16" descr="Картинки по запросу drone"/>
          <p:cNvPicPr/>
          <p:nvPr/>
        </p:nvPicPr>
        <p:blipFill>
          <a:blip r:embed="rId6"/>
          <a:srcRect/>
          <a:stretch>
            <a:fillRect/>
          </a:stretch>
        </p:blipFill>
        <p:spPr bwMode="auto">
          <a:xfrm>
            <a:off x="6957162" y="1142984"/>
            <a:ext cx="2186838" cy="970698"/>
          </a:xfrm>
          <a:prstGeom prst="rect">
            <a:avLst/>
          </a:prstGeom>
          <a:noFill/>
          <a:ln w="9525">
            <a:noFill/>
            <a:miter lim="800000"/>
            <a:headEnd/>
            <a:tailEnd/>
          </a:ln>
        </p:spPr>
      </p:pic>
      <p:pic>
        <p:nvPicPr>
          <p:cNvPr id="1028" name="Picture 4" descr="Картинки по запросу drone"/>
          <p:cNvPicPr>
            <a:picLocks noChangeAspect="1" noChangeArrowheads="1"/>
          </p:cNvPicPr>
          <p:nvPr/>
        </p:nvPicPr>
        <p:blipFill>
          <a:blip r:embed="rId7"/>
          <a:srcRect/>
          <a:stretch>
            <a:fillRect/>
          </a:stretch>
        </p:blipFill>
        <p:spPr bwMode="auto">
          <a:xfrm>
            <a:off x="7572396" y="2000240"/>
            <a:ext cx="1571604" cy="1571604"/>
          </a:xfrm>
          <a:prstGeom prst="rect">
            <a:avLst/>
          </a:prstGeom>
          <a:noFill/>
        </p:spPr>
      </p:pic>
      <p:pic>
        <p:nvPicPr>
          <p:cNvPr id="1030" name="Picture 6" descr="Картинки по запросу drone"/>
          <p:cNvPicPr>
            <a:picLocks noChangeAspect="1" noChangeArrowheads="1"/>
          </p:cNvPicPr>
          <p:nvPr/>
        </p:nvPicPr>
        <p:blipFill>
          <a:blip r:embed="rId8"/>
          <a:srcRect/>
          <a:stretch>
            <a:fillRect/>
          </a:stretch>
        </p:blipFill>
        <p:spPr bwMode="auto">
          <a:xfrm>
            <a:off x="7380701" y="3571876"/>
            <a:ext cx="1763299" cy="785818"/>
          </a:xfrm>
          <a:prstGeom prst="rect">
            <a:avLst/>
          </a:prstGeom>
          <a:noFill/>
        </p:spPr>
      </p:pic>
      <p:pic>
        <p:nvPicPr>
          <p:cNvPr id="1032" name="Picture 8" descr="Картинки по запросу drone"/>
          <p:cNvPicPr>
            <a:picLocks noChangeAspect="1" noChangeArrowheads="1"/>
          </p:cNvPicPr>
          <p:nvPr/>
        </p:nvPicPr>
        <p:blipFill>
          <a:blip r:embed="rId9"/>
          <a:srcRect/>
          <a:stretch>
            <a:fillRect/>
          </a:stretch>
        </p:blipFill>
        <p:spPr bwMode="auto">
          <a:xfrm>
            <a:off x="7581127" y="4857760"/>
            <a:ext cx="1562873" cy="981056"/>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071546"/>
            <a:ext cx="6629400" cy="346092"/>
          </a:xfrm>
        </p:spPr>
        <p:txBody>
          <a:bodyPr/>
          <a:lstStyle/>
          <a:p>
            <a:r>
              <a:rPr lang="ro-RO" dirty="0" smtClean="0"/>
              <a:t>Ce este o dronă?</a:t>
            </a:r>
            <a:endParaRPr lang="ru-RU" dirty="0"/>
          </a:p>
        </p:txBody>
      </p:sp>
      <p:sp>
        <p:nvSpPr>
          <p:cNvPr id="3" name="Содержимое 2"/>
          <p:cNvSpPr>
            <a:spLocks noGrp="1"/>
          </p:cNvSpPr>
          <p:nvPr>
            <p:ph idx="1"/>
          </p:nvPr>
        </p:nvSpPr>
        <p:spPr/>
        <p:txBody>
          <a:bodyPr/>
          <a:lstStyle/>
          <a:p>
            <a:r>
              <a:rPr lang="en-US" sz="2400" dirty="0" err="1" smtClean="0"/>
              <a:t>Drona</a:t>
            </a:r>
            <a:r>
              <a:rPr lang="en-US" sz="2400" dirty="0" smtClean="0"/>
              <a:t> </a:t>
            </a:r>
            <a:r>
              <a:rPr lang="en-US" sz="2400" dirty="0" err="1" smtClean="0"/>
              <a:t>este</a:t>
            </a:r>
            <a:r>
              <a:rPr lang="en-US" sz="2400" dirty="0" smtClean="0"/>
              <a:t> o </a:t>
            </a:r>
            <a:r>
              <a:rPr lang="en-US" sz="2400" dirty="0" err="1" smtClean="0"/>
              <a:t>aeronavă</a:t>
            </a:r>
            <a:r>
              <a:rPr lang="en-US" sz="2400" dirty="0" smtClean="0"/>
              <a:t> </a:t>
            </a:r>
            <a:r>
              <a:rPr lang="en-US" sz="2400" dirty="0" err="1" smtClean="0"/>
              <a:t>fără</a:t>
            </a:r>
            <a:r>
              <a:rPr lang="en-US" sz="2400" dirty="0" smtClean="0"/>
              <a:t> pilot (Unmanned Aerial Vehicle, UAV), care </a:t>
            </a:r>
            <a:r>
              <a:rPr lang="en-US" sz="2400" dirty="0" err="1" smtClean="0"/>
              <a:t>este</a:t>
            </a:r>
            <a:r>
              <a:rPr lang="en-US" sz="2400" dirty="0" smtClean="0"/>
              <a:t> </a:t>
            </a:r>
            <a:r>
              <a:rPr lang="en-US" sz="2400" dirty="0" err="1" smtClean="0"/>
              <a:t>ghidată</a:t>
            </a:r>
            <a:r>
              <a:rPr lang="en-US" sz="2400" dirty="0" smtClean="0"/>
              <a:t> fie de </a:t>
            </a:r>
            <a:r>
              <a:rPr lang="en-US" sz="2400" dirty="0" err="1" smtClean="0"/>
              <a:t>către</a:t>
            </a:r>
            <a:r>
              <a:rPr lang="en-US" sz="2400" dirty="0" smtClean="0"/>
              <a:t> un pilot automat de la </a:t>
            </a:r>
            <a:r>
              <a:rPr lang="en-US" sz="2400" dirty="0" err="1" smtClean="0"/>
              <a:t>bordul</a:t>
            </a:r>
            <a:r>
              <a:rPr lang="en-US" sz="2400" dirty="0" smtClean="0"/>
              <a:t> </a:t>
            </a:r>
            <a:r>
              <a:rPr lang="en-US" sz="2400" dirty="0" err="1" smtClean="0"/>
              <a:t>ei</a:t>
            </a:r>
            <a:r>
              <a:rPr lang="en-US" sz="2400" dirty="0" smtClean="0"/>
              <a:t>, fie </a:t>
            </a:r>
            <a:r>
              <a:rPr lang="en-US" sz="2400" dirty="0" err="1" smtClean="0"/>
              <a:t>prin</a:t>
            </a:r>
            <a:r>
              <a:rPr lang="en-US" sz="2400" dirty="0" smtClean="0"/>
              <a:t> </a:t>
            </a:r>
            <a:r>
              <a:rPr lang="en-US" sz="2400" dirty="0" err="1" smtClean="0"/>
              <a:t>telecomandă</a:t>
            </a:r>
            <a:r>
              <a:rPr lang="en-US" sz="2400" dirty="0" smtClean="0"/>
              <a:t> de la un </a:t>
            </a:r>
            <a:r>
              <a:rPr lang="en-US" sz="2400" dirty="0" err="1" smtClean="0"/>
              <a:t>centru</a:t>
            </a:r>
            <a:r>
              <a:rPr lang="en-US" sz="2400" dirty="0" smtClean="0"/>
              <a:t> de control de la sol </a:t>
            </a:r>
            <a:r>
              <a:rPr lang="en-US" sz="2400" dirty="0" err="1" smtClean="0"/>
              <a:t>sau</a:t>
            </a:r>
            <a:r>
              <a:rPr lang="en-US" sz="2400" dirty="0" smtClean="0"/>
              <a:t> </a:t>
            </a:r>
            <a:r>
              <a:rPr lang="en-US" sz="2400" dirty="0" err="1" smtClean="0"/>
              <a:t>dintr</a:t>
            </a:r>
            <a:r>
              <a:rPr lang="en-US" sz="2400" dirty="0" smtClean="0"/>
              <a:t>-o </a:t>
            </a:r>
            <a:r>
              <a:rPr lang="en-US" sz="2400" dirty="0" err="1" smtClean="0"/>
              <a:t>altă</a:t>
            </a:r>
            <a:r>
              <a:rPr lang="en-US" sz="2400" dirty="0" smtClean="0"/>
              <a:t> </a:t>
            </a:r>
            <a:r>
              <a:rPr lang="en-US" sz="2400" dirty="0" err="1" smtClean="0"/>
              <a:t>aeronavă</a:t>
            </a:r>
            <a:r>
              <a:rPr lang="en-US" sz="2400" dirty="0" smtClean="0"/>
              <a:t> </a:t>
            </a:r>
            <a:r>
              <a:rPr lang="en-US" sz="2400" dirty="0" err="1" smtClean="0"/>
              <a:t>pilotată</a:t>
            </a:r>
            <a:r>
              <a:rPr lang="en-US" sz="2400" dirty="0" smtClean="0"/>
              <a:t> de </a:t>
            </a:r>
            <a:r>
              <a:rPr lang="en-US" sz="2400" dirty="0" err="1" smtClean="0"/>
              <a:t>echipaj</a:t>
            </a:r>
            <a:r>
              <a:rPr lang="en-US" sz="2400" dirty="0" smtClean="0"/>
              <a:t> </a:t>
            </a:r>
            <a:r>
              <a:rPr lang="en-US" sz="2400" dirty="0" err="1" smtClean="0"/>
              <a:t>uman</a:t>
            </a:r>
            <a:r>
              <a:rPr lang="en-US" sz="2400" dirty="0" smtClean="0"/>
              <a:t>.</a:t>
            </a:r>
            <a:endParaRPr lang="ro-RO" sz="2400" dirty="0" smtClean="0"/>
          </a:p>
          <a:p>
            <a:endParaRPr lang="ro-RO" sz="2400" dirty="0" smtClean="0"/>
          </a:p>
          <a:p>
            <a:r>
              <a:rPr lang="en-US" sz="2400" dirty="0" err="1" smtClean="0"/>
              <a:t>Experții</a:t>
            </a:r>
            <a:r>
              <a:rPr lang="en-US" sz="2400" dirty="0" smtClean="0"/>
              <a:t> </a:t>
            </a:r>
            <a:r>
              <a:rPr lang="en-US" sz="2400" dirty="0" err="1" smtClean="0"/>
              <a:t>Agenției</a:t>
            </a:r>
            <a:r>
              <a:rPr lang="en-US" sz="2400" dirty="0" smtClean="0"/>
              <a:t> Interact Analysis </a:t>
            </a:r>
            <a:r>
              <a:rPr lang="en-US" sz="2400" dirty="0" err="1" smtClean="0"/>
              <a:t>estimează</a:t>
            </a:r>
            <a:r>
              <a:rPr lang="en-US" sz="2400" dirty="0" smtClean="0"/>
              <a:t> </a:t>
            </a:r>
            <a:r>
              <a:rPr lang="en-US" sz="2400" dirty="0" err="1" smtClean="0"/>
              <a:t>că</a:t>
            </a:r>
            <a:r>
              <a:rPr lang="en-US" sz="2400" dirty="0" smtClean="0"/>
              <a:t> </a:t>
            </a:r>
            <a:r>
              <a:rPr lang="en-US" sz="2400" dirty="0" err="1" smtClean="0"/>
              <a:t>în</a:t>
            </a:r>
            <a:r>
              <a:rPr lang="en-US" sz="2400" dirty="0" smtClean="0"/>
              <a:t> </a:t>
            </a:r>
            <a:r>
              <a:rPr lang="en-US" sz="2400" dirty="0" err="1" smtClean="0"/>
              <a:t>anul</a:t>
            </a:r>
            <a:r>
              <a:rPr lang="en-US" sz="2400" dirty="0" smtClean="0"/>
              <a:t> 2022 </a:t>
            </a:r>
            <a:r>
              <a:rPr lang="en-US" sz="2400" dirty="0" err="1" smtClean="0"/>
              <a:t>piața</a:t>
            </a:r>
            <a:r>
              <a:rPr lang="en-US" sz="2400" dirty="0" smtClean="0"/>
              <a:t> </a:t>
            </a:r>
            <a:r>
              <a:rPr lang="en-US" sz="2400" dirty="0" err="1" smtClean="0"/>
              <a:t>dronelor</a:t>
            </a:r>
            <a:r>
              <a:rPr lang="en-US" sz="2400" dirty="0" smtClean="0"/>
              <a:t> </a:t>
            </a:r>
            <a:r>
              <a:rPr lang="en-US" sz="2400" dirty="0" err="1" smtClean="0"/>
              <a:t>și</a:t>
            </a:r>
            <a:r>
              <a:rPr lang="en-US" sz="2400" dirty="0" smtClean="0"/>
              <a:t> </a:t>
            </a:r>
            <a:r>
              <a:rPr lang="en-US" sz="2400" dirty="0" err="1" smtClean="0"/>
              <a:t>tehnologiilor</a:t>
            </a:r>
            <a:r>
              <a:rPr lang="en-US" sz="2400" dirty="0" smtClean="0"/>
              <a:t> </a:t>
            </a:r>
            <a:r>
              <a:rPr lang="en-US" sz="2400" dirty="0" err="1" smtClean="0"/>
              <a:t>acestora</a:t>
            </a:r>
            <a:r>
              <a:rPr lang="en-US" sz="2400" dirty="0" smtClean="0"/>
              <a:t> </a:t>
            </a:r>
            <a:r>
              <a:rPr lang="en-US" sz="2400" dirty="0" err="1" smtClean="0"/>
              <a:t>va</a:t>
            </a:r>
            <a:r>
              <a:rPr lang="en-US" sz="2400" dirty="0" smtClean="0"/>
              <a:t> </a:t>
            </a:r>
            <a:r>
              <a:rPr lang="en-US" sz="2400" dirty="0" err="1" smtClean="0"/>
              <a:t>crește</a:t>
            </a:r>
            <a:r>
              <a:rPr lang="en-US" sz="2400" dirty="0" smtClean="0"/>
              <a:t> </a:t>
            </a:r>
            <a:r>
              <a:rPr lang="en-US" sz="2400" dirty="0" err="1" smtClean="0"/>
              <a:t>mai</a:t>
            </a:r>
            <a:r>
              <a:rPr lang="en-US" sz="2400" dirty="0" smtClean="0"/>
              <a:t> </a:t>
            </a:r>
            <a:r>
              <a:rPr lang="en-US" sz="2400" dirty="0" err="1" smtClean="0"/>
              <a:t>mult</a:t>
            </a:r>
            <a:r>
              <a:rPr lang="en-US" sz="2400" dirty="0" smtClean="0"/>
              <a:t> de 10 </a:t>
            </a:r>
            <a:r>
              <a:rPr lang="en-US" sz="2400" dirty="0" err="1" smtClean="0"/>
              <a:t>ori</a:t>
            </a:r>
            <a:r>
              <a:rPr lang="en-US" sz="2400" dirty="0" smtClean="0"/>
              <a:t>, </a:t>
            </a:r>
            <a:r>
              <a:rPr lang="en-US" sz="2400" dirty="0" err="1" smtClean="0"/>
              <a:t>până</a:t>
            </a:r>
            <a:r>
              <a:rPr lang="en-US" sz="2400" dirty="0" smtClean="0"/>
              <a:t> la 15 </a:t>
            </a:r>
            <a:r>
              <a:rPr lang="en-US" sz="2400" dirty="0" err="1" smtClean="0"/>
              <a:t>mlrd</a:t>
            </a:r>
            <a:r>
              <a:rPr lang="en-US" sz="2400" dirty="0" smtClean="0"/>
              <a:t> </a:t>
            </a:r>
            <a:r>
              <a:rPr lang="en-US" sz="2400" dirty="0" err="1" smtClean="0"/>
              <a:t>dolari</a:t>
            </a:r>
            <a:r>
              <a:rPr lang="en-US" sz="2400" dirty="0" smtClean="0"/>
              <a:t> SUA. </a:t>
            </a:r>
            <a:endParaRPr lang="ru-RU" sz="2400" dirty="0"/>
          </a:p>
        </p:txBody>
      </p:sp>
      <p:pic>
        <p:nvPicPr>
          <p:cNvPr id="4" name="Picture 2"/>
          <p:cNvPicPr/>
          <p:nvPr/>
        </p:nvPicPr>
        <p:blipFill>
          <a:blip r:embed="rId2" cstate="print"/>
          <a:srcRect/>
          <a:stretch>
            <a:fillRect/>
          </a:stretch>
        </p:blipFill>
        <p:spPr bwMode="auto">
          <a:xfrm>
            <a:off x="0" y="5929330"/>
            <a:ext cx="2571736" cy="928670"/>
          </a:xfrm>
          <a:prstGeom prst="rect">
            <a:avLst/>
          </a:prstGeom>
          <a:noFill/>
          <a:ln w="9525">
            <a:solidFill>
              <a:srgbClr val="0070C0"/>
            </a:solidFill>
            <a:miter lim="800000"/>
            <a:headEnd/>
            <a:tailEnd/>
          </a:ln>
        </p:spPr>
      </p:pic>
      <p:pic>
        <p:nvPicPr>
          <p:cNvPr id="5" name="Рисунок 4"/>
          <p:cNvPicPr/>
          <p:nvPr/>
        </p:nvPicPr>
        <p:blipFill>
          <a:blip r:embed="rId3"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7" name="Rectangle 2"/>
          <p:cNvSpPr txBox="1">
            <a:spLocks noChangeArrowheads="1"/>
          </p:cNvSpPr>
          <p:nvPr/>
        </p:nvSpPr>
        <p:spPr bwMode="auto">
          <a:xfrm>
            <a:off x="2036911" y="0"/>
            <a:ext cx="4806279" cy="1004985"/>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Fapte</a:t>
            </a:r>
            <a:r>
              <a:rPr lang="en-US" dirty="0" smtClean="0"/>
              <a:t>/ </a:t>
            </a:r>
            <a:r>
              <a:rPr lang="en-US" dirty="0" err="1" smtClean="0"/>
              <a:t>Dovezi</a:t>
            </a:r>
            <a:endParaRPr lang="ru-RU" dirty="0"/>
          </a:p>
        </p:txBody>
      </p:sp>
      <p:sp>
        <p:nvSpPr>
          <p:cNvPr id="3" name="Содержимое 2"/>
          <p:cNvSpPr>
            <a:spLocks noGrp="1"/>
          </p:cNvSpPr>
          <p:nvPr>
            <p:ph idx="1"/>
          </p:nvPr>
        </p:nvSpPr>
        <p:spPr>
          <a:xfrm>
            <a:off x="285720" y="1600200"/>
            <a:ext cx="8401080" cy="4829196"/>
          </a:xfrm>
        </p:spPr>
        <p:txBody>
          <a:bodyPr/>
          <a:lstStyle/>
          <a:p>
            <a:r>
              <a:rPr lang="en-US" sz="2000" dirty="0" err="1" smtClean="0"/>
              <a:t>Domeniile</a:t>
            </a:r>
            <a:r>
              <a:rPr lang="en-US" sz="2000" dirty="0" smtClean="0"/>
              <a:t> de </a:t>
            </a:r>
            <a:r>
              <a:rPr lang="en-US" sz="2000" dirty="0" err="1" smtClean="0"/>
              <a:t>aplicare</a:t>
            </a:r>
            <a:r>
              <a:rPr lang="en-US" sz="2000" dirty="0" smtClean="0"/>
              <a:t> a </a:t>
            </a:r>
            <a:r>
              <a:rPr lang="en-US" sz="2000" dirty="0" err="1" smtClean="0"/>
              <a:t>dronelor</a:t>
            </a:r>
            <a:r>
              <a:rPr lang="en-US" sz="2000" dirty="0" smtClean="0"/>
              <a:t> se </a:t>
            </a:r>
            <a:r>
              <a:rPr lang="en-US" sz="2000" dirty="0" err="1" smtClean="0"/>
              <a:t>extind</a:t>
            </a:r>
            <a:r>
              <a:rPr lang="en-US" sz="2000" dirty="0" smtClean="0"/>
              <a:t> </a:t>
            </a:r>
            <a:r>
              <a:rPr lang="en-US" sz="2000" dirty="0" err="1" smtClean="0"/>
              <a:t>vertiginos</a:t>
            </a:r>
            <a:r>
              <a:rPr lang="en-US" sz="2000" dirty="0" smtClean="0"/>
              <a:t>.</a:t>
            </a:r>
            <a:endParaRPr lang="ro-RO" sz="2000" dirty="0" smtClean="0"/>
          </a:p>
          <a:p>
            <a:endParaRPr lang="ro-RO" sz="2000" dirty="0" smtClean="0"/>
          </a:p>
          <a:p>
            <a:r>
              <a:rPr lang="en-US" sz="2000" dirty="0" err="1" smtClean="0"/>
              <a:t>Tehnologiile</a:t>
            </a:r>
            <a:r>
              <a:rPr lang="en-US" sz="2000" dirty="0" smtClean="0"/>
              <a:t> </a:t>
            </a:r>
            <a:r>
              <a:rPr lang="en-US" sz="2000" dirty="0" err="1" smtClean="0"/>
              <a:t>actuale</a:t>
            </a:r>
            <a:r>
              <a:rPr lang="en-US" sz="2000" dirty="0" smtClean="0"/>
              <a:t> </a:t>
            </a:r>
            <a:r>
              <a:rPr lang="en-US" sz="2000" dirty="0" err="1" smtClean="0"/>
              <a:t>dau</a:t>
            </a:r>
            <a:r>
              <a:rPr lang="en-US" sz="2000" dirty="0" smtClean="0"/>
              <a:t> </a:t>
            </a:r>
            <a:r>
              <a:rPr lang="en-US" sz="2000" dirty="0" err="1" smtClean="0"/>
              <a:t>posibilitate</a:t>
            </a:r>
            <a:r>
              <a:rPr lang="en-US" sz="2000" dirty="0" smtClean="0"/>
              <a:t> </a:t>
            </a:r>
            <a:r>
              <a:rPr lang="en-US" sz="2000" dirty="0" err="1" smtClean="0"/>
              <a:t>utilizatorilor</a:t>
            </a:r>
            <a:r>
              <a:rPr lang="en-US" sz="2000" dirty="0" smtClean="0"/>
              <a:t> de drone </a:t>
            </a:r>
            <a:r>
              <a:rPr lang="en-US" sz="2000" dirty="0" err="1" smtClean="0"/>
              <a:t>să</a:t>
            </a:r>
            <a:r>
              <a:rPr lang="en-US" sz="2000" dirty="0" smtClean="0"/>
              <a:t> </a:t>
            </a:r>
            <a:r>
              <a:rPr lang="en-US" sz="2000" dirty="0" err="1" smtClean="0"/>
              <a:t>înregistreze</a:t>
            </a:r>
            <a:r>
              <a:rPr lang="en-US" sz="2000" dirty="0" smtClean="0"/>
              <a:t>, </a:t>
            </a:r>
            <a:r>
              <a:rPr lang="en-US" sz="2000" dirty="0" err="1" smtClean="0"/>
              <a:t>să</a:t>
            </a:r>
            <a:r>
              <a:rPr lang="en-US" sz="2000" dirty="0" smtClean="0"/>
              <a:t> </a:t>
            </a:r>
            <a:r>
              <a:rPr lang="en-US" sz="2000" dirty="0" err="1" smtClean="0"/>
              <a:t>transmită</a:t>
            </a:r>
            <a:r>
              <a:rPr lang="en-US" sz="2000" dirty="0" smtClean="0"/>
              <a:t>, </a:t>
            </a:r>
            <a:r>
              <a:rPr lang="en-US" sz="2000" dirty="0" err="1" smtClean="0"/>
              <a:t>să</a:t>
            </a:r>
            <a:r>
              <a:rPr lang="en-US" sz="2000" dirty="0" smtClean="0"/>
              <a:t> </a:t>
            </a:r>
            <a:r>
              <a:rPr lang="en-US" sz="2000" dirty="0" err="1" smtClean="0"/>
              <a:t>stocheze</a:t>
            </a:r>
            <a:r>
              <a:rPr lang="en-US" sz="2000" dirty="0" smtClean="0"/>
              <a:t>, </a:t>
            </a:r>
            <a:r>
              <a:rPr lang="en-US" sz="2000" dirty="0" err="1" smtClean="0"/>
              <a:t>să</a:t>
            </a:r>
            <a:r>
              <a:rPr lang="en-US" sz="2000" dirty="0" smtClean="0"/>
              <a:t> </a:t>
            </a:r>
            <a:r>
              <a:rPr lang="en-US" sz="2000" dirty="0" err="1" smtClean="0"/>
              <a:t>proceseze</a:t>
            </a:r>
            <a:r>
              <a:rPr lang="en-US" sz="2000" dirty="0" smtClean="0"/>
              <a:t> </a:t>
            </a:r>
            <a:r>
              <a:rPr lang="en-US" sz="2000" dirty="0" err="1" smtClean="0"/>
              <a:t>diferite</a:t>
            </a:r>
            <a:r>
              <a:rPr lang="en-US" sz="2000" dirty="0" smtClean="0"/>
              <a:t> </a:t>
            </a:r>
            <a:r>
              <a:rPr lang="en-US" sz="2000" dirty="0" err="1" smtClean="0"/>
              <a:t>tipuri</a:t>
            </a:r>
            <a:r>
              <a:rPr lang="en-US" sz="2000" dirty="0" smtClean="0"/>
              <a:t> de date audio </a:t>
            </a:r>
            <a:r>
              <a:rPr lang="en-US" sz="2000" dirty="0" err="1" smtClean="0"/>
              <a:t>și</a:t>
            </a:r>
            <a:r>
              <a:rPr lang="en-US" sz="2000" dirty="0" smtClean="0"/>
              <a:t> video.</a:t>
            </a:r>
            <a:endParaRPr lang="ro-RO" sz="2000" dirty="0" smtClean="0"/>
          </a:p>
          <a:p>
            <a:endParaRPr lang="ru-RU" sz="2000" dirty="0" smtClean="0"/>
          </a:p>
          <a:p>
            <a:r>
              <a:rPr lang="en-US" sz="2000" dirty="0" err="1" smtClean="0"/>
              <a:t>Asociația</a:t>
            </a:r>
            <a:r>
              <a:rPr lang="en-US" sz="2000" dirty="0" smtClean="0"/>
              <a:t> </a:t>
            </a:r>
            <a:r>
              <a:rPr lang="en-US" sz="2000" dirty="0" err="1" smtClean="0"/>
              <a:t>Industriilor</a:t>
            </a:r>
            <a:r>
              <a:rPr lang="en-US" sz="2000" dirty="0" smtClean="0"/>
              <a:t> </a:t>
            </a:r>
            <a:r>
              <a:rPr lang="en-US" sz="2000" dirty="0" err="1" smtClean="0"/>
              <a:t>Aerospațiale</a:t>
            </a:r>
            <a:r>
              <a:rPr lang="en-US" sz="2000" dirty="0" smtClean="0"/>
              <a:t> </a:t>
            </a:r>
            <a:r>
              <a:rPr lang="en-US" sz="2000" dirty="0" err="1" smtClean="0"/>
              <a:t>și</a:t>
            </a:r>
            <a:r>
              <a:rPr lang="en-US" sz="2000" dirty="0" smtClean="0"/>
              <a:t> </a:t>
            </a:r>
            <a:r>
              <a:rPr lang="en-US" sz="2000" dirty="0" err="1" smtClean="0"/>
              <a:t>Industriei</a:t>
            </a:r>
            <a:r>
              <a:rPr lang="en-US" sz="2000" dirty="0" smtClean="0"/>
              <a:t> de </a:t>
            </a:r>
            <a:r>
              <a:rPr lang="en-US" sz="2000" dirty="0" err="1" smtClean="0"/>
              <a:t>Apărare</a:t>
            </a:r>
            <a:r>
              <a:rPr lang="en-US" sz="2000" dirty="0" smtClean="0"/>
              <a:t> din </a:t>
            </a:r>
            <a:r>
              <a:rPr lang="en-US" sz="2000" dirty="0" err="1" smtClean="0"/>
              <a:t>Europa</a:t>
            </a:r>
            <a:r>
              <a:rPr lang="en-US" sz="2000" dirty="0" smtClean="0"/>
              <a:t> </a:t>
            </a:r>
            <a:r>
              <a:rPr lang="en-US" sz="2000" dirty="0" err="1" smtClean="0"/>
              <a:t>prognozează</a:t>
            </a:r>
            <a:r>
              <a:rPr lang="en-US" sz="2000" dirty="0" smtClean="0"/>
              <a:t> </a:t>
            </a:r>
            <a:r>
              <a:rPr lang="en-US" sz="2000" dirty="0" err="1" smtClean="0"/>
              <a:t>că</a:t>
            </a:r>
            <a:r>
              <a:rPr lang="en-US" sz="2000" dirty="0" smtClean="0"/>
              <a:t> </a:t>
            </a:r>
            <a:r>
              <a:rPr lang="en-US" sz="2000" dirty="0" err="1" smtClean="0"/>
              <a:t>în</a:t>
            </a:r>
            <a:r>
              <a:rPr lang="en-US" sz="2000" dirty="0" smtClean="0"/>
              <a:t> </a:t>
            </a:r>
            <a:r>
              <a:rPr lang="en-US" sz="2000" dirty="0" err="1" smtClean="0"/>
              <a:t>Europa</a:t>
            </a:r>
            <a:r>
              <a:rPr lang="en-US" sz="2000" dirty="0" smtClean="0"/>
              <a:t> </a:t>
            </a:r>
            <a:r>
              <a:rPr lang="en-US" sz="2000" dirty="0" err="1" smtClean="0"/>
              <a:t>vor</a:t>
            </a:r>
            <a:r>
              <a:rPr lang="en-US" sz="2000" dirty="0" smtClean="0"/>
              <a:t> </a:t>
            </a:r>
            <a:r>
              <a:rPr lang="en-US" sz="2000" dirty="0" err="1" smtClean="0"/>
              <a:t>fi</a:t>
            </a:r>
            <a:r>
              <a:rPr lang="en-US" sz="2000" dirty="0" smtClean="0"/>
              <a:t> create </a:t>
            </a:r>
            <a:r>
              <a:rPr lang="en-US" sz="2000" dirty="0" err="1" smtClean="0"/>
              <a:t>până</a:t>
            </a:r>
            <a:r>
              <a:rPr lang="en-US" sz="2000" dirty="0" smtClean="0"/>
              <a:t> </a:t>
            </a:r>
            <a:r>
              <a:rPr lang="en-US" sz="2000" dirty="0" err="1" smtClean="0"/>
              <a:t>în</a:t>
            </a:r>
            <a:r>
              <a:rPr lang="en-US" sz="2000" dirty="0" smtClean="0"/>
              <a:t> 2050 </a:t>
            </a:r>
            <a:r>
              <a:rPr lang="en-US" sz="2000" dirty="0" err="1" smtClean="0"/>
              <a:t>aproximativ</a:t>
            </a:r>
            <a:r>
              <a:rPr lang="en-US" sz="2000" dirty="0" smtClean="0"/>
              <a:t> 150.000 de </a:t>
            </a:r>
            <a:r>
              <a:rPr lang="en-US" sz="2000" dirty="0" err="1" smtClean="0"/>
              <a:t>locuri</a:t>
            </a:r>
            <a:r>
              <a:rPr lang="en-US" sz="2000" dirty="0" smtClean="0"/>
              <a:t> de </a:t>
            </a:r>
            <a:r>
              <a:rPr lang="en-US" sz="2000" dirty="0" err="1" smtClean="0"/>
              <a:t>muncă</a:t>
            </a:r>
            <a:r>
              <a:rPr lang="en-US" sz="2000" dirty="0" smtClean="0"/>
              <a:t> legate de drone. </a:t>
            </a:r>
            <a:endParaRPr lang="ro-RO" sz="2000" dirty="0" smtClean="0"/>
          </a:p>
          <a:p>
            <a:endParaRPr lang="ro-RO" sz="2000" dirty="0" smtClean="0"/>
          </a:p>
          <a:p>
            <a:r>
              <a:rPr lang="en-US" sz="2000" dirty="0" smtClean="0"/>
              <a:t> </a:t>
            </a:r>
            <a:r>
              <a:rPr lang="en-US" sz="2000" dirty="0" err="1" smtClean="0"/>
              <a:t>Potrivit</a:t>
            </a:r>
            <a:r>
              <a:rPr lang="en-US" sz="2000" dirty="0" smtClean="0"/>
              <a:t> </a:t>
            </a:r>
            <a:r>
              <a:rPr lang="en-US" sz="2000" dirty="0" err="1" smtClean="0"/>
              <a:t>raportului</a:t>
            </a:r>
            <a:r>
              <a:rPr lang="en-US" sz="2000" dirty="0" smtClean="0"/>
              <a:t> Interact Analysis (2017), </a:t>
            </a:r>
            <a:r>
              <a:rPr lang="en-US" sz="2000" dirty="0" err="1" smtClean="0"/>
              <a:t>peste</a:t>
            </a:r>
            <a:r>
              <a:rPr lang="en-US" sz="2000" dirty="0" smtClean="0"/>
              <a:t> 150.000 de drone </a:t>
            </a:r>
            <a:r>
              <a:rPr lang="en-US" sz="2000" dirty="0" err="1" smtClean="0"/>
              <a:t>comerciale</a:t>
            </a:r>
            <a:r>
              <a:rPr lang="en-US" sz="2000" dirty="0" smtClean="0"/>
              <a:t> au </a:t>
            </a:r>
            <a:r>
              <a:rPr lang="en-US" sz="2000" dirty="0" err="1" smtClean="0"/>
              <a:t>fost</a:t>
            </a:r>
            <a:r>
              <a:rPr lang="en-US" sz="2000" dirty="0" smtClean="0"/>
              <a:t> </a:t>
            </a:r>
            <a:r>
              <a:rPr lang="en-US" sz="2000" dirty="0" err="1" smtClean="0"/>
              <a:t>exploatate</a:t>
            </a:r>
            <a:r>
              <a:rPr lang="en-US" sz="2000" dirty="0" smtClean="0"/>
              <a:t> </a:t>
            </a:r>
            <a:r>
              <a:rPr lang="en-US" sz="2000" dirty="0" err="1" smtClean="0"/>
              <a:t>în</a:t>
            </a:r>
            <a:r>
              <a:rPr lang="en-US" sz="2000" dirty="0" smtClean="0"/>
              <a:t> 2017</a:t>
            </a:r>
            <a:r>
              <a:rPr lang="en-US" sz="2400" dirty="0" smtClean="0"/>
              <a:t>.</a:t>
            </a:r>
            <a:endParaRPr lang="ro-RO" sz="2400" dirty="0" smtClean="0"/>
          </a:p>
          <a:p>
            <a:pPr>
              <a:buNone/>
            </a:pPr>
            <a:r>
              <a:rPr lang="en-US" sz="2400" dirty="0" smtClean="0"/>
              <a:t> </a:t>
            </a:r>
            <a:endParaRPr lang="ro-RO" sz="2400" dirty="0" smtClean="0"/>
          </a:p>
        </p:txBody>
      </p:sp>
      <p:sp>
        <p:nvSpPr>
          <p:cNvPr id="4" name="Прямоугольник 3"/>
          <p:cNvSpPr/>
          <p:nvPr/>
        </p:nvSpPr>
        <p:spPr>
          <a:xfrm>
            <a:off x="7000892" y="6357958"/>
            <a:ext cx="2143108" cy="5000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5" name="Рисунок 4"/>
          <p:cNvPicPr/>
          <p:nvPr/>
        </p:nvPicPr>
        <p:blipFill>
          <a:blip r:embed="rId2"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6" name="Picture 2"/>
          <p:cNvPicPr/>
          <p:nvPr/>
        </p:nvPicPr>
        <p:blipFill>
          <a:blip r:embed="rId3" cstate="print"/>
          <a:srcRect/>
          <a:stretch>
            <a:fillRect/>
          </a:stretch>
        </p:blipFill>
        <p:spPr bwMode="auto">
          <a:xfrm>
            <a:off x="0" y="5929330"/>
            <a:ext cx="2571736" cy="92867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o-RO" dirty="0" smtClean="0"/>
          </a:p>
          <a:p>
            <a:endParaRPr lang="ro-RO" dirty="0" smtClean="0"/>
          </a:p>
          <a:p>
            <a:pPr algn="ctr"/>
            <a:r>
              <a:rPr lang="ro-RO" dirty="0" smtClean="0"/>
              <a:t>Un loc aparte aparține dronelor utilizate în scopuri științifice. </a:t>
            </a:r>
            <a:endParaRPr lang="ru-RU" dirty="0"/>
          </a:p>
        </p:txBody>
      </p:sp>
      <p:sp>
        <p:nvSpPr>
          <p:cNvPr id="4" name="Прямоугольник 3"/>
          <p:cNvSpPr/>
          <p:nvPr/>
        </p:nvSpPr>
        <p:spPr>
          <a:xfrm>
            <a:off x="6643702" y="6143644"/>
            <a:ext cx="2500298" cy="7143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5" name="Рисунок 4"/>
          <p:cNvPicPr/>
          <p:nvPr/>
        </p:nvPicPr>
        <p:blipFill>
          <a:blip r:embed="rId2" cstate="print"/>
          <a:srcRect/>
          <a:stretch>
            <a:fillRect/>
          </a:stretch>
        </p:blipFill>
        <p:spPr bwMode="auto">
          <a:xfrm>
            <a:off x="2571735" y="5929330"/>
            <a:ext cx="6572265" cy="928670"/>
          </a:xfrm>
          <a:prstGeom prst="rect">
            <a:avLst/>
          </a:prstGeom>
          <a:solidFill>
            <a:schemeClr val="accent2">
              <a:lumMod val="20000"/>
              <a:lumOff val="80000"/>
            </a:schemeClr>
          </a:solidFill>
        </p:spPr>
      </p:pic>
      <p:pic>
        <p:nvPicPr>
          <p:cNvPr id="6" name="Picture 2"/>
          <p:cNvPicPr/>
          <p:nvPr/>
        </p:nvPicPr>
        <p:blipFill>
          <a:blip r:embed="rId3" cstate="print"/>
          <a:srcRect/>
          <a:stretch>
            <a:fillRect/>
          </a:stretch>
        </p:blipFill>
        <p:spPr bwMode="auto">
          <a:xfrm>
            <a:off x="0" y="5929330"/>
            <a:ext cx="2571736" cy="928670"/>
          </a:xfrm>
          <a:prstGeom prst="rect">
            <a:avLst/>
          </a:prstGeom>
          <a:noFill/>
          <a:ln w="9525">
            <a:solidFill>
              <a:srgbClr val="0070C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8</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40962" name="AutoShape 2" descr="Картинки по запросу industrie extractiva"/>
          <p:cNvSpPr>
            <a:spLocks noGrp="1" noChangeAspect="1" noChangeArrowheads="1"/>
          </p:cNvSpPr>
          <p:nvPr>
            <p:ph type="ctrTitle"/>
          </p:nvPr>
        </p:nvSpPr>
        <p:spPr bwMode="auto">
          <a:xfrm>
            <a:off x="1357290" y="1142984"/>
            <a:ext cx="7215238" cy="4733940"/>
          </a:xfrm>
          <a:prstGeom prst="rect">
            <a:avLst/>
          </a:prstGeom>
          <a:noFill/>
        </p:spPr>
        <p:txBody>
          <a:bodyPr vert="horz" wrap="square" lIns="91440" tIns="45720" rIns="91440" bIns="45720" numCol="1" anchor="t" anchorCtr="0" compatLnSpc="1">
            <a:prstTxWarp prst="textNoShape">
              <a:avLst/>
            </a:prstTxWarp>
          </a:bodyPr>
          <a:lstStyle/>
          <a:p>
            <a:r>
              <a:rPr lang="ro-RO" sz="3600" b="1" dirty="0" smtClean="0"/>
              <a:t>Industrie prelucrătoare şi extractivă</a:t>
            </a:r>
            <a:br>
              <a:rPr lang="ro-RO" sz="3600" b="1" dirty="0" smtClean="0"/>
            </a:br>
            <a:r>
              <a:rPr lang="en-US" sz="3600" dirty="0" smtClean="0"/>
              <a:t>1</a:t>
            </a:r>
            <a:r>
              <a:rPr lang="ro-RO" sz="3600" dirty="0" smtClean="0"/>
              <a:t>0% dintre dronele produse sunt exploatate în sectorul petrolului și gazului.</a:t>
            </a:r>
            <a:r>
              <a:rPr lang="ro-RO" sz="3600" b="1" dirty="0" smtClean="0"/>
              <a:t/>
            </a:r>
            <a:br>
              <a:rPr lang="ro-RO" sz="3600" b="1" dirty="0" smtClean="0"/>
            </a:br>
            <a:endParaRPr lang="ru-RU" sz="3600" b="1" dirty="0"/>
          </a:p>
        </p:txBody>
      </p:sp>
      <p:sp>
        <p:nvSpPr>
          <p:cNvPr id="40964" name="AutoShape 4" descr="Картинки по запросу industrie extract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0966" name="AutoShape 6" descr="Картинки по запросу industrie extractiv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3" name="Picture 8" descr="Картинки по запросу industrie extractiva"/>
          <p:cNvPicPr>
            <a:picLocks noChangeAspect="1" noChangeArrowheads="1"/>
          </p:cNvPicPr>
          <p:nvPr/>
        </p:nvPicPr>
        <p:blipFill>
          <a:blip r:embed="rId6"/>
          <a:srcRect/>
          <a:stretch>
            <a:fillRect/>
          </a:stretch>
        </p:blipFill>
        <p:spPr bwMode="auto">
          <a:xfrm>
            <a:off x="0" y="4286256"/>
            <a:ext cx="2962275" cy="1543051"/>
          </a:xfrm>
          <a:prstGeom prst="rect">
            <a:avLst/>
          </a:prstGeom>
          <a:noFill/>
        </p:spPr>
      </p:pic>
      <p:pic>
        <p:nvPicPr>
          <p:cNvPr id="40970" name="Picture 10" descr="Картинки по запросу industrie extractiva"/>
          <p:cNvPicPr>
            <a:picLocks noChangeAspect="1" noChangeArrowheads="1"/>
          </p:cNvPicPr>
          <p:nvPr/>
        </p:nvPicPr>
        <p:blipFill>
          <a:blip r:embed="rId7"/>
          <a:srcRect/>
          <a:stretch>
            <a:fillRect/>
          </a:stretch>
        </p:blipFill>
        <p:spPr bwMode="auto">
          <a:xfrm>
            <a:off x="5426059" y="4214818"/>
            <a:ext cx="3717941" cy="1679548"/>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95536" y="1000108"/>
            <a:ext cx="8424937" cy="4877164"/>
          </a:xfrm>
          <a:noFill/>
        </p:spPr>
        <p:txBody>
          <a:bodyPr>
            <a:noAutofit/>
          </a:bodyPr>
          <a:lstStyle/>
          <a:p>
            <a:pPr algn="l" eaLnBrk="1" hangingPunct="1">
              <a:defRPr/>
            </a:pPr>
            <a:r>
              <a:rPr lang="ro-RO" sz="2800" b="1" dirty="0" smtClean="0">
                <a:solidFill>
                  <a:schemeClr val="accent6"/>
                </a:solidFill>
                <a:ea typeface="ＭＳ Ｐゴシック" charset="-128"/>
              </a:rPr>
              <a:t/>
            </a:r>
            <a:br>
              <a:rPr lang="ro-RO" sz="2800" b="1" dirty="0" smtClean="0">
                <a:solidFill>
                  <a:schemeClr val="accent6"/>
                </a:solidFill>
                <a:ea typeface="ＭＳ Ｐゴシック" charset="-128"/>
              </a:rPr>
            </a:br>
            <a:r>
              <a:rPr lang="ro-RO" sz="2800" b="1" dirty="0" smtClean="0">
                <a:solidFill>
                  <a:schemeClr val="accent6"/>
                </a:solidFill>
                <a:ea typeface="ＭＳ Ｐゴシック" charset="-128"/>
              </a:rPr>
              <a:t/>
            </a:r>
            <a:br>
              <a:rPr lang="ro-RO" sz="2800" b="1" dirty="0" smtClean="0">
                <a:solidFill>
                  <a:schemeClr val="accent6"/>
                </a:solidFill>
                <a:ea typeface="ＭＳ Ｐゴシック" charset="-128"/>
              </a:rPr>
            </a:br>
            <a:r>
              <a:rPr lang="ro-RO" sz="2800" b="1" dirty="0" smtClean="0">
                <a:solidFill>
                  <a:schemeClr val="accent6"/>
                </a:solidFill>
                <a:ea typeface="ＭＳ Ｐゴシック" charset="-128"/>
              </a:rPr>
              <a:t>                                   </a:t>
            </a:r>
            <a:br>
              <a:rPr lang="ro-RO" sz="2800" b="1" dirty="0" smtClean="0">
                <a:solidFill>
                  <a:schemeClr val="accent6"/>
                </a:solidFill>
                <a:ea typeface="ＭＳ Ｐゴシック" charset="-128"/>
              </a:rPr>
            </a:br>
            <a:r>
              <a:rPr lang="ro-RO" sz="2800" b="1" dirty="0" smtClean="0">
                <a:solidFill>
                  <a:schemeClr val="accent6"/>
                </a:solidFill>
                <a:ea typeface="ＭＳ Ｐゴシック" charset="-128"/>
              </a:rPr>
              <a:t/>
            </a:r>
            <a:br>
              <a:rPr lang="ro-RO" sz="2800" b="1" dirty="0" smtClean="0">
                <a:solidFill>
                  <a:schemeClr val="accent6"/>
                </a:solidFill>
                <a:ea typeface="ＭＳ Ｐゴシック" charset="-128"/>
              </a:rPr>
            </a:br>
            <a:r>
              <a:rPr lang="ro-RO" sz="2800" b="1" dirty="0" smtClean="0">
                <a:solidFill>
                  <a:schemeClr val="accent6"/>
                </a:solidFill>
                <a:ea typeface="ＭＳ Ｐゴシック" charset="-128"/>
              </a:rPr>
              <a:t/>
            </a:r>
            <a:br>
              <a:rPr lang="ro-RO" sz="2800" b="1" dirty="0" smtClean="0">
                <a:solidFill>
                  <a:schemeClr val="accent6"/>
                </a:solidFill>
                <a:ea typeface="ＭＳ Ｐゴシック" charset="-128"/>
              </a:rPr>
            </a:br>
            <a:r>
              <a:rPr lang="ro-RO" sz="2800" b="1" dirty="0" smtClean="0">
                <a:solidFill>
                  <a:schemeClr val="accent6"/>
                </a:solidFill>
                <a:ea typeface="ＭＳ Ｐゴシック" charset="-128"/>
              </a:rPr>
              <a:t>                        TELECOMUNICAŢII</a:t>
            </a:r>
            <a:br>
              <a:rPr lang="ro-RO" sz="2800" b="1" dirty="0" smtClean="0">
                <a:solidFill>
                  <a:schemeClr val="accent6"/>
                </a:solidFill>
                <a:ea typeface="ＭＳ Ｐゴシック" charset="-128"/>
              </a:rPr>
            </a:br>
            <a:r>
              <a:rPr lang="ro-RO" sz="2800" b="1" dirty="0" smtClean="0">
                <a:solidFill>
                  <a:schemeClr val="accent6"/>
                </a:solidFill>
                <a:ea typeface="ＭＳ Ｐゴシック" charset="-128"/>
              </a:rPr>
              <a:t/>
            </a:r>
            <a:br>
              <a:rPr lang="ro-RO" sz="2800" b="1" dirty="0" smtClean="0">
                <a:solidFill>
                  <a:schemeClr val="accent6"/>
                </a:solidFill>
                <a:ea typeface="ＭＳ Ｐゴシック" charset="-128"/>
              </a:rPr>
            </a:br>
            <a:r>
              <a:rPr lang="en-US" sz="2400" dirty="0" err="1" smtClean="0"/>
              <a:t>Transportarea</a:t>
            </a:r>
            <a:r>
              <a:rPr lang="en-US" sz="2400" dirty="0" smtClean="0"/>
              <a:t> cu </a:t>
            </a:r>
            <a:r>
              <a:rPr lang="en-US" sz="2400" dirty="0" err="1" smtClean="0"/>
              <a:t>ajutorul</a:t>
            </a:r>
            <a:r>
              <a:rPr lang="en-US" sz="2400" dirty="0" smtClean="0"/>
              <a:t> </a:t>
            </a:r>
            <a:r>
              <a:rPr lang="en-US" sz="2400" dirty="0" err="1" smtClean="0"/>
              <a:t>dronelor</a:t>
            </a:r>
            <a:r>
              <a:rPr lang="en-US" sz="2400" dirty="0" smtClean="0"/>
              <a:t> a </a:t>
            </a:r>
            <a:r>
              <a:rPr lang="en-US" sz="2400" dirty="0" err="1" smtClean="0"/>
              <a:t>crescut</a:t>
            </a:r>
            <a:r>
              <a:rPr lang="en-US" sz="2400" dirty="0" smtClean="0"/>
              <a:t> cu </a:t>
            </a:r>
            <a:r>
              <a:rPr lang="en-US" sz="2400" dirty="0" err="1" smtClean="0"/>
              <a:t>aproape</a:t>
            </a:r>
            <a:r>
              <a:rPr lang="en-US" sz="2400" dirty="0" smtClean="0"/>
              <a:t> 70% conform </a:t>
            </a:r>
            <a:r>
              <a:rPr lang="en-US" sz="2400" dirty="0" err="1" smtClean="0"/>
              <a:t>analizei</a:t>
            </a:r>
            <a:r>
              <a:rPr lang="ro-RO" sz="2400" dirty="0" smtClean="0"/>
              <a:t> </a:t>
            </a:r>
            <a:r>
              <a:rPr lang="en-US" sz="2400" dirty="0" err="1" smtClean="0"/>
              <a:t>efectuate</a:t>
            </a:r>
            <a:r>
              <a:rPr lang="en-US" sz="2400" dirty="0" smtClean="0"/>
              <a:t> </a:t>
            </a:r>
            <a:r>
              <a:rPr lang="ro-RO" sz="2400" dirty="0" smtClean="0"/>
              <a:t/>
            </a:r>
            <a:br>
              <a:rPr lang="ro-RO" sz="2400" dirty="0" smtClean="0"/>
            </a:br>
            <a:r>
              <a:rPr lang="en-US" sz="2400" dirty="0" smtClean="0"/>
              <a:t>de </a:t>
            </a:r>
            <a:r>
              <a:rPr lang="en-US" sz="2400" dirty="0" err="1" smtClean="0"/>
              <a:t>Agenția</a:t>
            </a:r>
            <a:r>
              <a:rPr lang="en-US" sz="2400" dirty="0" smtClean="0"/>
              <a:t> Interact Analysis (</a:t>
            </a:r>
            <a:r>
              <a:rPr lang="en-US" sz="2400" dirty="0" err="1" smtClean="0"/>
              <a:t>Londra</a:t>
            </a:r>
            <a:r>
              <a:rPr lang="en-US" sz="2400" dirty="0" smtClean="0"/>
              <a:t>).</a:t>
            </a: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r>
              <a:rPr lang="ro-RO" sz="2000" b="1" dirty="0" smtClean="0">
                <a:solidFill>
                  <a:schemeClr val="accent6"/>
                </a:solidFill>
                <a:ea typeface="ＭＳ Ｐゴシック" charset="-128"/>
              </a:rPr>
              <a:t/>
            </a:r>
            <a:br>
              <a:rPr lang="ro-RO" sz="2000" b="1" dirty="0" smtClean="0">
                <a:solidFill>
                  <a:schemeClr val="accent6"/>
                </a:solidFill>
                <a:ea typeface="ＭＳ Ｐゴシック" charset="-128"/>
              </a:rPr>
            </a:br>
            <a:endParaRPr lang="vi-VN" sz="2000" b="1" dirty="0">
              <a:solidFill>
                <a:schemeClr val="accent6"/>
              </a:solidFill>
              <a:ea typeface="ＭＳ Ｐゴシック" charset="-128"/>
            </a:endParaRPr>
          </a:p>
        </p:txBody>
      </p:sp>
      <p:cxnSp>
        <p:nvCxnSpPr>
          <p:cNvPr id="7" name="Connettore 1 6"/>
          <p:cNvCxnSpPr/>
          <p:nvPr/>
        </p:nvCxnSpPr>
        <p:spPr>
          <a:xfrm>
            <a:off x="136171" y="116632"/>
            <a:ext cx="7008440" cy="2382"/>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077857" y="119014"/>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1011051" y="824338"/>
            <a:ext cx="68580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a:off x="8153400" y="824338"/>
            <a:ext cx="990600"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9" name="Rectangle 2"/>
          <p:cNvSpPr txBox="1">
            <a:spLocks noChangeArrowheads="1"/>
          </p:cNvSpPr>
          <p:nvPr/>
        </p:nvSpPr>
        <p:spPr bwMode="auto">
          <a:xfrm>
            <a:off x="2036911" y="218976"/>
            <a:ext cx="4806279" cy="786009"/>
          </a:xfrm>
          <a:prstGeom prst="rect">
            <a:avLst/>
          </a:prstGeom>
          <a:solidFill>
            <a:schemeClr val="accent2">
              <a:lumMod val="20000"/>
              <a:lumOff val="80000"/>
            </a:schemeClr>
          </a:solidFill>
          <a:ln w="9525">
            <a:noFill/>
            <a:miter lim="800000"/>
            <a:headEnd/>
            <a:tailEnd/>
          </a:ln>
        </p:spPr>
        <p:txBody>
          <a:bodyPr anchor="ctr"/>
          <a:lstStyle/>
          <a:p>
            <a:pPr algn="ctr">
              <a:defRPr/>
            </a:pPr>
            <a:r>
              <a:rPr lang="en-US" sz="2400" b="1" i="1" kern="0" dirty="0" smtClean="0">
                <a:solidFill>
                  <a:schemeClr val="accent6"/>
                </a:solidFill>
                <a:latin typeface="+mj-lt"/>
                <a:ea typeface="ＭＳ Ｐゴシック" charset="-128"/>
                <a:cs typeface="+mj-cs"/>
              </a:rPr>
              <a:t>Educational for Drone (</a:t>
            </a:r>
            <a:r>
              <a:rPr lang="en-US" sz="2400" b="1" i="1" kern="0" dirty="0" err="1" smtClean="0">
                <a:solidFill>
                  <a:schemeClr val="accent6"/>
                </a:solidFill>
                <a:latin typeface="+mj-lt"/>
                <a:ea typeface="ＭＳ Ｐゴシック" charset="-128"/>
                <a:cs typeface="+mj-cs"/>
              </a:rPr>
              <a:t>eDrone</a:t>
            </a:r>
            <a:r>
              <a:rPr lang="en-US" sz="2400" b="1" i="1" kern="0" dirty="0" smtClean="0">
                <a:solidFill>
                  <a:schemeClr val="accent6"/>
                </a:solidFill>
                <a:latin typeface="+mj-lt"/>
                <a:ea typeface="ＭＳ Ｐゴシック" charset="-128"/>
                <a:cs typeface="+mj-cs"/>
              </a:rPr>
              <a:t>) </a:t>
            </a:r>
            <a:endParaRPr lang="en-US" sz="2400" b="1" i="1" kern="0" dirty="0">
              <a:solidFill>
                <a:schemeClr val="accent6"/>
              </a:solidFill>
              <a:latin typeface="+mj-lt"/>
              <a:ea typeface="ＭＳ Ｐゴシック" charset="-128"/>
              <a:cs typeface="+mj-cs"/>
            </a:endParaRPr>
          </a:p>
          <a:p>
            <a:pPr algn="ctr">
              <a:defRPr/>
            </a:pPr>
            <a:r>
              <a:rPr lang="en-US" sz="1600" b="1" i="1" kern="0" dirty="0" smtClean="0">
                <a:solidFill>
                  <a:schemeClr val="accent6"/>
                </a:solidFill>
                <a:latin typeface="+mj-lt"/>
                <a:ea typeface="ＭＳ Ｐゴシック" charset="-128"/>
                <a:cs typeface="+mj-cs"/>
              </a:rPr>
              <a:t>574090-EPP-1-2016-1-IT-EPPKA2-CBHE-JP</a:t>
            </a:r>
          </a:p>
          <a:p>
            <a:pPr algn="ctr">
              <a:defRPr/>
            </a:pPr>
            <a:endParaRPr lang="en-US" sz="1600" b="1" i="1" kern="0" dirty="0">
              <a:solidFill>
                <a:schemeClr val="accent6"/>
              </a:solidFill>
              <a:latin typeface="+mj-lt"/>
              <a:ea typeface="ＭＳ Ｐゴシック" charset="-128"/>
              <a:cs typeface="+mj-cs"/>
            </a:endParaRPr>
          </a:p>
        </p:txBody>
      </p:sp>
      <p:pic>
        <p:nvPicPr>
          <p:cNvPr id="2050" name="Picture 2" descr="http://www.edrone.unisannio.it/images/tectnet/tectn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0815"/>
            <a:ext cx="1283694" cy="1672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57" y="119014"/>
            <a:ext cx="945530" cy="92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p:cNvSpPr>
            <a:spLocks noChangeArrowheads="1"/>
          </p:cNvSpPr>
          <p:nvPr/>
        </p:nvSpPr>
        <p:spPr bwMode="auto">
          <a:xfrm>
            <a:off x="0" y="181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2"/>
          <p:cNvPicPr/>
          <p:nvPr/>
        </p:nvPicPr>
        <p:blipFill>
          <a:blip r:embed="rId4" cstate="print"/>
          <a:srcRect/>
          <a:stretch>
            <a:fillRect/>
          </a:stretch>
        </p:blipFill>
        <p:spPr bwMode="auto">
          <a:xfrm>
            <a:off x="0" y="5929330"/>
            <a:ext cx="2571736" cy="928670"/>
          </a:xfrm>
          <a:prstGeom prst="rect">
            <a:avLst/>
          </a:prstGeom>
          <a:noFill/>
          <a:ln w="9525">
            <a:solidFill>
              <a:srgbClr val="0070C0"/>
            </a:solidFill>
            <a:miter lim="800000"/>
            <a:headEnd/>
            <a:tailEnd/>
          </a:ln>
        </p:spPr>
      </p:pic>
      <p:sp>
        <p:nvSpPr>
          <p:cNvPr id="8" name="Номер слайда 7"/>
          <p:cNvSpPr>
            <a:spLocks noGrp="1"/>
          </p:cNvSpPr>
          <p:nvPr>
            <p:ph type="sldNum" sz="quarter" idx="12"/>
          </p:nvPr>
        </p:nvSpPr>
        <p:spPr/>
        <p:txBody>
          <a:bodyPr/>
          <a:lstStyle/>
          <a:p>
            <a:pPr>
              <a:defRPr/>
            </a:pPr>
            <a:fld id="{1228858A-3625-403B-B66E-2834E2A6FC98}" type="slidenum">
              <a:rPr lang="it-IT" smtClean="0"/>
              <a:pPr>
                <a:defRPr/>
              </a:pPr>
              <a:t>9</a:t>
            </a:fld>
            <a:endParaRPr lang="it-IT"/>
          </a:p>
        </p:txBody>
      </p:sp>
      <p:pic>
        <p:nvPicPr>
          <p:cNvPr id="18" name="Рисунок 17"/>
          <p:cNvPicPr/>
          <p:nvPr/>
        </p:nvPicPr>
        <p:blipFill>
          <a:blip r:embed="rId5" cstate="print"/>
          <a:srcRect/>
          <a:stretch>
            <a:fillRect/>
          </a:stretch>
        </p:blipFill>
        <p:spPr bwMode="auto">
          <a:xfrm>
            <a:off x="2571735" y="5929330"/>
            <a:ext cx="6572265" cy="928670"/>
          </a:xfrm>
          <a:prstGeom prst="rect">
            <a:avLst/>
          </a:prstGeom>
          <a:solidFill>
            <a:schemeClr val="accent2">
              <a:lumMod val="20000"/>
              <a:lumOff val="80000"/>
            </a:schemeClr>
          </a:solidFill>
        </p:spPr>
      </p:pic>
      <p:sp>
        <p:nvSpPr>
          <p:cNvPr id="39938" name="AutoShape 2" descr="Картинки по запросу situatii exceptiona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9940" name="Picture 4" descr="Картинки по запросу telecomunicatii"/>
          <p:cNvPicPr>
            <a:picLocks noChangeAspect="1" noChangeArrowheads="1"/>
          </p:cNvPicPr>
          <p:nvPr/>
        </p:nvPicPr>
        <p:blipFill>
          <a:blip r:embed="rId6"/>
          <a:srcRect/>
          <a:stretch>
            <a:fillRect/>
          </a:stretch>
        </p:blipFill>
        <p:spPr bwMode="auto">
          <a:xfrm>
            <a:off x="0" y="3714752"/>
            <a:ext cx="4286248" cy="2091141"/>
          </a:xfrm>
          <a:prstGeom prst="rect">
            <a:avLst/>
          </a:prstGeom>
          <a:noFill/>
        </p:spPr>
      </p:pic>
      <p:pic>
        <p:nvPicPr>
          <p:cNvPr id="39942" name="Picture 6" descr="Картинки по запросу telecomunicatii drone"/>
          <p:cNvPicPr>
            <a:picLocks noChangeAspect="1" noChangeArrowheads="1"/>
          </p:cNvPicPr>
          <p:nvPr/>
        </p:nvPicPr>
        <p:blipFill>
          <a:blip r:embed="rId7"/>
          <a:srcRect/>
          <a:stretch>
            <a:fillRect/>
          </a:stretch>
        </p:blipFill>
        <p:spPr bwMode="auto">
          <a:xfrm>
            <a:off x="4286248" y="3714752"/>
            <a:ext cx="4857752" cy="2119317"/>
          </a:xfrm>
          <a:prstGeom prst="rect">
            <a:avLst/>
          </a:prstGeom>
          <a:noFill/>
        </p:spPr>
      </p:pic>
    </p:spTree>
    <p:extLst>
      <p:ext uri="{BB962C8B-B14F-4D97-AF65-F5344CB8AC3E}">
        <p14:creationId xmlns:p14="http://schemas.microsoft.com/office/powerpoint/2010/main" val="3979456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7420</TotalTime>
  <Words>1070</Words>
  <Application>Microsoft Office PowerPoint</Application>
  <PresentationFormat>On-screen Show (4:3)</PresentationFormat>
  <Paragraphs>172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Struttura predefinita</vt:lpstr>
      <vt:lpstr>  „Utilizarea dronelor în scopuri științifice pentru asigurarea dezvoltării durabile” Savca Tatiana, magistru, lect. sup. univers.  Conferinţa Internaţională  Teoria şi practica administrării publice ediţia anului 2018 Academia de Administrare Publică  Proiectul Educational for Drone (eDrone)  574090-EPP-1-2016-1-IT-EPPKA2-CBHE-JP Programul Erasmus+ Consolidarea capacităților în domeniul învățământului superior   (2016 - 2019)   03 octombrie  2017</vt:lpstr>
      <vt:lpstr> Proiectul reunește  17 universități din 8 țări: - 4 ale UE (Italia, Franța, Polonia, România) și        - 4 post-sovietice (Armenia, Georgia, Moldova, Belarus).        Durata – 3 ani  (15.10.2016 – 14.10.2019)       Buget total: 995 412,00 euro       Buget  AAP:    30 172,00 euro  </vt:lpstr>
      <vt:lpstr>PowerPoint Presentation</vt:lpstr>
      <vt:lpstr> Obiective ale lucrării:   - sensibilizarea  opiniei publice privind utilitatea dronelor; - familiarizarea  cu cerinţele legale privind utilizarea UAV; - identificarea domeniilor de aplicare a UAV; - trasarea unor recomandări pentru utilizarea aparatelor de zbor în cercetările ştiinţifice  realizate de AAP. </vt:lpstr>
      <vt:lpstr>Ce este o dronă?</vt:lpstr>
      <vt:lpstr>Fapte/ Dovezi</vt:lpstr>
      <vt:lpstr>PowerPoint Presentation</vt:lpstr>
      <vt:lpstr>Industrie prelucrătoare şi extractivă 10% dintre dronele produse sunt exploatate în sectorul petrolului și gazului. </vt:lpstr>
      <vt:lpstr>                                                                TELECOMUNICAŢII  Transportarea cu ajutorul dronelor a crescut cu aproape 70% conform analizei efectuate  de Agenția Interact Analysis (Londra).            </vt:lpstr>
      <vt:lpstr>ASIGURARE          </vt:lpstr>
      <vt:lpstr>CARTOGRAFIERE OPERATIVĂ  (RELIEF) TOPOGRAFIE, HIDROGRAFIE,  Dronele pot fi folosite pentru filmarea și fotografierea aeriană a terenurilor, pentru realizările analizei spectrale a acestora. Un aport semnificativ pot aduce dronele și în măsurarea topografică geodezică, în elaborarea harților 3D.     </vt:lpstr>
      <vt:lpstr>  SITUAŢII   EXCEPŢIONALE            OPERAŢIUNI DE SALVARE PE APĂ </vt:lpstr>
      <vt:lpstr>MISIUNILE DE CĂUTARE ȘI SALVARE   Dronele  oferă o acoperire mult mai rapidă a terenului de căutare și, cu capacitatea de a purta diferite dispozitive, cum ar fi senzorii de căldură.  Aceasta  face cu siguranță găsirea persoanelor mult mai ușor și mai rapid. În Canada, o victimă a unui accident de mașină, dezorientată, a rătăcit în noaptea rece. Cu ajutorul unei drone, căutarea a durat puțin și persoana a fost salvată cu ajutorul senzorilor de căldură echipați pe dronă.  Monitorizarea aplicării legislației, căutarea și salvarea victimelor,        </vt:lpstr>
      <vt:lpstr>                                                Agricultură Conform prognozei ARK Invest către anul 2020,  32 la sută din drone vor  fi utilizate în domeniul  agriculturii. Oferă agricultorilor noi modalități de a crește  randamentele culturilor și de a reduce daunele  aduse culturilor. Cartografierea agricolă.       </vt:lpstr>
      <vt:lpstr>Podgorii monitorizate cu drona (Republica Moldova). </vt:lpstr>
      <vt:lpstr>                                                                        Supravegherea mediului                                                                       zonei costiere (România).  Scopul: supraveghere a eroziunii costiere. Dronele se utilizează la : +  etapele de supraveghere, proiectare, implementare și monitorizare a structurilor hidrotehnice litorale de protecție.   + colectarea de date și stocarea lor, prin efectuarea de măsurări specifice în vederea realizării unei baze de date complexe;  + suport informațional al elaborării de studii și cercetări de inginerie costieră și geomorfologie, +  în scopul optimizării proiectării și implementării durabile a soluțiilor de control al eroziuni;    Dronele cu cameră oferă cercetătorilor o vedere panoramică asupra elementelor de mediu costier supuse investigației. Datele colectate sunt  de tip cantitativ și calitativ. </vt:lpstr>
      <vt:lpstr>  MONITORIZAREA CLIMEI - VÂNĂTOAREA DE URAGAN  Una dintre multele utilizări ştiinţifico- practice este posibilitatea de a monitoriza vremea cu ajutorul UAV-urilor.  NASA, în colaborare cu NOAA și Northrop Grumman, experimentează drone care pot petrece peste 30 de ore în aer.  Aceste drone specifice sunt destinate vânătorii de uragan. Acest mod de monitorizare a uraganelor va ajuta foarte mult la prezicerea vânturilor îngrozitoare.   În timp ce NASA se concentrează pe utilizarea dronelor mari, o altă echipă de cercetători de la Universitatea din Florida încearcă să facă același lucru cu mini drone foarte rezistente, care ar fi folosite pentru a intra în uragane și pentru a obține informațiile necesare în ceea ce privește proprietățile uraganelor cum ar fi umiditatea, presiunea și temperatura.  </vt:lpstr>
      <vt:lpstr>Protecţia mediului şi biodiversităţii Monitorizare  Conservarea vieții sălbatice          </vt:lpstr>
      <vt:lpstr>        </vt:lpstr>
      <vt:lpstr>PowerPoint Presentation</vt:lpstr>
      <vt:lpstr>  LIVRARE ȘI MARKETING  Companiile mari, cum ar fi Amazon, pregătesc dronele pentru servicii de livrare instantanee. Acest concept este adoptat de numeroase companii din întreaga lume, deoarece este o modalitate eficientă de livrare a mărfurilor în mai puțin de o jumătate de oră până la destinații foarte lungi.   Un alt concept interesant - marketingul cu drone. Datorită faptului că zgârie-norii vaste au ferestre enorme, unele companii din Rusia au efectuat mai multe campanii de marketing cu fluturași agățați pe drone. Cei care lucrează pot observa publicitatea. Deoarece acesta este un nou mod de marketing, este foarte eficient deoarece atrage atenția multor oameni în clădire. Acest mod inovator de marketing are un potențial foarte mare, datorită faptului că cantitatea de zgârie-nori, plină de milioane, crește în fiecare zi în numeroase orașe din întreaga lume.  </vt:lpstr>
      <vt:lpstr>TURISM,                 ODIHNĂ,                       RECREERE,                                               SPORT        </vt:lpstr>
      <vt:lpstr>Un liceu din Belgia foloseşte drone pentru a-i prinde pe elevii trişori la examene.         </vt:lpstr>
      <vt:lpstr>Cadrul legal de reglementare</vt:lpstr>
      <vt:lpstr>Codul aerian al Republicii Moldova </vt:lpstr>
      <vt:lpstr>Cerinţe </vt:lpstr>
      <vt:lpstr>Patru excepții de la regula care interzice filmările cu drone: </vt:lpstr>
      <vt:lpstr>Concluzii</vt:lpstr>
      <vt:lpstr>      </vt:lpstr>
      <vt:lpstr>Domenii de cercetare  AAP</vt:lpstr>
      <vt:lpstr>Mulțumesc  pentru atenție!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Cebotaru Eugenia</cp:lastModifiedBy>
  <cp:revision>610</cp:revision>
  <cp:lastPrinted>2017-09-05T09:11:48Z</cp:lastPrinted>
  <dcterms:created xsi:type="dcterms:W3CDTF">2010-02-23T14:18:38Z</dcterms:created>
  <dcterms:modified xsi:type="dcterms:W3CDTF">2018-05-31T12:51:28Z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