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59" r:id="rId3"/>
    <p:sldId id="280" r:id="rId4"/>
    <p:sldId id="315" r:id="rId5"/>
    <p:sldId id="313" r:id="rId6"/>
    <p:sldId id="277" r:id="rId7"/>
    <p:sldId id="283" r:id="rId8"/>
    <p:sldId id="307" r:id="rId9"/>
    <p:sldId id="290" r:id="rId10"/>
    <p:sldId id="298" r:id="rId11"/>
    <p:sldId id="288" r:id="rId12"/>
    <p:sldId id="289" r:id="rId13"/>
    <p:sldId id="287" r:id="rId14"/>
    <p:sldId id="284" r:id="rId15"/>
    <p:sldId id="285" r:id="rId16"/>
    <p:sldId id="286" r:id="rId17"/>
    <p:sldId id="296" r:id="rId18"/>
    <p:sldId id="292" r:id="rId19"/>
    <p:sldId id="316" r:id="rId20"/>
    <p:sldId id="306" r:id="rId21"/>
    <p:sldId id="308" r:id="rId22"/>
    <p:sldId id="312" r:id="rId23"/>
    <p:sldId id="302" r:id="rId24"/>
    <p:sldId id="303" r:id="rId25"/>
    <p:sldId id="297" r:id="rId26"/>
    <p:sldId id="301" r:id="rId27"/>
    <p:sldId id="304" r:id="rId28"/>
    <p:sldId id="300" r:id="rId29"/>
    <p:sldId id="319" r:id="rId30"/>
    <p:sldId id="299" r:id="rId31"/>
    <p:sldId id="305" r:id="rId32"/>
    <p:sldId id="281" r:id="rId33"/>
    <p:sldId id="257" r:id="rId34"/>
    <p:sldId id="278" r:id="rId35"/>
    <p:sldId id="270" r:id="rId36"/>
    <p:sldId id="279" r:id="rId37"/>
    <p:sldId id="258" r:id="rId38"/>
    <p:sldId id="262" r:id="rId39"/>
    <p:sldId id="261" r:id="rId40"/>
    <p:sldId id="260" r:id="rId41"/>
    <p:sldId id="263" r:id="rId42"/>
    <p:sldId id="264" r:id="rId43"/>
    <p:sldId id="266" r:id="rId44"/>
    <p:sldId id="267" r:id="rId45"/>
    <p:sldId id="272" r:id="rId46"/>
    <p:sldId id="273" r:id="rId47"/>
    <p:sldId id="269" r:id="rId48"/>
    <p:sldId id="275" r:id="rId49"/>
    <p:sldId id="276" r:id="rId50"/>
    <p:sldId id="321" r:id="rId51"/>
    <p:sldId id="317" r:id="rId52"/>
    <p:sldId id="318" r:id="rId53"/>
    <p:sldId id="322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AB80A-3FDD-4604-98F2-9DAEB83452D3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75311-EAE1-4683-8489-19EB951EB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775311-EAE1-4683-8489-19EB951EB5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878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92" y="1171923"/>
            <a:ext cx="8806835" cy="54034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none"/>
        </p:style>
        <p:txBody>
          <a:bodyPr>
            <a:noAutofit/>
          </a:bodyPr>
          <a:lstStyle>
            <a:lvl1pPr algn="ctr">
              <a:defRPr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784976" cy="4479776"/>
          </a:xfrm>
          <a:blipFill dpi="0" rotWithShape="1">
            <a:blip r:embed="rId2">
              <a:alphaModFix amt="18000"/>
            </a:blip>
            <a:srcRect/>
            <a:stretch>
              <a:fillRect/>
            </a:stretch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 eaLnBrk="1" latinLnBrk="0" hangingPunct="1"/>
            <a:r>
              <a:rPr lang="ro-MO" noProof="0" dirty="0" smtClean="0"/>
              <a:t>Click </a:t>
            </a:r>
            <a:r>
              <a:rPr lang="ro-MO" noProof="0" dirty="0" err="1" smtClean="0"/>
              <a:t>to</a:t>
            </a:r>
            <a:r>
              <a:rPr lang="ro-MO" noProof="0" dirty="0" smtClean="0"/>
              <a:t> </a:t>
            </a:r>
            <a:r>
              <a:rPr lang="ro-MO" noProof="0" dirty="0" err="1" smtClean="0"/>
              <a:t>edit</a:t>
            </a:r>
            <a:r>
              <a:rPr lang="ro-MO" noProof="0" dirty="0" smtClean="0"/>
              <a:t> Master text </a:t>
            </a:r>
            <a:r>
              <a:rPr lang="ro-MO" noProof="0" dirty="0" err="1" smtClean="0"/>
              <a:t>styles</a:t>
            </a:r>
            <a:endParaRPr lang="ro-MO" noProof="0" dirty="0" smtClean="0"/>
          </a:p>
          <a:p>
            <a:pPr lvl="1" eaLnBrk="1" latinLnBrk="0" hangingPunct="1"/>
            <a:r>
              <a:rPr lang="ro-MO" noProof="0" dirty="0" smtClean="0"/>
              <a:t>Second </a:t>
            </a:r>
            <a:r>
              <a:rPr lang="ro-MO" noProof="0" dirty="0" err="1" smtClean="0"/>
              <a:t>level</a:t>
            </a:r>
            <a:endParaRPr lang="ro-MO" noProof="0" dirty="0" smtClean="0"/>
          </a:p>
          <a:p>
            <a:pPr lvl="2" eaLnBrk="1" latinLnBrk="0" hangingPunct="1"/>
            <a:r>
              <a:rPr lang="ro-MO" noProof="0" dirty="0" err="1" smtClean="0"/>
              <a:t>Third</a:t>
            </a:r>
            <a:r>
              <a:rPr lang="ro-MO" noProof="0" dirty="0" smtClean="0"/>
              <a:t> </a:t>
            </a:r>
            <a:r>
              <a:rPr lang="ro-MO" noProof="0" dirty="0" err="1" smtClean="0"/>
              <a:t>level</a:t>
            </a:r>
            <a:endParaRPr lang="ro-MO" noProof="0" dirty="0" smtClean="0"/>
          </a:p>
          <a:p>
            <a:pPr lvl="3" eaLnBrk="1" latinLnBrk="0" hangingPunct="1"/>
            <a:r>
              <a:rPr lang="ro-MO" noProof="0" dirty="0" err="1" smtClean="0"/>
              <a:t>Fourth</a:t>
            </a:r>
            <a:r>
              <a:rPr lang="ro-MO" noProof="0" dirty="0" smtClean="0"/>
              <a:t> </a:t>
            </a:r>
            <a:r>
              <a:rPr lang="ro-MO" noProof="0" dirty="0" err="1" smtClean="0"/>
              <a:t>level</a:t>
            </a:r>
            <a:endParaRPr lang="ro-MO" noProof="0" dirty="0" smtClean="0"/>
          </a:p>
          <a:p>
            <a:pPr lvl="4" eaLnBrk="1" latinLnBrk="0" hangingPunct="1"/>
            <a:r>
              <a:rPr lang="ro-MO" noProof="0" dirty="0" err="1" smtClean="0"/>
              <a:t>Fifth</a:t>
            </a:r>
            <a:r>
              <a:rPr lang="ro-MO" noProof="0" dirty="0" smtClean="0"/>
              <a:t> </a:t>
            </a:r>
            <a:r>
              <a:rPr lang="ro-MO" noProof="0" dirty="0" err="1" smtClean="0"/>
              <a:t>level</a:t>
            </a:r>
            <a:endParaRPr kumimoji="0" lang="ro-MO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9786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877272"/>
            <a:ext cx="50228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7938"/>
            <a:ext cx="76993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371600"/>
            <a:ext cx="8568952" cy="3281536"/>
          </a:xfrm>
        </p:spPr>
        <p:txBody>
          <a:bodyPr>
            <a:normAutofit fontScale="90000"/>
          </a:bodyPr>
          <a:lstStyle/>
          <a:p>
            <a:pPr algn="ctr"/>
            <a:r>
              <a:rPr lang="de-DE" sz="3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Revoluția</a:t>
            </a:r>
            <a:r>
              <a:rPr lang="de-DE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dronelor </a:t>
            </a:r>
            <a:r>
              <a:rPr lang="de-DE" sz="3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în</a:t>
            </a:r>
            <a:r>
              <a:rPr lang="de-DE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3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Republica</a:t>
            </a:r>
            <a:r>
              <a:rPr lang="de-DE" sz="3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de-DE" sz="31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Moldov</a:t>
            </a:r>
            <a:r>
              <a:rPr lang="de-DE" sz="3100" dirty="0" err="1" smtClean="0">
                <a:solidFill>
                  <a:srgbClr val="002060"/>
                </a:solidFill>
                <a:effectLst/>
                <a:latin typeface="+mn-lt"/>
              </a:rPr>
              <a:t>a</a:t>
            </a:r>
            <a:r>
              <a:rPr lang="ro-MO" sz="3100" dirty="0" smtClean="0">
                <a:solidFill>
                  <a:srgbClr val="002060"/>
                </a:solidFill>
                <a:effectLst/>
                <a:latin typeface="+mn-lt"/>
              </a:rPr>
              <a:t/>
            </a:r>
            <a:br>
              <a:rPr lang="ro-MO" sz="31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en-US" sz="1800" b="0" dirty="0"/>
              <a:t/>
            </a:r>
            <a:br>
              <a:rPr lang="en-US" sz="1800" b="0" dirty="0"/>
            </a:br>
            <a:r>
              <a:rPr lang="vi-VN" sz="1800" b="0" dirty="0"/>
              <a:t> </a:t>
            </a:r>
            <a:r>
              <a:rPr lang="vi-VN" sz="2400" i="1" dirty="0">
                <a:solidFill>
                  <a:schemeClr val="accent1">
                    <a:lumMod val="75000"/>
                  </a:schemeClr>
                </a:solidFill>
              </a:rPr>
              <a:t>Conferinţa Internaţională </a:t>
            </a:r>
            <a: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vi-VN" sz="2400" i="1" dirty="0" smtClean="0">
                <a:solidFill>
                  <a:schemeClr val="accent1">
                    <a:lumMod val="75000"/>
                  </a:schemeClr>
                </a:solidFill>
              </a:rPr>
              <a:t>Teoria </a:t>
            </a:r>
            <a:r>
              <a:rPr lang="vi-VN" sz="2400" i="1" dirty="0">
                <a:solidFill>
                  <a:schemeClr val="accent1">
                    <a:lumMod val="75000"/>
                  </a:schemeClr>
                </a:solidFill>
              </a:rPr>
              <a:t>şi practica administrării </a:t>
            </a:r>
            <a:r>
              <a:rPr lang="vi-VN" sz="2400" i="1" dirty="0" smtClean="0">
                <a:solidFill>
                  <a:schemeClr val="accent1">
                    <a:lumMod val="75000"/>
                  </a:schemeClr>
                </a:solidFill>
              </a:rPr>
              <a:t>publice</a:t>
            </a:r>
            <a: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  <a:t>”</a:t>
            </a:r>
            <a:r>
              <a:rPr lang="vi-VN" sz="2400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2400" i="1" dirty="0" smtClean="0">
                <a:solidFill>
                  <a:schemeClr val="accent1">
                    <a:lumMod val="75000"/>
                  </a:schemeClr>
                </a:solidFill>
              </a:rPr>
              <a:t>ediţia </a:t>
            </a:r>
            <a:r>
              <a:rPr lang="vi-VN" sz="2400" i="1" dirty="0" smtClean="0">
                <a:solidFill>
                  <a:schemeClr val="accent1">
                    <a:lumMod val="75000"/>
                  </a:schemeClr>
                </a:solidFill>
              </a:rPr>
              <a:t>an.2018</a:t>
            </a:r>
            <a: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o-MO" sz="18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1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b="0" dirty="0"/>
              <a:t/>
            </a:r>
            <a:br>
              <a:rPr lang="en-US" sz="1600" b="0" dirty="0"/>
            </a:br>
            <a:r>
              <a:rPr lang="vi-VN" sz="20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Proiectul </a:t>
            </a:r>
            <a:r>
              <a:rPr lang="vi-VN" sz="2000" i="1" dirty="0">
                <a:solidFill>
                  <a:schemeClr val="accent1">
                    <a:lumMod val="75000"/>
                  </a:schemeClr>
                </a:solidFill>
              </a:rPr>
              <a:t>Educational for Drone (eDrone) </a:t>
            </a:r>
            <a:r>
              <a:rPr lang="ro-MO" sz="20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0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574090-EPP-1-2016-1-IT-EPPKA2-CBHE-JP </a:t>
            </a:r>
            <a:r>
              <a:rPr lang="ro-MO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Programul 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Erasmus+ </a:t>
            </a:r>
            <a:r>
              <a:rPr lang="ro-MO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o-MO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Consolidarea 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</a:rPr>
              <a:t>capacităților în domeniul învățământului superior (2016 - 2019) </a:t>
            </a:r>
            <a:r>
              <a:rPr lang="vi-VN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869160"/>
            <a:ext cx="5616624" cy="792088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o-MO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Eugenia Cebotaru, </a:t>
            </a:r>
            <a:endParaRPr lang="ro-MO" sz="1800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l">
              <a:spcBef>
                <a:spcPts val="0"/>
              </a:spcBef>
            </a:pPr>
            <a:r>
              <a:rPr lang="ro-MO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magistru</a:t>
            </a:r>
            <a:r>
              <a:rPr lang="ro-MO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, lect. </a:t>
            </a:r>
            <a:r>
              <a:rPr lang="ro-MO" sz="1800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sup</a:t>
            </a:r>
            <a:r>
              <a:rPr lang="ro-MO" sz="1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. univers</a:t>
            </a:r>
            <a:r>
              <a:rPr lang="ro-MO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en-US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899" y="5031081"/>
            <a:ext cx="2669481" cy="1534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6632"/>
            <a:ext cx="7704856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61248"/>
            <a:ext cx="50228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57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720080"/>
          </a:xfrm>
        </p:spPr>
        <p:txBody>
          <a:bodyPr/>
          <a:lstStyle/>
          <a:p>
            <a:r>
              <a:rPr lang="en-US" dirty="0" err="1" smtClean="0"/>
              <a:t>Evolu</a:t>
            </a:r>
            <a:r>
              <a:rPr lang="de-DE" dirty="0" err="1" smtClean="0"/>
              <a:t>ția</a:t>
            </a:r>
            <a:r>
              <a:rPr lang="de-DE" dirty="0" smtClean="0"/>
              <a:t> </a:t>
            </a:r>
            <a:r>
              <a:rPr lang="de-DE" dirty="0" err="1"/>
              <a:t>și</a:t>
            </a:r>
            <a:r>
              <a:rPr lang="de-DE" dirty="0"/>
              <a:t> </a:t>
            </a:r>
            <a:r>
              <a:rPr lang="de-DE" dirty="0" err="1"/>
              <a:t>utilizarea</a:t>
            </a:r>
            <a:r>
              <a:rPr lang="de-DE" dirty="0"/>
              <a:t> dronelor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/>
          <a:lstStyle/>
          <a:p>
            <a:pPr marL="0" indent="0" algn="ctr">
              <a:buNone/>
            </a:pPr>
            <a:r>
              <a:rPr lang="de-DE" sz="2800" dirty="0" err="1" smtClean="0"/>
              <a:t>este</a:t>
            </a:r>
            <a:r>
              <a:rPr lang="de-DE" sz="2800" dirty="0" smtClean="0"/>
              <a:t> </a:t>
            </a:r>
            <a:r>
              <a:rPr lang="de-DE" sz="2800" dirty="0" err="1"/>
              <a:t>un</a:t>
            </a:r>
            <a:r>
              <a:rPr lang="de-DE" sz="2800" dirty="0"/>
              <a:t> </a:t>
            </a:r>
            <a:r>
              <a:rPr lang="de-DE" sz="2800" dirty="0" err="1"/>
              <a:t>subiect</a:t>
            </a:r>
            <a:r>
              <a:rPr lang="de-DE" sz="2800" dirty="0"/>
              <a:t> </a:t>
            </a:r>
            <a:r>
              <a:rPr lang="de-DE" sz="2800" dirty="0" err="1"/>
              <a:t>actual</a:t>
            </a:r>
            <a:r>
              <a:rPr lang="de-DE" sz="2800" dirty="0"/>
              <a:t> </a:t>
            </a:r>
            <a:r>
              <a:rPr lang="de-DE" sz="2800" dirty="0" err="1" smtClean="0"/>
              <a:t>abordat</a:t>
            </a:r>
            <a:r>
              <a:rPr lang="de-DE" sz="2800" dirty="0" smtClean="0"/>
              <a:t> </a:t>
            </a:r>
            <a:r>
              <a:rPr lang="de-DE" sz="2800" dirty="0" err="1"/>
              <a:t>și</a:t>
            </a:r>
            <a:r>
              <a:rPr lang="de-DE" sz="2800" dirty="0"/>
              <a:t> de </a:t>
            </a: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UE,</a:t>
            </a:r>
            <a:r>
              <a:rPr lang="de-DE" sz="2800" dirty="0" smtClean="0"/>
              <a:t> </a:t>
            </a:r>
            <a:endParaRPr lang="ro-MO" sz="2800" dirty="0" smtClean="0"/>
          </a:p>
          <a:p>
            <a:pPr marL="0" indent="0" algn="ctr">
              <a:buNone/>
            </a:pPr>
            <a:r>
              <a:rPr lang="de-DE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Autoritatea</a:t>
            </a: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Aeronautică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 (AAC)</a:t>
            </a:r>
            <a:r>
              <a:rPr lang="ro-M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 err="1" smtClean="0"/>
              <a:t>din</a:t>
            </a:r>
            <a:r>
              <a:rPr lang="de-DE" sz="2800" dirty="0" smtClean="0"/>
              <a:t> RM,</a:t>
            </a:r>
            <a:endParaRPr lang="ro-MO" sz="2800" dirty="0" smtClean="0"/>
          </a:p>
          <a:p>
            <a:pPr marL="0" indent="0" algn="ctr">
              <a:buNone/>
            </a:pPr>
            <a:r>
              <a:rPr lang="de-DE" sz="2800" dirty="0" err="1" smtClean="0"/>
              <a:t>împreună</a:t>
            </a:r>
            <a:r>
              <a:rPr lang="de-DE" sz="2800" dirty="0" smtClean="0"/>
              <a:t> </a:t>
            </a:r>
            <a:r>
              <a:rPr lang="de-DE" sz="2800" dirty="0" err="1" smtClean="0"/>
              <a:t>cu</a:t>
            </a:r>
            <a:r>
              <a:rPr lang="de-DE" sz="2800" dirty="0" smtClean="0"/>
              <a:t> </a:t>
            </a:r>
            <a:r>
              <a:rPr lang="de-DE" sz="2800" dirty="0"/>
              <a:t>alte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autorităț</a:t>
            </a: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responsabile, </a:t>
            </a:r>
            <a:endParaRPr lang="ro-MO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it-IT" sz="2800" dirty="0" smtClean="0"/>
              <a:t>preg</a:t>
            </a:r>
            <a:r>
              <a:rPr lang="de-DE" sz="2800" dirty="0" err="1"/>
              <a:t>ătește</a:t>
            </a:r>
            <a:r>
              <a:rPr lang="de-DE" sz="2800" dirty="0"/>
              <a:t> </a:t>
            </a:r>
            <a:r>
              <a:rPr lang="de-DE" sz="2800" dirty="0" err="1" smtClean="0"/>
              <a:t>deja</a:t>
            </a:r>
            <a:r>
              <a:rPr lang="ro-MO" sz="2800" dirty="0" smtClean="0"/>
              <a:t> </a:t>
            </a:r>
            <a:r>
              <a:rPr lang="de-DE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proiect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lege, </a:t>
            </a:r>
            <a:endParaRPr lang="ro-MO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de-DE" sz="2800" dirty="0" err="1" smtClean="0"/>
              <a:t>care</a:t>
            </a:r>
            <a:r>
              <a:rPr lang="de-DE" sz="2800" dirty="0" smtClean="0"/>
              <a:t> </a:t>
            </a:r>
            <a:r>
              <a:rPr lang="de-DE" sz="2800" dirty="0" err="1"/>
              <a:t>va</a:t>
            </a:r>
            <a:r>
              <a:rPr lang="de-DE" sz="2800" dirty="0"/>
              <a:t> </a:t>
            </a:r>
            <a:r>
              <a:rPr lang="de-DE" sz="2800" dirty="0" err="1"/>
              <a:t>reglementa</a:t>
            </a:r>
            <a:r>
              <a:rPr lang="de-DE" sz="2800" dirty="0"/>
              <a:t> </a:t>
            </a:r>
            <a:r>
              <a:rPr lang="de-DE" sz="2800" dirty="0" err="1"/>
              <a:t>acest</a:t>
            </a:r>
            <a:r>
              <a:rPr lang="de-DE" sz="2800" dirty="0"/>
              <a:t> </a:t>
            </a:r>
            <a:r>
              <a:rPr lang="de-DE" sz="2800" dirty="0" err="1"/>
              <a:t>domeniu</a:t>
            </a:r>
            <a:r>
              <a:rPr lang="de-DE" sz="2800" dirty="0"/>
              <a:t> </a:t>
            </a:r>
            <a:r>
              <a:rPr lang="de-DE" sz="2800" dirty="0" err="1"/>
              <a:t>în</a:t>
            </a:r>
            <a:r>
              <a:rPr lang="de-DE" sz="2800" dirty="0"/>
              <a:t> </a:t>
            </a:r>
            <a:r>
              <a:rPr lang="de-DE" sz="2800" dirty="0" err="1"/>
              <a:t>țara</a:t>
            </a:r>
            <a:r>
              <a:rPr lang="de-DE" sz="2800" dirty="0"/>
              <a:t> </a:t>
            </a:r>
            <a:r>
              <a:rPr lang="de-DE" sz="2800" dirty="0" err="1"/>
              <a:t>noastră</a:t>
            </a:r>
            <a:r>
              <a:rPr lang="de-DE" sz="2800" dirty="0"/>
              <a:t>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640960" cy="720080"/>
          </a:xfrm>
        </p:spPr>
        <p:txBody>
          <a:bodyPr/>
          <a:lstStyle/>
          <a:p>
            <a:r>
              <a:rPr lang="de-DE" dirty="0" err="1" smtClean="0"/>
              <a:t>Conf</a:t>
            </a:r>
            <a:r>
              <a:rPr lang="ro-MO" dirty="0" smtClean="0"/>
              <a:t>. </a:t>
            </a:r>
            <a:r>
              <a:rPr lang="de-DE" dirty="0" err="1" smtClean="0"/>
              <a:t>datelor</a:t>
            </a:r>
            <a:r>
              <a:rPr lang="de-DE" dirty="0" smtClean="0"/>
              <a:t> </a:t>
            </a:r>
            <a:r>
              <a:rPr lang="de-DE" i="1" dirty="0" err="1" smtClean="0"/>
              <a:t>Autorit</a:t>
            </a:r>
            <a:r>
              <a:rPr lang="ro-MO" i="1" dirty="0" err="1" smtClean="0"/>
              <a:t>ății</a:t>
            </a:r>
            <a:r>
              <a:rPr lang="de-DE" i="1" dirty="0" smtClean="0"/>
              <a:t> </a:t>
            </a:r>
            <a:r>
              <a:rPr lang="de-DE" i="1" dirty="0" err="1" smtClean="0"/>
              <a:t>Aeronautic</a:t>
            </a:r>
            <a:r>
              <a:rPr lang="ro-MO" i="1" dirty="0" smtClean="0"/>
              <a:t>e</a:t>
            </a:r>
            <a:r>
              <a:rPr lang="de-DE" i="1" dirty="0" smtClean="0"/>
              <a:t> </a:t>
            </a:r>
            <a:r>
              <a:rPr lang="es-ES_tradnl" i="1" dirty="0" smtClean="0"/>
              <a:t>Civil</a:t>
            </a:r>
            <a:r>
              <a:rPr lang="ro-MO" i="1" dirty="0" smtClean="0"/>
              <a:t>e</a:t>
            </a:r>
            <a:r>
              <a:rPr lang="ro-MO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 err="1" smtClean="0"/>
              <a:t>În</a:t>
            </a:r>
            <a:r>
              <a:rPr lang="de-DE" sz="3200" dirty="0" smtClean="0"/>
              <a:t> </a:t>
            </a:r>
            <a:r>
              <a:rPr lang="de-DE" sz="3200" dirty="0" err="1"/>
              <a:t>prezent</a:t>
            </a:r>
            <a:r>
              <a:rPr lang="de-DE" sz="3200" dirty="0"/>
              <a:t>, </a:t>
            </a:r>
            <a:r>
              <a:rPr lang="de-DE" sz="3200" dirty="0" smtClean="0"/>
              <a:t>drona </a:t>
            </a:r>
            <a:r>
              <a:rPr lang="de-DE" sz="3200" dirty="0" err="1"/>
              <a:t>este</a:t>
            </a:r>
            <a:r>
              <a:rPr lang="de-DE" sz="3200" dirty="0"/>
              <a:t> </a:t>
            </a:r>
            <a:r>
              <a:rPr lang="de-DE" sz="3200" dirty="0" err="1"/>
              <a:t>cel</a:t>
            </a:r>
            <a:r>
              <a:rPr lang="de-DE" sz="3200" dirty="0"/>
              <a:t> </a:t>
            </a:r>
            <a:r>
              <a:rPr lang="de-DE" sz="3200" dirty="0" err="1"/>
              <a:t>mai</a:t>
            </a:r>
            <a:r>
              <a:rPr lang="de-DE" sz="3200" dirty="0"/>
              <a:t> </a:t>
            </a:r>
            <a:r>
              <a:rPr lang="de-DE" sz="3200" dirty="0" err="1"/>
              <a:t>căutat</a:t>
            </a:r>
            <a:r>
              <a:rPr lang="de-DE" sz="3200" dirty="0"/>
              <a:t> </a:t>
            </a:r>
            <a:r>
              <a:rPr lang="de-DE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gadget</a:t>
            </a:r>
            <a:r>
              <a:rPr lang="de-DE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200" dirty="0" err="1"/>
              <a:t>din</a:t>
            </a:r>
            <a:r>
              <a:rPr lang="de-DE" sz="3200" dirty="0"/>
              <a:t> </a:t>
            </a:r>
            <a:r>
              <a:rPr lang="de-DE" sz="3200" dirty="0" err="1"/>
              <a:t>țară</a:t>
            </a:r>
            <a:r>
              <a:rPr lang="de-DE" sz="3200" dirty="0" smtClean="0"/>
              <a:t>.</a:t>
            </a:r>
            <a:endParaRPr lang="ro-MO" sz="3200" dirty="0" smtClean="0"/>
          </a:p>
          <a:p>
            <a:pPr marL="0" indent="0">
              <a:buNone/>
            </a:pPr>
            <a:r>
              <a:rPr lang="de-DE" sz="3200" dirty="0" smtClean="0"/>
              <a:t> </a:t>
            </a:r>
            <a:endParaRPr lang="ro-MO" sz="32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de-DE" sz="2400" dirty="0" err="1" smtClean="0"/>
              <a:t>Ținând</a:t>
            </a:r>
            <a:r>
              <a:rPr lang="de-DE" sz="2400" dirty="0" smtClean="0"/>
              <a:t> </a:t>
            </a:r>
            <a:r>
              <a:rPr lang="de-DE" sz="2400" dirty="0" err="1"/>
              <a:t>cont</a:t>
            </a:r>
            <a:r>
              <a:rPr lang="de-DE" sz="2400" dirty="0"/>
              <a:t> de </a:t>
            </a:r>
            <a:r>
              <a:rPr lang="de-DE" sz="2400" dirty="0" err="1"/>
              <a:t>aceste</a:t>
            </a:r>
            <a:r>
              <a:rPr lang="de-DE" sz="2400" dirty="0"/>
              <a:t> </a:t>
            </a:r>
            <a:r>
              <a:rPr lang="de-DE" sz="2400" dirty="0" err="1"/>
              <a:t>date</a:t>
            </a:r>
            <a:r>
              <a:rPr lang="de-DE" sz="2400" dirty="0"/>
              <a:t>, </a:t>
            </a:r>
            <a:r>
              <a:rPr lang="de-DE" sz="2400" dirty="0" err="1"/>
              <a:t>trebuie</a:t>
            </a:r>
            <a:r>
              <a:rPr lang="de-DE" sz="2400" dirty="0"/>
              <a:t> </a:t>
            </a:r>
            <a:r>
              <a:rPr lang="de-DE" sz="2400" dirty="0" err="1"/>
              <a:t>să</a:t>
            </a:r>
            <a:r>
              <a:rPr lang="de-DE" sz="2400" dirty="0"/>
              <a:t> </a:t>
            </a:r>
            <a:r>
              <a:rPr lang="de-DE" sz="2400" dirty="0" err="1"/>
              <a:t>fim</a:t>
            </a:r>
            <a:r>
              <a:rPr lang="de-DE" sz="2400" dirty="0"/>
              <a:t> </a:t>
            </a:r>
            <a:r>
              <a:rPr lang="de-DE" sz="2400" dirty="0" err="1"/>
              <a:t>conștienți</a:t>
            </a:r>
            <a:r>
              <a:rPr lang="de-DE" sz="2400" dirty="0"/>
              <a:t> </a:t>
            </a:r>
            <a:r>
              <a:rPr lang="de-DE" sz="2400" dirty="0" err="1"/>
              <a:t>că</a:t>
            </a:r>
            <a:r>
              <a:rPr lang="de-DE" sz="2400" dirty="0"/>
              <a:t> </a:t>
            </a:r>
            <a:r>
              <a:rPr lang="de-DE" sz="2400" dirty="0" err="1"/>
              <a:t>tehnologia</a:t>
            </a:r>
            <a:r>
              <a:rPr lang="de-DE" sz="2400" dirty="0"/>
              <a:t> 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</a:t>
            </a:r>
            <a:r>
              <a:rPr lang="de-DE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foarte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sigură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o-MO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de-DE" sz="2400" dirty="0" err="1" smtClean="0"/>
              <a:t>în</a:t>
            </a:r>
            <a:r>
              <a:rPr lang="de-DE" sz="2400" dirty="0" smtClean="0"/>
              <a:t> </a:t>
            </a:r>
            <a:r>
              <a:rPr lang="de-DE" sz="2400" dirty="0" err="1"/>
              <a:t>special</a:t>
            </a:r>
            <a:r>
              <a:rPr lang="de-DE" sz="2400" dirty="0"/>
              <a:t> </a:t>
            </a:r>
            <a:r>
              <a:rPr lang="de-DE" sz="2400" dirty="0" err="1"/>
              <a:t>atunci</a:t>
            </a:r>
            <a:r>
              <a:rPr lang="de-DE" sz="2400" dirty="0"/>
              <a:t> </a:t>
            </a:r>
            <a:r>
              <a:rPr lang="de-DE" sz="2400" dirty="0" err="1"/>
              <a:t>când</a:t>
            </a:r>
            <a:r>
              <a:rPr lang="de-DE" sz="2400" dirty="0"/>
              <a:t> nu </a:t>
            </a:r>
            <a:r>
              <a:rPr lang="de-DE" sz="2400" dirty="0" err="1"/>
              <a:t>există</a:t>
            </a:r>
            <a:r>
              <a:rPr lang="de-DE" sz="2400" dirty="0"/>
              <a:t> </a:t>
            </a:r>
            <a:r>
              <a:rPr lang="de-DE" sz="2400" dirty="0" err="1"/>
              <a:t>un</a:t>
            </a:r>
            <a:r>
              <a:rPr lang="de-DE" sz="2400" dirty="0"/>
              <a:t> </a:t>
            </a:r>
            <a:r>
              <a:rPr lang="de-DE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de-DE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reglementări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de-DE" sz="2400" dirty="0"/>
              <a:t> </a:t>
            </a:r>
            <a:endParaRPr lang="ro-MO" sz="24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de-DE" sz="2400" dirty="0" err="1" smtClean="0"/>
              <a:t>astfel</a:t>
            </a:r>
            <a:r>
              <a:rPr lang="de-DE" sz="2400" dirty="0" smtClean="0"/>
              <a:t> </a:t>
            </a:r>
            <a:r>
              <a:rPr lang="de-DE" sz="2400" dirty="0" err="1"/>
              <a:t>utilizarea</a:t>
            </a:r>
            <a:r>
              <a:rPr lang="de-DE" sz="2400" dirty="0"/>
              <a:t> 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/>
              <a:t>poate</a:t>
            </a:r>
            <a:r>
              <a:rPr lang="de-DE" sz="2400" dirty="0"/>
              <a:t> </a:t>
            </a:r>
            <a:r>
              <a:rPr lang="de-DE" sz="2400" dirty="0" err="1"/>
              <a:t>să</a:t>
            </a:r>
            <a:r>
              <a:rPr lang="de-DE" sz="2400" dirty="0"/>
              <a:t> manifeste </a:t>
            </a:r>
            <a:r>
              <a:rPr lang="de-DE" sz="2400" dirty="0" err="1"/>
              <a:t>anumite</a:t>
            </a:r>
            <a:r>
              <a:rPr lang="de-DE" sz="2400" dirty="0"/>
              <a:t> </a:t>
            </a:r>
            <a:r>
              <a:rPr lang="de-DE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RISCURI. </a:t>
            </a:r>
            <a:endParaRPr lang="ro-MO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51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81" y="1196752"/>
            <a:ext cx="8640960" cy="720080"/>
          </a:xfrm>
        </p:spPr>
        <p:txBody>
          <a:bodyPr/>
          <a:lstStyle/>
          <a:p>
            <a:r>
              <a:rPr lang="de-DE" sz="3200" dirty="0" err="1" smtClean="0"/>
              <a:t>Riscurile</a:t>
            </a:r>
            <a:r>
              <a:rPr lang="de-DE" sz="3200" dirty="0" smtClean="0"/>
              <a:t> </a:t>
            </a:r>
            <a:r>
              <a:rPr lang="de-DE" sz="3200" dirty="0" err="1" smtClean="0"/>
              <a:t>utilizării</a:t>
            </a:r>
            <a:r>
              <a:rPr lang="de-DE" sz="3200" dirty="0" smtClean="0"/>
              <a:t> </a:t>
            </a:r>
            <a:r>
              <a:rPr lang="de-DE" sz="3200" dirty="0" err="1"/>
              <a:t>unei</a:t>
            </a:r>
            <a:r>
              <a:rPr lang="de-DE" sz="3200" dirty="0"/>
              <a:t> drone </a:t>
            </a:r>
            <a:r>
              <a:rPr lang="de-DE" sz="3200" dirty="0" err="1"/>
              <a:t>sunt</a:t>
            </a:r>
            <a:r>
              <a:rPr lang="de-DE" sz="3200" dirty="0"/>
              <a:t> </a:t>
            </a:r>
            <a:r>
              <a:rPr lang="de-DE" sz="3200" dirty="0" err="1"/>
              <a:t>următoarele</a:t>
            </a:r>
            <a:r>
              <a:rPr lang="de-DE" sz="3200" dirty="0"/>
              <a:t>: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>
            <a:normAutofit lnSpcReduction="10000"/>
          </a:bodyPr>
          <a:lstStyle/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 </a:t>
            </a:r>
            <a:r>
              <a:rPr lang="de-DE" sz="2800" dirty="0" err="1" smtClean="0"/>
              <a:t>riscuri</a:t>
            </a:r>
            <a:r>
              <a:rPr lang="de-DE" sz="2800" dirty="0" smtClean="0"/>
              <a:t> p</a:t>
            </a:r>
            <a:r>
              <a:rPr lang="ro-MO" sz="2800" dirty="0" smtClean="0"/>
              <a:t>/</a:t>
            </a:r>
            <a:r>
              <a:rPr lang="de-DE" sz="2800" dirty="0" smtClean="0"/>
              <a:t>u </a:t>
            </a:r>
            <a:r>
              <a:rPr lang="de-DE" sz="2800" dirty="0" err="1"/>
              <a:t>securitatea</a:t>
            </a:r>
            <a:r>
              <a:rPr lang="de-DE" sz="2800" dirty="0"/>
              <a:t> </a:t>
            </a:r>
            <a:r>
              <a:rPr lang="de-DE" sz="2800" dirty="0" err="1"/>
              <a:t>naț</a:t>
            </a:r>
            <a:r>
              <a:rPr lang="fr-FR" sz="2800" dirty="0" err="1"/>
              <a:t>ional</a:t>
            </a:r>
            <a:r>
              <a:rPr lang="de-DE" sz="2800" dirty="0"/>
              <a:t>ă; </a:t>
            </a:r>
            <a:endParaRPr lang="ro-MO" sz="28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o-MO" sz="2800" dirty="0" smtClean="0"/>
              <a:t> </a:t>
            </a:r>
            <a:r>
              <a:rPr lang="de-DE" sz="2800" dirty="0" err="1" smtClean="0"/>
              <a:t>siguranța</a:t>
            </a:r>
            <a:r>
              <a:rPr lang="de-DE" sz="2800" dirty="0" smtClean="0"/>
              <a:t> </a:t>
            </a:r>
            <a:r>
              <a:rPr lang="de-DE" sz="2800" dirty="0" err="1"/>
              <a:t>traficului</a:t>
            </a:r>
            <a:r>
              <a:rPr lang="de-DE" sz="2800" dirty="0"/>
              <a:t> (</a:t>
            </a:r>
            <a:r>
              <a:rPr lang="de-DE" sz="2800" dirty="0" err="1"/>
              <a:t>riscul</a:t>
            </a:r>
            <a:r>
              <a:rPr lang="de-DE" sz="2800" dirty="0"/>
              <a:t> </a:t>
            </a:r>
            <a:r>
              <a:rPr lang="de-DE" sz="2800" dirty="0" err="1"/>
              <a:t>unei</a:t>
            </a:r>
            <a:r>
              <a:rPr lang="de-DE" sz="2800" dirty="0"/>
              <a:t> </a:t>
            </a:r>
            <a:r>
              <a:rPr lang="de-DE" sz="2800" dirty="0" err="1"/>
              <a:t>coliziuni</a:t>
            </a:r>
            <a:r>
              <a:rPr lang="de-DE" sz="2800" dirty="0"/>
              <a:t> </a:t>
            </a:r>
            <a:r>
              <a:rPr lang="de-DE" sz="2800" dirty="0" err="1"/>
              <a:t>cu</a:t>
            </a:r>
            <a:r>
              <a:rPr lang="de-DE" sz="2800" dirty="0"/>
              <a:t> o </a:t>
            </a:r>
            <a:r>
              <a:rPr lang="de-DE" sz="2800" dirty="0" err="1"/>
              <a:t>aeronavă</a:t>
            </a:r>
            <a:r>
              <a:rPr lang="de-DE" sz="2800" dirty="0"/>
              <a:t>); </a:t>
            </a:r>
            <a:endParaRPr lang="ro-MO" sz="28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o-MO" sz="2800" dirty="0" smtClean="0"/>
              <a:t> </a:t>
            </a:r>
            <a:r>
              <a:rPr lang="de-DE" sz="2800" dirty="0" err="1" smtClean="0"/>
              <a:t>prăbușirea</a:t>
            </a:r>
            <a:r>
              <a:rPr lang="de-DE" sz="2800" dirty="0" smtClean="0"/>
              <a:t> </a:t>
            </a:r>
            <a:r>
              <a:rPr lang="de-DE" sz="2800" dirty="0"/>
              <a:t>dronei </a:t>
            </a:r>
            <a:r>
              <a:rPr lang="de-DE" sz="2800" dirty="0" err="1"/>
              <a:t>într-un</a:t>
            </a:r>
            <a:r>
              <a:rPr lang="de-DE" sz="2800" dirty="0"/>
              <a:t> </a:t>
            </a:r>
            <a:r>
              <a:rPr lang="de-DE" sz="2800" dirty="0" err="1"/>
              <a:t>spațiu</a:t>
            </a:r>
            <a:r>
              <a:rPr lang="de-DE" sz="2800" dirty="0"/>
              <a:t> </a:t>
            </a:r>
            <a:r>
              <a:rPr lang="de-DE" sz="2800" dirty="0" err="1"/>
              <a:t>public</a:t>
            </a:r>
            <a:r>
              <a:rPr lang="de-DE" sz="2800" dirty="0"/>
              <a:t>, </a:t>
            </a:r>
            <a:r>
              <a:rPr lang="de-DE" sz="2800" dirty="0" err="1"/>
              <a:t>aglomerat</a:t>
            </a:r>
            <a:r>
              <a:rPr lang="de-DE" sz="2800" dirty="0"/>
              <a:t>; </a:t>
            </a:r>
            <a:endParaRPr lang="ro-MO" sz="28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o-MO" sz="2800" dirty="0" smtClean="0"/>
              <a:t> </a:t>
            </a:r>
            <a:r>
              <a:rPr lang="de-DE" sz="2800" dirty="0" err="1" smtClean="0"/>
              <a:t>imixtiune</a:t>
            </a:r>
            <a:r>
              <a:rPr lang="de-DE" sz="2800" dirty="0" smtClean="0"/>
              <a:t> </a:t>
            </a:r>
            <a:r>
              <a:rPr lang="de-DE" sz="2800" dirty="0"/>
              <a:t>î</a:t>
            </a:r>
            <a:r>
              <a:rPr lang="it-IT" sz="2800" dirty="0"/>
              <a:t>n via</a:t>
            </a:r>
            <a:r>
              <a:rPr lang="de-DE" sz="2800" dirty="0" err="1"/>
              <a:t>ța</a:t>
            </a:r>
            <a:r>
              <a:rPr lang="de-DE" sz="2800" dirty="0"/>
              <a:t> </a:t>
            </a:r>
            <a:r>
              <a:rPr lang="de-DE" sz="2800" dirty="0" err="1"/>
              <a:t>privată</a:t>
            </a:r>
            <a:r>
              <a:rPr lang="de-DE" sz="2800" dirty="0"/>
              <a:t>; </a:t>
            </a:r>
            <a:endParaRPr lang="ro-MO" sz="2800" dirty="0" smtClean="0"/>
          </a:p>
          <a:p>
            <a:pPr>
              <a:buClr>
                <a:srgbClr val="002060"/>
              </a:buClr>
              <a:buFont typeface="Wingdings" pitchFamily="2" charset="2"/>
              <a:buChar char="Ø"/>
            </a:pPr>
            <a:r>
              <a:rPr lang="ro-MO" sz="2800" dirty="0" smtClean="0"/>
              <a:t> </a:t>
            </a:r>
            <a:r>
              <a:rPr lang="de-DE" sz="2800" dirty="0" err="1" smtClean="0"/>
              <a:t>asasinarea</a:t>
            </a:r>
            <a:r>
              <a:rPr lang="de-DE" sz="2800" dirty="0" smtClean="0"/>
              <a:t> </a:t>
            </a:r>
            <a:r>
              <a:rPr lang="de-DE" sz="2800" dirty="0" err="1"/>
              <a:t>unor</a:t>
            </a:r>
            <a:r>
              <a:rPr lang="de-DE" sz="2800" dirty="0"/>
              <a:t> </a:t>
            </a:r>
            <a:r>
              <a:rPr lang="de-DE" sz="2800" dirty="0" err="1"/>
              <a:t>persoane</a:t>
            </a:r>
            <a:r>
              <a:rPr lang="de-DE" sz="2800" dirty="0"/>
              <a:t>. </a:t>
            </a:r>
            <a:endParaRPr lang="ro-MO" sz="2800" dirty="0" smtClean="0"/>
          </a:p>
          <a:p>
            <a:pPr marL="0" indent="0">
              <a:buNone/>
            </a:pPr>
            <a:endParaRPr lang="ro-MO" dirty="0" smtClean="0"/>
          </a:p>
          <a:p>
            <a:pPr marL="0" indent="0">
              <a:buNone/>
            </a:pPr>
            <a:r>
              <a:rPr lang="de-D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</a:t>
            </a: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</a:t>
            </a: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/>
              <a:t>este</a:t>
            </a:r>
            <a:r>
              <a:rPr lang="de-DE" dirty="0"/>
              <a:t> </a:t>
            </a:r>
            <a:r>
              <a:rPr lang="de-DE" dirty="0" err="1"/>
              <a:t>reprezentat</a:t>
            </a:r>
            <a:r>
              <a:rPr lang="de-DE" dirty="0"/>
              <a:t> </a:t>
            </a:r>
            <a:r>
              <a:rPr lang="de-DE" dirty="0" smtClean="0"/>
              <a:t>de</a:t>
            </a:r>
            <a:r>
              <a:rPr lang="ro-MO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lipsa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unei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reglementări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ceea</a:t>
            </a:r>
            <a:r>
              <a:rPr lang="de-DE" dirty="0"/>
              <a:t>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privește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categoria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vârstă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impusă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lege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 </a:t>
            </a:r>
            <a:r>
              <a:rPr lang="de-DE" dirty="0" err="1"/>
              <a:t>operarea</a:t>
            </a:r>
            <a:r>
              <a:rPr lang="de-DE" dirty="0"/>
              <a:t> 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640137" cy="221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r>
              <a:rPr lang="de-DE" dirty="0" err="1" smtClean="0"/>
              <a:t>Subiectul</a:t>
            </a:r>
            <a:r>
              <a:rPr lang="de-DE" dirty="0" smtClean="0"/>
              <a:t> dronelor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de-DE" dirty="0" err="1" smtClean="0"/>
              <a:t>Și</a:t>
            </a:r>
            <a:r>
              <a:rPr lang="de-DE" dirty="0" smtClean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smtClean="0"/>
              <a:t>la </a:t>
            </a:r>
            <a:r>
              <a:rPr lang="de-DE" dirty="0" err="1"/>
              <a:t>momentul</a:t>
            </a:r>
            <a:r>
              <a:rPr lang="de-DE" dirty="0"/>
              <a:t> de </a:t>
            </a:r>
            <a:r>
              <a:rPr lang="de-DE" dirty="0" err="1"/>
              <a:t>față</a:t>
            </a:r>
            <a:r>
              <a:rPr lang="de-DE" dirty="0"/>
              <a:t>, </a:t>
            </a:r>
            <a:r>
              <a:rPr lang="de-DE" dirty="0" err="1" smtClean="0"/>
              <a:t>încă</a:t>
            </a:r>
            <a:r>
              <a:rPr lang="de-DE" dirty="0" smtClean="0"/>
              <a:t> </a:t>
            </a:r>
            <a:r>
              <a:rPr lang="de-DE" dirty="0"/>
              <a:t>nu </a:t>
            </a:r>
            <a:r>
              <a:rPr lang="de-DE" dirty="0" err="1"/>
              <a:t>este</a:t>
            </a:r>
            <a:r>
              <a:rPr lang="de-DE" dirty="0"/>
              <a:t> </a:t>
            </a:r>
            <a:r>
              <a:rPr lang="de-DE" dirty="0" err="1"/>
              <a:t>reglementat</a:t>
            </a:r>
            <a:r>
              <a:rPr lang="de-DE" dirty="0"/>
              <a:t>, </a:t>
            </a:r>
            <a:r>
              <a:rPr lang="de-DE" dirty="0" err="1"/>
              <a:t>termenul</a:t>
            </a:r>
            <a:r>
              <a:rPr lang="de-DE" dirty="0"/>
              <a:t> </a:t>
            </a:r>
            <a:r>
              <a:rPr lang="de-DE" dirty="0" err="1"/>
              <a:t>limită</a:t>
            </a:r>
            <a:r>
              <a:rPr lang="de-DE" dirty="0"/>
              <a:t> de </a:t>
            </a:r>
            <a:r>
              <a:rPr lang="de-DE" dirty="0" err="1"/>
              <a:t>reglementare</a:t>
            </a:r>
            <a:r>
              <a:rPr lang="de-DE" dirty="0"/>
              <a:t> </a:t>
            </a:r>
            <a:r>
              <a:rPr lang="de-DE" dirty="0" err="1"/>
              <a:t>fiind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anul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2020</a:t>
            </a: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o-MO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de-DE" dirty="0" err="1" smtClean="0"/>
              <a:t>Totuşi</a:t>
            </a:r>
            <a:r>
              <a:rPr lang="de-DE" dirty="0"/>
              <a:t>, </a:t>
            </a:r>
            <a:r>
              <a:rPr lang="de-DE" dirty="0" err="1"/>
              <a:t>unele</a:t>
            </a:r>
            <a:r>
              <a:rPr lang="de-DE" dirty="0"/>
              <a:t> </a:t>
            </a:r>
            <a:r>
              <a:rPr lang="de-DE" dirty="0" err="1"/>
              <a:t>ţări</a:t>
            </a:r>
            <a:r>
              <a:rPr lang="de-DE" dirty="0"/>
              <a:t> </a:t>
            </a:r>
            <a:r>
              <a:rPr lang="de-DE" dirty="0" err="1"/>
              <a:t>din</a:t>
            </a:r>
            <a:r>
              <a:rPr lang="de-DE" dirty="0"/>
              <a:t> 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/>
              <a:t>încearcă</a:t>
            </a:r>
            <a:r>
              <a:rPr lang="de-DE" dirty="0"/>
              <a:t> </a:t>
            </a:r>
            <a:r>
              <a:rPr lang="de-DE" dirty="0" err="1"/>
              <a:t>să</a:t>
            </a:r>
            <a:r>
              <a:rPr lang="de-DE" dirty="0"/>
              <a:t> </a:t>
            </a:r>
            <a:r>
              <a:rPr lang="de-DE" dirty="0" err="1"/>
              <a:t>reglementeze</a:t>
            </a:r>
            <a:r>
              <a:rPr lang="de-DE" dirty="0"/>
              <a:t> de sine </a:t>
            </a:r>
            <a:r>
              <a:rPr lang="de-DE" dirty="0" err="1"/>
              <a:t>stătător</a:t>
            </a:r>
            <a:r>
              <a:rPr lang="de-DE" dirty="0"/>
              <a:t> la </a:t>
            </a:r>
            <a:r>
              <a:rPr lang="de-DE" dirty="0" err="1"/>
              <a:t>nivel</a:t>
            </a:r>
            <a:r>
              <a:rPr lang="de-DE" dirty="0"/>
              <a:t> </a:t>
            </a:r>
            <a:r>
              <a:rPr lang="de-DE" dirty="0" err="1"/>
              <a:t>naţional</a:t>
            </a:r>
            <a:r>
              <a:rPr lang="de-DE" dirty="0"/>
              <a:t> </a:t>
            </a:r>
            <a:r>
              <a:rPr lang="de-DE" dirty="0" err="1"/>
              <a:t>utilizarea</a:t>
            </a:r>
            <a:r>
              <a:rPr lang="de-DE" dirty="0"/>
              <a:t> </a:t>
            </a: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ro-MO" dirty="0" smtClean="0"/>
              <a:t>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/>
              <a:t> </a:t>
            </a:r>
            <a:r>
              <a:rPr lang="de-DE" dirty="0" err="1" smtClean="0"/>
              <a:t>Totuși</a:t>
            </a:r>
            <a:r>
              <a:rPr lang="ro-MO" dirty="0" smtClean="0"/>
              <a:t>,</a:t>
            </a:r>
            <a:r>
              <a:rPr lang="de-DE" dirty="0" smtClean="0"/>
              <a:t> </a:t>
            </a:r>
            <a:r>
              <a:rPr lang="de-DE" dirty="0" err="1" smtClean="0"/>
              <a:t>cele</a:t>
            </a:r>
            <a:r>
              <a:rPr lang="de-DE" dirty="0" smtClean="0"/>
              <a:t> </a:t>
            </a:r>
            <a:r>
              <a:rPr lang="de-DE" dirty="0" err="1"/>
              <a:t>mai</a:t>
            </a:r>
            <a:r>
              <a:rPr lang="de-DE" dirty="0"/>
              <a:t> </a:t>
            </a:r>
            <a:r>
              <a:rPr lang="de-DE" dirty="0" err="1"/>
              <a:t>indicate</a:t>
            </a:r>
            <a:r>
              <a:rPr lang="de-DE" dirty="0"/>
              <a:t> </a:t>
            </a:r>
            <a:r>
              <a:rPr lang="de-DE" dirty="0" err="1"/>
              <a:t>și</a:t>
            </a:r>
            <a:r>
              <a:rPr lang="de-DE" dirty="0"/>
              <a:t> relevante </a:t>
            </a:r>
            <a:r>
              <a:rPr lang="de-DE" dirty="0" err="1"/>
              <a:t>reglementări</a:t>
            </a:r>
            <a:r>
              <a:rPr lang="de-DE" dirty="0"/>
              <a:t> </a:t>
            </a:r>
            <a:r>
              <a:rPr lang="de-DE" dirty="0" err="1"/>
              <a:t>urmează</a:t>
            </a:r>
            <a:r>
              <a:rPr lang="de-DE" dirty="0"/>
              <a:t> </a:t>
            </a:r>
            <a:r>
              <a:rPr lang="de-DE" dirty="0" err="1"/>
              <a:t>să</a:t>
            </a:r>
            <a:r>
              <a:rPr lang="de-DE" dirty="0"/>
              <a:t> </a:t>
            </a:r>
            <a:r>
              <a:rPr lang="de-DE" dirty="0" err="1"/>
              <a:t>fie</a:t>
            </a:r>
            <a:r>
              <a:rPr lang="de-DE" dirty="0"/>
              <a:t> </a:t>
            </a:r>
            <a:r>
              <a:rPr lang="de-DE" dirty="0" err="1"/>
              <a:t>elaborate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cadrul</a:t>
            </a:r>
            <a:r>
              <a:rPr lang="de-DE" dirty="0"/>
              <a:t> normativ la </a:t>
            </a:r>
            <a:r>
              <a:rPr lang="de-DE" dirty="0" err="1"/>
              <a:t>nivel</a:t>
            </a:r>
            <a:r>
              <a:rPr lang="de-DE" dirty="0"/>
              <a:t> </a:t>
            </a:r>
            <a:r>
              <a:rPr lang="de-DE" dirty="0" err="1"/>
              <a:t>internațional</a:t>
            </a:r>
            <a:r>
              <a:rPr lang="de-DE" dirty="0"/>
              <a:t>, </a:t>
            </a:r>
            <a:r>
              <a:rPr lang="de-DE" dirty="0" err="1"/>
              <a:t>pe</a:t>
            </a:r>
            <a:r>
              <a:rPr lang="de-DE" dirty="0"/>
              <a:t> </a:t>
            </a:r>
            <a:r>
              <a:rPr lang="de-DE" dirty="0" err="1"/>
              <a:t>parcursul</a:t>
            </a:r>
            <a:r>
              <a:rPr lang="de-DE" dirty="0"/>
              <a:t> </a:t>
            </a:r>
            <a:r>
              <a:rPr lang="de-DE" dirty="0" err="1"/>
              <a:t>următorilor</a:t>
            </a:r>
            <a:r>
              <a:rPr lang="de-DE" dirty="0"/>
              <a:t> </a:t>
            </a:r>
            <a:r>
              <a:rPr lang="de-DE" dirty="0" err="1"/>
              <a:t>ani</a:t>
            </a:r>
            <a:r>
              <a:rPr lang="de-DE" dirty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640960" cy="720080"/>
          </a:xfrm>
        </p:spPr>
        <p:txBody>
          <a:bodyPr/>
          <a:lstStyle/>
          <a:p>
            <a:r>
              <a:rPr lang="de-DE" dirty="0" err="1"/>
              <a:t>Convenția</a:t>
            </a:r>
            <a:r>
              <a:rPr lang="de-DE" dirty="0"/>
              <a:t> de la Riga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/>
          <a:lstStyle/>
          <a:p>
            <a:pPr marL="0" indent="0">
              <a:buNone/>
            </a:pPr>
            <a:r>
              <a:rPr lang="ro-MO" sz="2800" dirty="0" smtClean="0"/>
              <a:t>În</a:t>
            </a:r>
            <a:r>
              <a:rPr lang="de-DE" sz="2800" dirty="0" smtClean="0"/>
              <a:t> </a:t>
            </a:r>
            <a:r>
              <a:rPr lang="de-DE" sz="2800" dirty="0" err="1"/>
              <a:t>același</a:t>
            </a:r>
            <a:r>
              <a:rPr lang="de-DE" sz="2800" dirty="0"/>
              <a:t> </a:t>
            </a:r>
            <a:r>
              <a:rPr lang="de-DE" sz="2800" dirty="0" err="1"/>
              <a:t>timp</a:t>
            </a:r>
            <a:r>
              <a:rPr lang="de-DE" sz="2800" dirty="0"/>
              <a:t>, </a:t>
            </a:r>
            <a:r>
              <a:rPr lang="de-DE" sz="2800" dirty="0" err="1"/>
              <a:t>trebuie</a:t>
            </a:r>
            <a:r>
              <a:rPr lang="de-DE" sz="2800" dirty="0"/>
              <a:t> </a:t>
            </a:r>
            <a:r>
              <a:rPr lang="de-DE" sz="2800" dirty="0" err="1"/>
              <a:t>să</a:t>
            </a:r>
            <a:r>
              <a:rPr lang="de-DE" sz="2800" dirty="0"/>
              <a:t> </a:t>
            </a:r>
            <a:r>
              <a:rPr lang="de-DE" sz="2800" dirty="0" err="1"/>
              <a:t>menționăm</a:t>
            </a:r>
            <a:r>
              <a:rPr lang="de-DE" sz="2800" dirty="0"/>
              <a:t>, </a:t>
            </a:r>
            <a:r>
              <a:rPr lang="de-DE" sz="2800" dirty="0" err="1"/>
              <a:t>că</a:t>
            </a:r>
            <a:r>
              <a:rPr lang="de-DE" sz="2800" dirty="0"/>
              <a:t> </a:t>
            </a:r>
            <a:r>
              <a:rPr lang="de-DE" sz="2800" dirty="0" err="1" smtClean="0"/>
              <a:t>în</a:t>
            </a:r>
            <a:r>
              <a:rPr lang="ro-MO" sz="2800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de-DE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Convenția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la </a:t>
            </a:r>
            <a:r>
              <a:rPr lang="de-DE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Riga</a:t>
            </a:r>
            <a:r>
              <a:rPr lang="ro-MO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de-DE" sz="2400" dirty="0" smtClean="0"/>
              <a:t> </a:t>
            </a:r>
            <a:r>
              <a:rPr lang="de-DE" sz="2400" dirty="0" err="1"/>
              <a:t>privind</a:t>
            </a:r>
            <a:r>
              <a:rPr lang="de-DE" sz="2400" dirty="0"/>
              <a:t> </a:t>
            </a:r>
            <a:r>
              <a:rPr lang="de-DE" sz="2400" dirty="0" err="1"/>
              <a:t>utilizarea</a:t>
            </a:r>
            <a:r>
              <a:rPr lang="de-DE" sz="2400" dirty="0"/>
              <a:t> 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/>
              <a:t>de </a:t>
            </a:r>
            <a:r>
              <a:rPr lang="de-DE" sz="2400" dirty="0" err="1"/>
              <a:t>către</a:t>
            </a:r>
            <a:r>
              <a:rPr lang="de-DE" sz="2400" dirty="0"/>
              <a:t> </a:t>
            </a:r>
            <a:r>
              <a:rPr lang="de-DE" sz="2400" dirty="0" err="1"/>
              <a:t>civili</a:t>
            </a:r>
            <a:r>
              <a:rPr lang="de-DE" sz="2400" dirty="0" smtClean="0"/>
              <a:t>,</a:t>
            </a:r>
            <a:r>
              <a:rPr lang="ro-MO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ro-MO" sz="2400" dirty="0" smtClean="0"/>
              <a:t>s</a:t>
            </a:r>
            <a:r>
              <a:rPr lang="de-DE" sz="2400" dirty="0" smtClean="0"/>
              <a:t>e </a:t>
            </a:r>
            <a:r>
              <a:rPr lang="de-DE" sz="2400" dirty="0" err="1"/>
              <a:t>cere</a:t>
            </a:r>
            <a:r>
              <a:rPr lang="de-DE" sz="2400" dirty="0"/>
              <a:t> </a:t>
            </a:r>
            <a:r>
              <a:rPr lang="de-DE" sz="2400" dirty="0" err="1"/>
              <a:t>țărilor</a:t>
            </a:r>
            <a:r>
              <a:rPr lang="de-DE" sz="2400" dirty="0"/>
              <a:t> 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err="1"/>
              <a:t>să</a:t>
            </a:r>
            <a:r>
              <a:rPr lang="de-DE" sz="2400" dirty="0"/>
              <a:t> </a:t>
            </a:r>
            <a:r>
              <a:rPr lang="de-DE" sz="2400" dirty="0" err="1"/>
              <a:t>adopte</a:t>
            </a:r>
            <a:r>
              <a:rPr lang="de-DE" sz="2400" dirty="0"/>
              <a:t> </a:t>
            </a:r>
            <a:r>
              <a:rPr lang="de-DE" sz="2400" dirty="0" err="1"/>
              <a:t>legi</a:t>
            </a:r>
            <a:r>
              <a:rPr lang="de-DE" sz="2400" dirty="0"/>
              <a:t> </a:t>
            </a:r>
            <a:r>
              <a:rPr lang="de-DE" sz="2400" dirty="0" err="1"/>
              <a:t>specifice</a:t>
            </a:r>
            <a:r>
              <a:rPr lang="de-DE" sz="2400" dirty="0"/>
              <a:t> </a:t>
            </a:r>
            <a:r>
              <a:rPr lang="de-DE" sz="2400" dirty="0" smtClean="0"/>
              <a:t>p</a:t>
            </a:r>
            <a:r>
              <a:rPr lang="ro-MO" sz="2400" dirty="0" smtClean="0"/>
              <a:t>/</a:t>
            </a:r>
            <a:r>
              <a:rPr lang="de-DE" sz="2400" dirty="0" smtClean="0"/>
              <a:t>u </a:t>
            </a:r>
            <a:r>
              <a:rPr lang="de-DE" sz="2400" dirty="0" err="1"/>
              <a:t>fiecare</a:t>
            </a:r>
            <a:r>
              <a:rPr lang="de-DE" sz="2400" dirty="0"/>
              <a:t> </a:t>
            </a:r>
            <a:r>
              <a:rPr lang="de-DE" sz="2400" dirty="0" err="1"/>
              <a:t>țară</a:t>
            </a:r>
            <a:r>
              <a:rPr lang="de-DE" sz="2400" dirty="0" smtClean="0"/>
              <a:t>,</a:t>
            </a:r>
            <a:endParaRPr lang="ro-MO" sz="2400" dirty="0" smtClean="0"/>
          </a:p>
          <a:p>
            <a:pPr>
              <a:buFont typeface="Wingdings" pitchFamily="2" charset="2"/>
              <a:buChar char="Ø"/>
            </a:pPr>
            <a:r>
              <a:rPr lang="de-DE" sz="2400" dirty="0" smtClean="0"/>
              <a:t> </a:t>
            </a:r>
            <a:r>
              <a:rPr lang="de-DE" sz="2400" dirty="0" err="1"/>
              <a:t>ținând</a:t>
            </a:r>
            <a:r>
              <a:rPr lang="de-DE" sz="2400" dirty="0"/>
              <a:t> </a:t>
            </a:r>
            <a:r>
              <a:rPr lang="de-DE" sz="2400" dirty="0" err="1"/>
              <a:t>cont</a:t>
            </a:r>
            <a:r>
              <a:rPr lang="de-DE" sz="2400" dirty="0"/>
              <a:t> de </a:t>
            </a:r>
            <a:r>
              <a:rPr lang="de-DE" sz="2400" dirty="0" err="1"/>
              <a:t>caracteristica</a:t>
            </a:r>
            <a:r>
              <a:rPr lang="de-DE" sz="2400" dirty="0"/>
              <a:t> </a:t>
            </a:r>
            <a:r>
              <a:rPr lang="de-DE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de-DE" sz="2400" dirty="0"/>
              <a:t>, </a:t>
            </a:r>
            <a:endParaRPr lang="ro-MO" sz="2400" dirty="0" smtClean="0"/>
          </a:p>
          <a:p>
            <a:pPr>
              <a:buFont typeface="Wingdings" pitchFamily="2" charset="2"/>
              <a:buChar char="Ø"/>
            </a:pPr>
            <a:r>
              <a:rPr lang="de-DE" sz="2400" dirty="0" err="1" smtClean="0"/>
              <a:t>acestea</a:t>
            </a:r>
            <a:r>
              <a:rPr lang="de-DE" sz="2400" dirty="0" smtClean="0"/>
              <a:t> </a:t>
            </a:r>
            <a:r>
              <a:rPr lang="de-DE" sz="2400" dirty="0" err="1"/>
              <a:t>fiind</a:t>
            </a:r>
            <a:r>
              <a:rPr lang="de-DE" sz="2400" dirty="0"/>
              <a:t> </a:t>
            </a:r>
            <a:r>
              <a:rPr lang="de-DE" sz="2400" dirty="0" err="1"/>
              <a:t>grupate</a:t>
            </a:r>
            <a:r>
              <a:rPr lang="de-DE" sz="2400" dirty="0"/>
              <a:t> </a:t>
            </a:r>
            <a:r>
              <a:rPr lang="de-DE" sz="2400" dirty="0" err="1"/>
              <a:t>în</a:t>
            </a:r>
            <a:r>
              <a:rPr lang="de-DE" sz="2400" dirty="0"/>
              <a:t> </a:t>
            </a:r>
            <a:r>
              <a:rPr lang="de-DE" sz="2400" dirty="0" err="1"/>
              <a:t>clase</a:t>
            </a:r>
            <a:r>
              <a:rPr lang="de-DE" sz="2400" dirty="0"/>
              <a:t> </a:t>
            </a:r>
            <a:r>
              <a:rPr lang="de-DE" sz="2400" dirty="0" err="1"/>
              <a:t>diferite</a:t>
            </a:r>
            <a:r>
              <a:rPr lang="de-DE" sz="2400" dirty="0"/>
              <a:t>, </a:t>
            </a:r>
            <a:r>
              <a:rPr lang="de-DE" sz="2400" dirty="0" err="1"/>
              <a:t>în</a:t>
            </a:r>
            <a:r>
              <a:rPr lang="de-DE" sz="2400" dirty="0"/>
              <a:t> </a:t>
            </a:r>
            <a:r>
              <a:rPr lang="de-DE" sz="2400" dirty="0" err="1"/>
              <a:t>funcție</a:t>
            </a:r>
            <a:r>
              <a:rPr lang="de-DE" sz="2400" dirty="0"/>
              <a:t> de </a:t>
            </a:r>
            <a:r>
              <a:rPr lang="de-DE" sz="2400" dirty="0" err="1"/>
              <a:t>greutate</a:t>
            </a:r>
            <a:r>
              <a:rPr lang="de-DE" sz="2400" dirty="0"/>
              <a:t>. </a:t>
            </a:r>
            <a:endParaRPr lang="ro-MO" sz="24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8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Până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prezent</a:t>
            </a:r>
            <a:r>
              <a:rPr lang="de-DE" dirty="0"/>
              <a:t>, </a:t>
            </a:r>
            <a:r>
              <a:rPr lang="de-DE" dirty="0" err="1" smtClean="0"/>
              <a:t>statele</a:t>
            </a:r>
            <a:r>
              <a:rPr lang="ro-MO" dirty="0" smtClean="0"/>
              <a:t>: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Germania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DE" dirty="0" smtClean="0"/>
              <a:t>-</a:t>
            </a:r>
            <a:r>
              <a:rPr lang="ro-MO" dirty="0" smtClean="0"/>
              <a:t>	</a:t>
            </a:r>
            <a:r>
              <a:rPr lang="de-DE" dirty="0" smtClean="0"/>
              <a:t> </a:t>
            </a:r>
            <a:r>
              <a:rPr lang="de-DE" dirty="0" err="1"/>
              <a:t>ianuarie</a:t>
            </a:r>
            <a:r>
              <a:rPr lang="de-DE" dirty="0"/>
              <a:t> 2017, </a:t>
            </a:r>
            <a:endParaRPr lang="ro-MO" dirty="0" smtClean="0"/>
          </a:p>
          <a:p>
            <a:pPr>
              <a:buFont typeface="Wingdings" pitchFamily="2" charset="2"/>
              <a:buChar char="Ø"/>
            </a:pP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Portugalia</a:t>
            </a:r>
            <a:r>
              <a:rPr lang="de-DE" dirty="0" smtClean="0"/>
              <a:t> </a:t>
            </a:r>
            <a:r>
              <a:rPr lang="ro-MO" dirty="0" smtClean="0"/>
              <a:t>		</a:t>
            </a:r>
            <a:r>
              <a:rPr lang="de-DE" dirty="0" smtClean="0"/>
              <a:t>- </a:t>
            </a:r>
            <a:r>
              <a:rPr lang="ro-MO" dirty="0" smtClean="0"/>
              <a:t>	</a:t>
            </a:r>
            <a:r>
              <a:rPr lang="de-DE" dirty="0" err="1" smtClean="0"/>
              <a:t>decembrie</a:t>
            </a:r>
            <a:r>
              <a:rPr lang="de-DE" dirty="0" smtClean="0"/>
              <a:t> </a:t>
            </a:r>
            <a:r>
              <a:rPr lang="de-DE" dirty="0"/>
              <a:t>2016, </a:t>
            </a:r>
            <a:endParaRPr lang="ro-MO" dirty="0" smtClean="0"/>
          </a:p>
          <a:p>
            <a:pPr>
              <a:buFont typeface="Wingdings" pitchFamily="2" charset="2"/>
              <a:buChar char="Ø"/>
            </a:pP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Franța</a:t>
            </a:r>
            <a:r>
              <a:rPr lang="de-DE" dirty="0" smtClean="0"/>
              <a:t> </a:t>
            </a:r>
            <a:r>
              <a:rPr lang="ro-MO" dirty="0" smtClean="0"/>
              <a:t>		</a:t>
            </a:r>
            <a:r>
              <a:rPr lang="de-DE" dirty="0" smtClean="0"/>
              <a:t>- </a:t>
            </a:r>
            <a:r>
              <a:rPr lang="ro-MO" dirty="0" smtClean="0"/>
              <a:t>	</a:t>
            </a:r>
            <a:r>
              <a:rPr lang="de-DE" dirty="0" err="1" smtClean="0"/>
              <a:t>septembrie</a:t>
            </a:r>
            <a:r>
              <a:rPr lang="de-DE" dirty="0" smtClean="0"/>
              <a:t> </a:t>
            </a:r>
            <a:r>
              <a:rPr lang="de-DE" dirty="0"/>
              <a:t>2016, </a:t>
            </a:r>
            <a:endParaRPr lang="ro-MO" dirty="0" smtClean="0"/>
          </a:p>
          <a:p>
            <a:pPr>
              <a:buFont typeface="Wingdings" pitchFamily="2" charset="2"/>
              <a:buChar char="Ø"/>
            </a:pP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</a:t>
            </a:r>
            <a:r>
              <a:rPr lang="de-DE" dirty="0" smtClean="0"/>
              <a:t> </a:t>
            </a:r>
            <a:r>
              <a:rPr lang="ro-MO" dirty="0" smtClean="0"/>
              <a:t>		</a:t>
            </a:r>
            <a:r>
              <a:rPr lang="de-DE" dirty="0" smtClean="0"/>
              <a:t>- </a:t>
            </a:r>
            <a:r>
              <a:rPr lang="ro-MO" dirty="0" smtClean="0"/>
              <a:t>	</a:t>
            </a:r>
            <a:r>
              <a:rPr lang="de-DE" dirty="0" err="1" smtClean="0"/>
              <a:t>iulie</a:t>
            </a:r>
            <a:r>
              <a:rPr lang="de-DE" dirty="0" smtClean="0"/>
              <a:t> 2016, </a:t>
            </a:r>
            <a:endParaRPr lang="ro-MO" dirty="0" smtClean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de-DE" dirty="0" smtClean="0"/>
              <a:t>au </a:t>
            </a:r>
            <a:r>
              <a:rPr lang="de-DE" dirty="0" err="1"/>
              <a:t>adoptat</a:t>
            </a:r>
            <a:r>
              <a:rPr lang="de-DE" dirty="0"/>
              <a:t> </a:t>
            </a:r>
            <a:r>
              <a:rPr lang="de-DE" dirty="0" err="1"/>
              <a:t>deja</a:t>
            </a:r>
            <a:r>
              <a:rPr lang="de-DE" dirty="0"/>
              <a:t> </a:t>
            </a:r>
            <a:r>
              <a:rPr lang="de-DE" dirty="0" err="1"/>
              <a:t>asemenea</a:t>
            </a:r>
            <a:r>
              <a:rPr lang="de-DE" dirty="0"/>
              <a:t> </a:t>
            </a:r>
            <a:r>
              <a:rPr lang="de-DE" dirty="0" err="1"/>
              <a:t>acte</a:t>
            </a:r>
            <a:r>
              <a:rPr lang="de-DE" dirty="0"/>
              <a:t> normative de </a:t>
            </a:r>
            <a:r>
              <a:rPr lang="de-DE" dirty="0" err="1"/>
              <a:t>comun</a:t>
            </a:r>
            <a:r>
              <a:rPr lang="de-DE" dirty="0"/>
              <a:t> </a:t>
            </a:r>
            <a:r>
              <a:rPr lang="de-DE" dirty="0" err="1"/>
              <a:t>acord</a:t>
            </a:r>
            <a:r>
              <a:rPr lang="de-DE" dirty="0"/>
              <a:t>, </a:t>
            </a:r>
            <a:endParaRPr lang="ro-MO" dirty="0" smtClean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de-DE" dirty="0" smtClean="0"/>
              <a:t>au </a:t>
            </a:r>
            <a:r>
              <a:rPr lang="de-DE" dirty="0" err="1"/>
              <a:t>specificat</a:t>
            </a:r>
            <a:r>
              <a:rPr lang="de-DE" dirty="0"/>
              <a:t> </a:t>
            </a:r>
            <a:r>
              <a:rPr lang="de-DE" dirty="0" err="1"/>
              <a:t>că</a:t>
            </a:r>
            <a:r>
              <a:rPr lang="de-DE" dirty="0"/>
              <a:t> nu </a:t>
            </a:r>
            <a:r>
              <a:rPr lang="de-DE" dirty="0" err="1"/>
              <a:t>cer</a:t>
            </a:r>
            <a:r>
              <a:rPr lang="de-DE" dirty="0"/>
              <a:t> </a:t>
            </a:r>
            <a:r>
              <a:rPr lang="de-DE" dirty="0" err="1"/>
              <a:t>înregistrarea</a:t>
            </a:r>
            <a:r>
              <a:rPr lang="de-DE" dirty="0"/>
              <a:t> dronelor </a:t>
            </a:r>
            <a:r>
              <a:rPr lang="de-DE" dirty="0" err="1" smtClean="0"/>
              <a:t>ușoare</a:t>
            </a:r>
            <a:r>
              <a:rPr lang="ro-MO" dirty="0" smtClean="0"/>
              <a:t>,</a:t>
            </a:r>
            <a:r>
              <a:rPr lang="de-DE" dirty="0" smtClean="0"/>
              <a:t> </a:t>
            </a:r>
            <a:endParaRPr lang="ro-MO" dirty="0" smtClean="0"/>
          </a:p>
          <a:p>
            <a:pPr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de-DE" dirty="0" smtClean="0"/>
              <a:t>au </a:t>
            </a:r>
            <a:r>
              <a:rPr lang="de-DE" dirty="0" err="1"/>
              <a:t>specificat</a:t>
            </a:r>
            <a:r>
              <a:rPr lang="de-DE" dirty="0"/>
              <a:t> </a:t>
            </a:r>
            <a:r>
              <a:rPr lang="de-DE" dirty="0" err="1"/>
              <a:t>că</a:t>
            </a:r>
            <a:r>
              <a:rPr lang="de-DE" dirty="0"/>
              <a:t> nu </a:t>
            </a:r>
            <a:r>
              <a:rPr lang="de-DE" dirty="0" err="1"/>
              <a:t>cer</a:t>
            </a:r>
            <a:r>
              <a:rPr lang="de-DE" dirty="0"/>
              <a:t> </a:t>
            </a:r>
            <a:r>
              <a:rPr lang="de-DE" dirty="0" err="1"/>
              <a:t>nici</a:t>
            </a:r>
            <a:r>
              <a:rPr lang="de-DE" dirty="0"/>
              <a:t> </a:t>
            </a:r>
            <a:r>
              <a:rPr lang="de-DE" dirty="0" err="1"/>
              <a:t>autorizație</a:t>
            </a:r>
            <a:r>
              <a:rPr lang="de-DE" dirty="0"/>
              <a:t> de </a:t>
            </a:r>
            <a:r>
              <a:rPr lang="de-DE" dirty="0" err="1"/>
              <a:t>survol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 </a:t>
            </a:r>
            <a:r>
              <a:rPr lang="de-DE" dirty="0" err="1"/>
              <a:t>acestea</a:t>
            </a:r>
            <a:r>
              <a:rPr lang="de-DE" dirty="0" smtClean="0"/>
              <a:t>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8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r>
              <a:rPr lang="ro-MO" dirty="0" smtClean="0"/>
              <a:t>Datele</a:t>
            </a:r>
            <a:r>
              <a:rPr lang="de-DE" dirty="0" smtClean="0"/>
              <a:t> </a:t>
            </a:r>
            <a:r>
              <a:rPr lang="ro-MO" dirty="0" smtClean="0"/>
              <a:t>internaționale: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/>
          <a:lstStyle/>
          <a:p>
            <a:pPr marL="0" indent="0">
              <a:buNone/>
            </a:pPr>
            <a:r>
              <a:rPr lang="ro-MO" dirty="0" smtClean="0"/>
              <a:t>Dacă ar fi să facem referire cu </a:t>
            </a:r>
            <a:r>
              <a:rPr lang="de-DE" dirty="0" err="1" smtClean="0"/>
              <a:t>privire</a:t>
            </a:r>
            <a:r>
              <a:rPr lang="de-DE" dirty="0" smtClean="0"/>
              <a:t> </a:t>
            </a:r>
            <a:r>
              <a:rPr lang="de-DE" dirty="0"/>
              <a:t>la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utilizarea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drone,</a:t>
            </a:r>
            <a:r>
              <a:rPr lang="de-DE" dirty="0"/>
              <a:t> </a:t>
            </a:r>
            <a:r>
              <a:rPr lang="de-DE" dirty="0" err="1"/>
              <a:t>putem</a:t>
            </a:r>
            <a:r>
              <a:rPr lang="de-DE" dirty="0"/>
              <a:t> </a:t>
            </a:r>
            <a:r>
              <a:rPr lang="de-DE" dirty="0" err="1"/>
              <a:t>menționa</a:t>
            </a:r>
            <a:r>
              <a:rPr lang="de-DE" dirty="0"/>
              <a:t> </a:t>
            </a:r>
            <a:r>
              <a:rPr lang="de-DE" dirty="0" err="1" smtClean="0"/>
              <a:t>că</a:t>
            </a:r>
            <a:r>
              <a:rPr lang="ro-MO" dirty="0" smtClean="0"/>
              <a:t>:</a:t>
            </a:r>
            <a:r>
              <a:rPr lang="de-DE" dirty="0" smtClean="0"/>
              <a:t> </a:t>
            </a:r>
            <a:endParaRPr lang="ro-MO" dirty="0" smtClean="0"/>
          </a:p>
          <a:p>
            <a:pPr lvl="1">
              <a:buFont typeface="Wingdings" pitchFamily="2" charset="2"/>
              <a:buChar char="Ø"/>
            </a:pP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</a:t>
            </a:r>
            <a:r>
              <a:rPr lang="de-DE" dirty="0" smtClean="0"/>
              <a:t> </a:t>
            </a:r>
            <a:r>
              <a:rPr lang="ro-MO" dirty="0" smtClean="0"/>
              <a:t>- </a:t>
            </a:r>
            <a:r>
              <a:rPr lang="de-DE" dirty="0" err="1" smtClean="0"/>
              <a:t>lider</a:t>
            </a:r>
            <a:r>
              <a:rPr lang="de-DE" dirty="0" smtClean="0"/>
              <a:t> </a:t>
            </a:r>
            <a:r>
              <a:rPr lang="de-DE" dirty="0"/>
              <a:t>la </a:t>
            </a:r>
            <a:r>
              <a:rPr lang="de-DE" dirty="0" err="1"/>
              <a:t>capitolul</a:t>
            </a:r>
            <a:r>
              <a:rPr lang="de-DE" dirty="0"/>
              <a:t> </a:t>
            </a:r>
            <a:r>
              <a:rPr lang="de-DE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de-D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dronelor î</a:t>
            </a:r>
            <a:r>
              <a:rPr lang="nl-N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opera</a:t>
            </a:r>
            <a:r>
              <a:rPr lang="de-DE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țiuni</a:t>
            </a:r>
            <a:r>
              <a:rPr lang="de-D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militare</a:t>
            </a:r>
            <a:r>
              <a:rPr lang="ro-MO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de-DE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o-MO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3192" lvl="1" indent="0">
              <a:buNone/>
            </a:pPr>
            <a:endParaRPr lang="ro-MO" dirty="0" smtClean="0"/>
          </a:p>
          <a:p>
            <a:pPr lvl="1">
              <a:buFont typeface="Wingdings" pitchFamily="2" charset="2"/>
              <a:buChar char="Ø"/>
            </a:pP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 </a:t>
            </a:r>
            <a:r>
              <a:rPr lang="de-DE" dirty="0" smtClean="0"/>
              <a:t>- </a:t>
            </a:r>
            <a:r>
              <a:rPr lang="de-DE" dirty="0" err="1"/>
              <a:t>lider</a:t>
            </a:r>
            <a:r>
              <a:rPr lang="de-DE" dirty="0"/>
              <a:t> la </a:t>
            </a:r>
            <a:r>
              <a:rPr lang="de-DE" dirty="0" err="1"/>
              <a:t>capitolul</a:t>
            </a:r>
            <a:r>
              <a:rPr lang="de-DE" dirty="0"/>
              <a:t> </a:t>
            </a:r>
            <a:r>
              <a:rPr lang="de-DE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utilizării</a:t>
            </a:r>
            <a:r>
              <a:rPr lang="de-D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dronelor </a:t>
            </a:r>
            <a:r>
              <a:rPr lang="de-DE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civile</a:t>
            </a:r>
            <a:r>
              <a:rPr lang="de-DE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05063"/>
            <a:ext cx="3614737" cy="4029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3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8784976" cy="720080"/>
          </a:xfrm>
        </p:spPr>
        <p:txBody>
          <a:bodyPr/>
          <a:lstStyle/>
          <a:p>
            <a:r>
              <a:rPr lang="de-DE" dirty="0" err="1"/>
              <a:t>Trebuie</a:t>
            </a:r>
            <a:r>
              <a:rPr lang="de-DE" dirty="0"/>
              <a:t> de </a:t>
            </a:r>
            <a:r>
              <a:rPr lang="de-DE" dirty="0" err="1"/>
              <a:t>menționat</a:t>
            </a:r>
            <a:r>
              <a:rPr lang="de-DE" dirty="0"/>
              <a:t>,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 err="1" smtClean="0"/>
              <a:t>că</a:t>
            </a:r>
            <a:r>
              <a:rPr lang="de-DE" sz="2800" dirty="0" smtClean="0"/>
              <a:t> </a:t>
            </a:r>
            <a:r>
              <a:rPr lang="ro-MO" sz="2800" dirty="0" smtClean="0"/>
              <a:t>scopurile utilizării </a:t>
            </a:r>
            <a:r>
              <a:rPr lang="ro-MO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de-DE" sz="2800" dirty="0" err="1" smtClean="0"/>
              <a:t>sunt</a:t>
            </a:r>
            <a:r>
              <a:rPr lang="de-DE" sz="2800" dirty="0" smtClean="0"/>
              <a:t> </a:t>
            </a:r>
            <a:r>
              <a:rPr lang="de-DE" sz="2800" dirty="0" err="1"/>
              <a:t>în</a:t>
            </a:r>
            <a:r>
              <a:rPr lang="de-DE" sz="2800" dirty="0"/>
              <a:t> </a:t>
            </a:r>
            <a:r>
              <a:rPr lang="de-DE" sz="2800" dirty="0" err="1"/>
              <a:t>continuă</a:t>
            </a:r>
            <a:r>
              <a:rPr lang="de-DE" sz="2800" dirty="0"/>
              <a:t> </a:t>
            </a:r>
            <a:r>
              <a:rPr lang="de-DE" sz="2800" dirty="0" err="1"/>
              <a:t>expansiune</a:t>
            </a:r>
            <a:r>
              <a:rPr lang="de-DE" sz="2800" dirty="0"/>
              <a:t>. </a:t>
            </a:r>
            <a:endParaRPr lang="ro-MO" sz="2800" dirty="0" smtClean="0"/>
          </a:p>
          <a:p>
            <a:pPr marL="0" indent="0" algn="ctr">
              <a:buNone/>
            </a:pPr>
            <a:endParaRPr lang="de-DE" sz="2800" dirty="0" smtClean="0"/>
          </a:p>
          <a:p>
            <a:pPr marL="0" indent="0" algn="ctr">
              <a:buNone/>
            </a:pPr>
            <a:r>
              <a:rPr lang="de-DE" sz="2800" dirty="0" err="1" smtClean="0"/>
              <a:t>Fiind</a:t>
            </a:r>
            <a:r>
              <a:rPr lang="de-DE" sz="2800" dirty="0" smtClean="0"/>
              <a:t> </a:t>
            </a:r>
            <a:r>
              <a:rPr lang="de-DE" sz="2800" dirty="0" err="1"/>
              <a:t>niște</a:t>
            </a:r>
            <a:r>
              <a:rPr lang="de-DE" sz="2800" dirty="0"/>
              <a:t> </a:t>
            </a:r>
            <a:r>
              <a:rPr lang="de-DE" sz="2800" dirty="0" err="1"/>
              <a:t>aeronave</a:t>
            </a:r>
            <a:r>
              <a:rPr lang="de-DE" sz="2800" dirty="0"/>
              <a:t> </a:t>
            </a:r>
            <a:r>
              <a:rPr lang="de-DE" sz="2800" dirty="0" err="1"/>
              <a:t>fără</a:t>
            </a:r>
            <a:r>
              <a:rPr lang="de-DE" sz="2800" dirty="0"/>
              <a:t> </a:t>
            </a:r>
            <a:r>
              <a:rPr lang="de-DE" sz="2800" dirty="0" err="1"/>
              <a:t>pilot</a:t>
            </a:r>
            <a:r>
              <a:rPr lang="de-DE" sz="2800" dirty="0"/>
              <a:t> relativ </a:t>
            </a:r>
            <a:r>
              <a:rPr lang="de-DE" sz="2800" dirty="0" err="1"/>
              <a:t>noi</a:t>
            </a:r>
            <a:r>
              <a:rPr lang="de-DE" sz="2800" dirty="0"/>
              <a:t> </a:t>
            </a:r>
            <a:r>
              <a:rPr lang="de-DE" sz="2800" dirty="0" err="1"/>
              <a:t>pe</a:t>
            </a:r>
            <a:r>
              <a:rPr lang="de-DE" sz="2800" dirty="0"/>
              <a:t> </a:t>
            </a:r>
            <a:r>
              <a:rPr lang="de-DE" sz="2800" dirty="0" err="1"/>
              <a:t>piață</a:t>
            </a:r>
            <a:r>
              <a:rPr lang="de-DE" sz="2800" dirty="0"/>
              <a:t>, </a:t>
            </a:r>
            <a:endParaRPr lang="de-DE" sz="2800" dirty="0" smtClean="0"/>
          </a:p>
          <a:p>
            <a:pPr marL="0" indent="0" algn="ctr">
              <a:buNone/>
            </a:pPr>
            <a:r>
              <a:rPr lang="de-DE" sz="2800" dirty="0" smtClean="0"/>
              <a:t>la </a:t>
            </a:r>
            <a:r>
              <a:rPr lang="de-DE" sz="2800" dirty="0" err="1"/>
              <a:t>momentul</a:t>
            </a:r>
            <a:r>
              <a:rPr lang="de-DE" sz="2800" dirty="0"/>
              <a:t> de </a:t>
            </a:r>
            <a:r>
              <a:rPr lang="de-DE" sz="2800" dirty="0" err="1"/>
              <a:t>față</a:t>
            </a:r>
            <a:r>
              <a:rPr lang="de-DE" sz="2800" dirty="0"/>
              <a:t>, </a:t>
            </a:r>
            <a:r>
              <a:rPr lang="de-DE" sz="2800" dirty="0" err="1" smtClean="0"/>
              <a:t>încă</a:t>
            </a:r>
            <a:r>
              <a:rPr lang="de-DE" sz="2800" dirty="0" smtClean="0"/>
              <a:t> </a:t>
            </a:r>
            <a:r>
              <a:rPr lang="de-DE" sz="2800" dirty="0"/>
              <a:t>se </a:t>
            </a:r>
            <a:r>
              <a:rPr lang="de-DE" sz="2800" dirty="0" err="1"/>
              <a:t>descoperă</a:t>
            </a:r>
            <a:r>
              <a:rPr lang="de-DE" sz="2800" dirty="0"/>
              <a:t> </a:t>
            </a:r>
            <a:endParaRPr lang="de-DE" sz="2800" dirty="0" smtClean="0"/>
          </a:p>
          <a:p>
            <a:pPr marL="0" indent="0" algn="ctr">
              <a:buNone/>
            </a:pP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moduri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utilizare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dronelor. </a:t>
            </a:r>
            <a:endParaRPr lang="ro-MO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dirty="0" err="1" smtClean="0"/>
              <a:t>Activitățile</a:t>
            </a:r>
            <a:r>
              <a:rPr lang="de-DE" dirty="0" smtClean="0"/>
              <a:t> </a:t>
            </a:r>
            <a:r>
              <a:rPr lang="de-DE" dirty="0" err="1"/>
              <a:t>din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domeniul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o-MO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smtClean="0"/>
              <a:t>drona </a:t>
            </a:r>
            <a:r>
              <a:rPr lang="de-DE" dirty="0" err="1"/>
              <a:t>poate</a:t>
            </a:r>
            <a:r>
              <a:rPr lang="de-DE" dirty="0"/>
              <a:t> </a:t>
            </a:r>
            <a:r>
              <a:rPr lang="de-DE" dirty="0" err="1"/>
              <a:t>survola</a:t>
            </a:r>
            <a:r>
              <a:rPr lang="de-DE" dirty="0"/>
              <a:t> peste </a:t>
            </a:r>
            <a:r>
              <a:rPr lang="de-DE" dirty="0" err="1"/>
              <a:t>culturile</a:t>
            </a:r>
            <a:r>
              <a:rPr lang="de-DE" dirty="0"/>
              <a:t> de </a:t>
            </a:r>
            <a:r>
              <a:rPr lang="de-DE" dirty="0" err="1"/>
              <a:t>mari</a:t>
            </a:r>
            <a:r>
              <a:rPr lang="de-DE" dirty="0"/>
              <a:t> </a:t>
            </a:r>
            <a:r>
              <a:rPr lang="de-DE" dirty="0" err="1"/>
              <a:t>dimensiuni</a:t>
            </a:r>
            <a:r>
              <a:rPr lang="de-DE" dirty="0"/>
              <a:t>,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err="1" smtClean="0"/>
              <a:t>întinse</a:t>
            </a:r>
            <a:r>
              <a:rPr lang="de-DE" dirty="0" smtClean="0"/>
              <a:t> </a:t>
            </a:r>
            <a:r>
              <a:rPr lang="de-DE" dirty="0" err="1"/>
              <a:t>pe</a:t>
            </a:r>
            <a:r>
              <a:rPr lang="de-DE" dirty="0"/>
              <a:t> </a:t>
            </a:r>
            <a:r>
              <a:rPr lang="de-DE" b="1" i="1" dirty="0" smtClean="0"/>
              <a:t>h</a:t>
            </a:r>
            <a:r>
              <a:rPr lang="ro-MO" b="1" i="1" dirty="0" smtClean="0"/>
              <a:t>a</a:t>
            </a:r>
            <a:r>
              <a:rPr lang="de-DE" dirty="0" smtClean="0"/>
              <a:t> </a:t>
            </a:r>
            <a:r>
              <a:rPr lang="de-DE" dirty="0" err="1"/>
              <a:t>întregi</a:t>
            </a:r>
            <a:r>
              <a:rPr lang="de-DE" dirty="0"/>
              <a:t> de </a:t>
            </a:r>
            <a:r>
              <a:rPr lang="de-DE" dirty="0" err="1"/>
              <a:t>pământ</a:t>
            </a:r>
            <a:r>
              <a:rPr lang="de-DE" dirty="0"/>
              <a:t>,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err="1"/>
              <a:t>supravegherea</a:t>
            </a:r>
            <a:r>
              <a:rPr lang="en-US" dirty="0"/>
              <a:t> </a:t>
            </a:r>
            <a:r>
              <a:rPr lang="en-US" dirty="0" err="1"/>
              <a:t>culturilor</a:t>
            </a:r>
            <a:r>
              <a:rPr lang="en-US" dirty="0"/>
              <a:t> </a:t>
            </a:r>
            <a:r>
              <a:rPr lang="ro-MO" dirty="0" err="1"/>
              <a:t>î</a:t>
            </a:r>
            <a:r>
              <a:rPr lang="en-US" dirty="0" err="1" smtClean="0"/>
              <a:t>ntinse</a:t>
            </a:r>
            <a:r>
              <a:rPr lang="ro-MO" dirty="0" smtClean="0"/>
              <a:t>;</a:t>
            </a:r>
            <a:endParaRPr lang="ro-MO" dirty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err="1" smtClean="0"/>
              <a:t>astfel</a:t>
            </a:r>
            <a:r>
              <a:rPr lang="de-DE" dirty="0" smtClean="0"/>
              <a:t> </a:t>
            </a:r>
            <a:r>
              <a:rPr lang="de-DE" dirty="0" err="1"/>
              <a:t>urmărirea</a:t>
            </a:r>
            <a:r>
              <a:rPr lang="de-DE" dirty="0"/>
              <a:t> </a:t>
            </a:r>
            <a:r>
              <a:rPr lang="de-DE" dirty="0" err="1"/>
              <a:t>evoluției</a:t>
            </a:r>
            <a:r>
              <a:rPr lang="de-DE" dirty="0"/>
              <a:t> </a:t>
            </a:r>
            <a:r>
              <a:rPr lang="de-DE" dirty="0" err="1"/>
              <a:t>plantelor</a:t>
            </a:r>
            <a:r>
              <a:rPr lang="de-DE" dirty="0"/>
              <a:t> </a:t>
            </a:r>
            <a:r>
              <a:rPr lang="de-DE" dirty="0" err="1"/>
              <a:t>poate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mult</a:t>
            </a:r>
            <a:r>
              <a:rPr lang="de-DE" dirty="0"/>
              <a:t> </a:t>
            </a:r>
            <a:r>
              <a:rPr lang="de-DE" dirty="0" err="1"/>
              <a:t>mai</a:t>
            </a:r>
            <a:r>
              <a:rPr lang="de-DE" dirty="0"/>
              <a:t> </a:t>
            </a:r>
            <a:r>
              <a:rPr lang="de-DE" dirty="0" err="1"/>
              <a:t>ușoară</a:t>
            </a:r>
            <a:r>
              <a:rPr lang="de-DE" dirty="0"/>
              <a:t>,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err="1" smtClean="0"/>
              <a:t>iar</a:t>
            </a:r>
            <a:r>
              <a:rPr lang="de-DE" dirty="0" smtClean="0"/>
              <a:t> </a:t>
            </a:r>
            <a:r>
              <a:rPr lang="de-DE" dirty="0" err="1"/>
              <a:t>proprietarul</a:t>
            </a:r>
            <a:r>
              <a:rPr lang="de-DE" dirty="0"/>
              <a:t> </a:t>
            </a:r>
            <a:r>
              <a:rPr lang="de-DE" dirty="0" err="1"/>
              <a:t>poate</a:t>
            </a:r>
            <a:r>
              <a:rPr lang="de-DE" dirty="0"/>
              <a:t> </a:t>
            </a:r>
            <a:r>
              <a:rPr lang="de-DE" dirty="0" err="1"/>
              <a:t>primi</a:t>
            </a:r>
            <a:r>
              <a:rPr lang="de-DE" dirty="0"/>
              <a:t> </a:t>
            </a:r>
            <a:r>
              <a:rPr lang="de-DE" dirty="0" err="1"/>
              <a:t>imagini</a:t>
            </a:r>
            <a:r>
              <a:rPr lang="de-DE" dirty="0"/>
              <a:t> </a:t>
            </a:r>
            <a:r>
              <a:rPr lang="de-DE" dirty="0" err="1"/>
              <a:t>prețioase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timp</a:t>
            </a:r>
            <a:r>
              <a:rPr lang="de-DE" dirty="0"/>
              <a:t> real</a:t>
            </a:r>
            <a:r>
              <a:rPr lang="de-DE" dirty="0" smtClean="0"/>
              <a:t>;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64" y="5445224"/>
            <a:ext cx="2420272" cy="1412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6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Agricultur</a:t>
            </a:r>
            <a:r>
              <a:rPr lang="ro-MO" sz="3200" dirty="0" smtClean="0"/>
              <a:t>a</a:t>
            </a:r>
            <a:r>
              <a:rPr lang="it-IT" sz="3200" dirty="0" smtClean="0"/>
              <a:t> tradi</a:t>
            </a:r>
            <a:r>
              <a:rPr lang="ro-MO" sz="3200" dirty="0"/>
              <a:t>ț</a:t>
            </a:r>
            <a:r>
              <a:rPr lang="it-IT" sz="3200" dirty="0" smtClean="0"/>
              <a:t>ional</a:t>
            </a:r>
            <a:r>
              <a:rPr lang="ro-MO" sz="3200" dirty="0" smtClean="0"/>
              <a:t>ă - </a:t>
            </a:r>
            <a:r>
              <a:rPr lang="it-IT" sz="3200" dirty="0" smtClean="0"/>
              <a:t>Agricultura inteligent</a:t>
            </a:r>
            <a:r>
              <a:rPr lang="ro-MO" sz="3200" dirty="0"/>
              <a:t>ă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8712968" cy="468052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3200" dirty="0" smtClean="0"/>
              <a:t>Revolu</a:t>
            </a:r>
            <a:r>
              <a:rPr lang="ro-MO" sz="3200" dirty="0" smtClean="0"/>
              <a:t>ț</a:t>
            </a:r>
            <a:r>
              <a:rPr lang="it-IT" sz="3200" dirty="0" smtClean="0"/>
              <a:t>ionarea </a:t>
            </a:r>
            <a:endParaRPr lang="ro-MO" sz="3200" dirty="0" smtClean="0"/>
          </a:p>
          <a:p>
            <a:pPr marL="0" indent="0" algn="r">
              <a:buNone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agriculturii tradi</a:t>
            </a:r>
            <a:r>
              <a:rPr lang="ro-MO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ionale </a:t>
            </a:r>
            <a:endParaRPr lang="ro-M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o-MO" sz="3200" dirty="0"/>
              <a:t>s</a:t>
            </a:r>
            <a:r>
              <a:rPr lang="it-IT" sz="3200" dirty="0" smtClean="0"/>
              <a:t>pre</a:t>
            </a:r>
            <a:r>
              <a:rPr lang="ro-MO" sz="3200" dirty="0" smtClean="0"/>
              <a:t> 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agricultura inteligent</a:t>
            </a:r>
            <a:r>
              <a:rPr lang="ro-MO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o-MO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o-M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agricole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o-MO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 err="1" smtClean="0"/>
              <a:t>cerin</a:t>
            </a:r>
            <a:r>
              <a:rPr lang="ro-MO" sz="3200" dirty="0" smtClean="0"/>
              <a:t>ț</a:t>
            </a:r>
            <a:r>
              <a:rPr lang="en-US" sz="3200" dirty="0" smtClean="0"/>
              <a:t>a </a:t>
            </a:r>
            <a:r>
              <a:rPr lang="en-US" sz="3200" dirty="0"/>
              <a:t>de </a:t>
            </a:r>
            <a:r>
              <a:rPr lang="en-US" sz="3200" dirty="0" err="1" smtClean="0"/>
              <a:t>baz</a:t>
            </a:r>
            <a:r>
              <a:rPr lang="ro-MO" sz="3200" dirty="0" smtClean="0"/>
              <a:t>ă</a:t>
            </a:r>
            <a:r>
              <a:rPr lang="en-US" sz="3200" dirty="0" smtClean="0"/>
              <a:t> p</a:t>
            </a:r>
            <a:r>
              <a:rPr lang="ro-MO" sz="3200" dirty="0" smtClean="0"/>
              <a:t>/</a:t>
            </a:r>
            <a:r>
              <a:rPr lang="en-US" sz="3200" dirty="0" smtClean="0"/>
              <a:t>u </a:t>
            </a:r>
            <a:r>
              <a:rPr lang="en-US" sz="3200" dirty="0"/>
              <a:t>o </a:t>
            </a:r>
            <a:endParaRPr lang="ro-MO" sz="3200" dirty="0" smtClean="0"/>
          </a:p>
          <a:p>
            <a:pPr marL="0" indent="0">
              <a:buNone/>
            </a:pP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agricultur</a:t>
            </a:r>
            <a:r>
              <a:rPr lang="ro-MO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en-US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</a:t>
            </a:r>
            <a:r>
              <a:rPr lang="ro-MO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endParaRPr lang="en-US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935" y="3933056"/>
            <a:ext cx="3780929" cy="2521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9" y="2132856"/>
            <a:ext cx="3090225" cy="2088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021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o-MO" sz="4400" dirty="0"/>
              <a:t>„</a:t>
            </a:r>
            <a:r>
              <a:rPr lang="it-IT" sz="4400" i="1" dirty="0"/>
              <a:t>Dronele </a:t>
            </a:r>
            <a:endParaRPr lang="en-US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07504" y="1772816"/>
            <a:ext cx="8856984" cy="4104456"/>
          </a:xfrm>
          <a:prstGeom prst="wedgeRoundRectCallout">
            <a:avLst>
              <a:gd name="adj1" fmla="val -56796"/>
              <a:gd name="adj2" fmla="val 7299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sunt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unele dintre </a:t>
            </a:r>
            <a:endParaRPr lang="ro-MO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 tari </a:t>
            </a:r>
            <a:endParaRPr lang="ro-MO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o-M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sofisticate </a:t>
            </a:r>
            <a:endParaRPr lang="ro-MO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juc</a:t>
            </a:r>
            <a:r>
              <a:rPr lang="ro-M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rii </a:t>
            </a:r>
            <a:endParaRPr lang="ro-MO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secolului XXI</a:t>
            </a:r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o-MO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484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720080"/>
          </a:xfrm>
        </p:spPr>
        <p:txBody>
          <a:bodyPr/>
          <a:lstStyle/>
          <a:p>
            <a:r>
              <a:rPr lang="vi-VN" dirty="0"/>
              <a:t>Utilizarea dronelor </a:t>
            </a:r>
            <a:r>
              <a:rPr lang="ro-MO" dirty="0"/>
              <a:t>î</a:t>
            </a:r>
            <a:r>
              <a:rPr lang="vi-VN" dirty="0"/>
              <a:t>n agricultur</a:t>
            </a:r>
            <a:r>
              <a:rPr lang="ro-MO" dirty="0"/>
              <a:t>ă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3"/>
            <a:ext cx="8712968" cy="41212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vi-V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vi-VN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vi-V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supravegherea culturilor </a:t>
            </a:r>
            <a:r>
              <a:rPr lang="vi-VN" dirty="0" smtClean="0"/>
              <a:t>poate</a:t>
            </a:r>
            <a:r>
              <a:rPr lang="ro-MO" dirty="0" smtClean="0"/>
              <a:t>:</a:t>
            </a:r>
            <a:r>
              <a:rPr lang="vi-VN" dirty="0" smtClean="0"/>
              <a:t> </a:t>
            </a:r>
            <a:endParaRPr lang="ro-MO" dirty="0" smtClean="0"/>
          </a:p>
          <a:p>
            <a:pPr fontAlgn="base">
              <a:buFont typeface="Wingdings" pitchFamily="2" charset="2"/>
              <a:buChar char="Ø"/>
            </a:pPr>
            <a:r>
              <a:rPr lang="vi-VN" dirty="0" smtClean="0"/>
              <a:t>influența </a:t>
            </a:r>
            <a:r>
              <a:rPr lang="vi-VN" dirty="0"/>
              <a:t>major productivitatea culturilor </a:t>
            </a:r>
            <a:r>
              <a:rPr lang="vi-VN" dirty="0" smtClean="0"/>
              <a:t>agricole</a:t>
            </a:r>
            <a:r>
              <a:rPr lang="ro-MO" dirty="0" smtClean="0"/>
              <a:t>;</a:t>
            </a:r>
          </a:p>
          <a:p>
            <a:pPr fontAlgn="base">
              <a:buFont typeface="Wingdings" pitchFamily="2" charset="2"/>
              <a:buChar char="Ø"/>
            </a:pPr>
            <a:r>
              <a:rPr lang="ro-MO" dirty="0"/>
              <a:t>m</a:t>
            </a:r>
            <a:r>
              <a:rPr lang="vi-VN" dirty="0" smtClean="0"/>
              <a:t>inimiza</a:t>
            </a:r>
            <a:r>
              <a:rPr lang="ro-MO" dirty="0" smtClean="0"/>
              <a:t> </a:t>
            </a:r>
            <a:r>
              <a:rPr lang="vi-VN" dirty="0" smtClean="0"/>
              <a:t>costuril</a:t>
            </a:r>
            <a:r>
              <a:rPr lang="ro-MO" dirty="0" smtClean="0"/>
              <a:t>e</a:t>
            </a:r>
            <a:r>
              <a:rPr lang="vi-VN" dirty="0" smtClean="0"/>
              <a:t> </a:t>
            </a:r>
            <a:r>
              <a:rPr lang="vi-VN" dirty="0"/>
              <a:t>de monitorizare a culturilor prin alte tehnologii</a:t>
            </a:r>
            <a:r>
              <a:rPr lang="vi-VN" dirty="0" smtClean="0"/>
              <a:t>.</a:t>
            </a:r>
            <a:endParaRPr lang="ro-MO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7367"/>
            <a:ext cx="3888432" cy="2380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3861719"/>
            <a:ext cx="3816424" cy="2299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16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Beneficiile utilizării </a:t>
            </a:r>
            <a:r>
              <a:rPr lang="vi-VN" dirty="0"/>
              <a:t>dronelor în </a:t>
            </a:r>
            <a:r>
              <a:rPr lang="vi-VN" dirty="0" smtClean="0"/>
              <a:t>agricultură: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479776"/>
          </a:xfrm>
          <a:blipFill dpi="0" rotWithShape="1">
            <a:blip r:embed="rId2">
              <a:alphaModFix amt="12000"/>
            </a:blip>
            <a:srcRect/>
            <a:stretch>
              <a:fillRect/>
            </a:stretch>
          </a:blipFill>
        </p:spPr>
        <p:txBody>
          <a:bodyPr>
            <a:normAutofit fontScale="62500" lnSpcReduction="20000"/>
          </a:bodyPr>
          <a:lstStyle/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 smtClean="0"/>
              <a:t>creșterea </a:t>
            </a:r>
            <a:r>
              <a:rPr lang="vi-VN" dirty="0"/>
              <a:t>randamentului culturilor agricole;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 smtClean="0"/>
              <a:t>economisirea </a:t>
            </a:r>
            <a:r>
              <a:rPr lang="vi-VN" dirty="0"/>
              <a:t>timpului</a:t>
            </a:r>
            <a:r>
              <a:rPr lang="vi-VN" dirty="0" smtClean="0"/>
              <a:t>;</a:t>
            </a:r>
            <a:endParaRPr lang="ro-MO" dirty="0" smtClean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/>
              <a:t>ușurința utilizării acestei tehnologii;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 smtClean="0"/>
              <a:t>monitorizarea </a:t>
            </a:r>
            <a:r>
              <a:rPr lang="vi-VN" dirty="0"/>
              <a:t>întregii culturi</a:t>
            </a:r>
            <a:r>
              <a:rPr lang="vi-VN" dirty="0" smtClean="0"/>
              <a:t>;</a:t>
            </a:r>
            <a:endParaRPr lang="ro-MO" dirty="0" smtClean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ro-MO" dirty="0" smtClean="0"/>
              <a:t>d</a:t>
            </a:r>
            <a:r>
              <a:rPr lang="it-IT" dirty="0" smtClean="0"/>
              <a:t>iagnosticare</a:t>
            </a:r>
            <a:r>
              <a:rPr lang="ro-MO" dirty="0" smtClean="0"/>
              <a:t>a</a:t>
            </a:r>
            <a:r>
              <a:rPr lang="it-IT" dirty="0" smtClean="0"/>
              <a:t> st</a:t>
            </a:r>
            <a:r>
              <a:rPr lang="ro-MO" dirty="0" smtClean="0"/>
              <a:t>ă</a:t>
            </a:r>
            <a:r>
              <a:rPr lang="it-IT" dirty="0" smtClean="0"/>
              <a:t>rii </a:t>
            </a:r>
            <a:r>
              <a:rPr lang="it-IT" dirty="0"/>
              <a:t>de </a:t>
            </a:r>
            <a:r>
              <a:rPr lang="it-IT" dirty="0" smtClean="0"/>
              <a:t>s</a:t>
            </a:r>
            <a:r>
              <a:rPr lang="ro-MO" dirty="0" smtClean="0"/>
              <a:t>ă</a:t>
            </a:r>
            <a:r>
              <a:rPr lang="it-IT" dirty="0" smtClean="0"/>
              <a:t>n</a:t>
            </a:r>
            <a:r>
              <a:rPr lang="ro-MO" dirty="0" smtClean="0"/>
              <a:t>ă</a:t>
            </a:r>
            <a:r>
              <a:rPr lang="it-IT" dirty="0" smtClean="0"/>
              <a:t>tate </a:t>
            </a:r>
            <a:r>
              <a:rPr lang="it-IT" dirty="0"/>
              <a:t>sau stres a </a:t>
            </a:r>
            <a:r>
              <a:rPr lang="it-IT" dirty="0" smtClean="0"/>
              <a:t>vegeta</a:t>
            </a:r>
            <a:r>
              <a:rPr lang="ro-MO" dirty="0" smtClean="0"/>
              <a:t>ț</a:t>
            </a:r>
            <a:r>
              <a:rPr lang="it-IT" dirty="0" smtClean="0"/>
              <a:t>iei</a:t>
            </a:r>
            <a:r>
              <a:rPr lang="ro-MO" dirty="0" smtClean="0"/>
              <a:t>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/>
              <a:t>maximizarea randamentului privind realizarea investițiilor</a:t>
            </a:r>
            <a:r>
              <a:rPr lang="ro-MO" dirty="0"/>
              <a:t> </a:t>
            </a:r>
            <a:r>
              <a:rPr lang="ro-MO" dirty="0" smtClean="0"/>
              <a:t> </a:t>
            </a:r>
            <a:r>
              <a:rPr lang="vi-VN" dirty="0" smtClean="0"/>
              <a:t>viitoare</a:t>
            </a:r>
            <a:r>
              <a:rPr lang="vi-VN" dirty="0"/>
              <a:t>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 smtClean="0"/>
              <a:t>limitarea </a:t>
            </a:r>
            <a:r>
              <a:rPr lang="vi-VN" dirty="0"/>
              <a:t>pierderilor prin identificarea problemelor apărute în culturile agricole în timp util;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 smtClean="0"/>
              <a:t>accesul </a:t>
            </a:r>
            <a:r>
              <a:rPr lang="vi-VN" dirty="0"/>
              <a:t>la informațiile de care </a:t>
            </a:r>
            <a:r>
              <a:rPr lang="vi-VN" dirty="0" smtClean="0"/>
              <a:t>ave</a:t>
            </a:r>
            <a:r>
              <a:rPr lang="ro-MO" dirty="0" smtClean="0"/>
              <a:t>m</a:t>
            </a:r>
            <a:r>
              <a:rPr lang="vi-VN" dirty="0" smtClean="0"/>
              <a:t> </a:t>
            </a:r>
            <a:r>
              <a:rPr lang="vi-VN" dirty="0"/>
              <a:t>nevoie în timp util </a:t>
            </a:r>
            <a:r>
              <a:rPr lang="vi-VN" dirty="0" smtClean="0"/>
              <a:t>p</a:t>
            </a:r>
            <a:r>
              <a:rPr lang="ro-MO" dirty="0" smtClean="0"/>
              <a:t>/</a:t>
            </a:r>
            <a:r>
              <a:rPr lang="vi-VN" dirty="0" smtClean="0"/>
              <a:t>u </a:t>
            </a:r>
            <a:r>
              <a:rPr lang="vi-VN" dirty="0"/>
              <a:t>intervenție rapidă</a:t>
            </a:r>
            <a:r>
              <a:rPr lang="vi-VN" dirty="0" smtClean="0"/>
              <a:t>;</a:t>
            </a:r>
            <a:endParaRPr lang="ro-MO" dirty="0" smtClean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dirty="0"/>
              <a:t>măsurători de meteorologie ce pot anunța evenimente nefavorabile, precum seceta sau inundațiile, ce influentează </a:t>
            </a:r>
            <a:r>
              <a:rPr lang="ro-MO" dirty="0"/>
              <a:t>acest </a:t>
            </a:r>
            <a:r>
              <a:rPr lang="vi-VN" dirty="0"/>
              <a:t>domenii de activitate</a:t>
            </a:r>
            <a:r>
              <a:rPr lang="ro-MO" dirty="0" smtClean="0"/>
              <a:t>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ro-MO" dirty="0" smtClean="0"/>
              <a:t>c</a:t>
            </a:r>
            <a:r>
              <a:rPr lang="en-US" dirty="0" err="1" smtClean="0"/>
              <a:t>artarea</a:t>
            </a:r>
            <a:r>
              <a:rPr lang="en-US" dirty="0" smtClean="0"/>
              <a:t> </a:t>
            </a:r>
            <a:r>
              <a:rPr lang="en-US" dirty="0" err="1"/>
              <a:t>zonelor</a:t>
            </a:r>
            <a:r>
              <a:rPr lang="en-US" dirty="0"/>
              <a:t> </a:t>
            </a:r>
            <a:r>
              <a:rPr lang="en-US" dirty="0" err="1"/>
              <a:t>afectate</a:t>
            </a:r>
            <a:r>
              <a:rPr lang="en-US" dirty="0"/>
              <a:t> de </a:t>
            </a:r>
            <a:r>
              <a:rPr lang="en-US" dirty="0" err="1"/>
              <a:t>dezastre</a:t>
            </a:r>
            <a:r>
              <a:rPr lang="en-US" dirty="0"/>
              <a:t> </a:t>
            </a:r>
            <a:r>
              <a:rPr lang="en-US" dirty="0" err="1"/>
              <a:t>ecologice</a:t>
            </a:r>
            <a:r>
              <a:rPr lang="en-US" dirty="0"/>
              <a:t> </a:t>
            </a:r>
            <a:r>
              <a:rPr lang="en-US" dirty="0" smtClean="0"/>
              <a:t>p</a:t>
            </a:r>
            <a:r>
              <a:rPr lang="ro-MO" dirty="0" smtClean="0"/>
              <a:t>/u</a:t>
            </a:r>
            <a:r>
              <a:rPr lang="en-US" dirty="0" smtClean="0"/>
              <a:t> 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daunelor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 smtClean="0"/>
              <a:t>culturilor</a:t>
            </a:r>
            <a:r>
              <a:rPr lang="ro-MO" dirty="0" smtClean="0"/>
              <a:t>;</a:t>
            </a:r>
            <a:endParaRPr lang="vi-VN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60167"/>
            <a:ext cx="3783800" cy="18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0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Beneficiile utilizării </a:t>
            </a:r>
            <a:r>
              <a:rPr lang="vi-VN" dirty="0"/>
              <a:t>dronelor în </a:t>
            </a:r>
            <a:r>
              <a:rPr lang="vi-VN" dirty="0" smtClean="0"/>
              <a:t>agricultură: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44824"/>
            <a:ext cx="8856984" cy="4479776"/>
          </a:xfrm>
        </p:spPr>
        <p:txBody>
          <a:bodyPr>
            <a:noAutofit/>
          </a:bodyPr>
          <a:lstStyle/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sz="2000" dirty="0" smtClean="0"/>
              <a:t>cartografierea </a:t>
            </a:r>
            <a:r>
              <a:rPr lang="vi-VN" sz="2000" dirty="0"/>
              <a:t>integrat</a:t>
            </a:r>
            <a:r>
              <a:rPr lang="ro-MO" sz="2000" dirty="0"/>
              <a:t>ă</a:t>
            </a:r>
            <a:r>
              <a:rPr lang="vi-VN" sz="2000" dirty="0"/>
              <a:t> a terenurilor agricole;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sz="2000" dirty="0"/>
              <a:t>stabilirea cu exactitate a hotarelor culturilor</a:t>
            </a:r>
            <a:r>
              <a:rPr lang="vi-VN" sz="2000" dirty="0" smtClean="0"/>
              <a:t>;</a:t>
            </a:r>
            <a:endParaRPr lang="ro-MO" sz="2000" dirty="0" smtClean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ro-MO" sz="2000" dirty="0"/>
              <a:t>r</a:t>
            </a:r>
            <a:r>
              <a:rPr lang="en-US" sz="2000" dirty="0" err="1" smtClean="0"/>
              <a:t>ecens</a:t>
            </a:r>
            <a:r>
              <a:rPr lang="ro-MO" sz="2000" dirty="0" smtClean="0"/>
              <a:t>ă</a:t>
            </a:r>
            <a:r>
              <a:rPr lang="en-US" sz="2000" dirty="0" smtClean="0"/>
              <a:t>m</a:t>
            </a:r>
            <a:r>
              <a:rPr lang="ro-MO" sz="2000" dirty="0" smtClean="0"/>
              <a:t>â</a:t>
            </a:r>
            <a:r>
              <a:rPr lang="en-US" sz="2000" dirty="0" err="1" smtClean="0"/>
              <a:t>ntul</a:t>
            </a:r>
            <a:r>
              <a:rPr lang="en-US" sz="2000" dirty="0" smtClean="0"/>
              <a:t> </a:t>
            </a:r>
            <a:r>
              <a:rPr lang="en-US" sz="2000" dirty="0" err="1"/>
              <a:t>anumitor</a:t>
            </a:r>
            <a:r>
              <a:rPr lang="en-US" sz="2000" dirty="0"/>
              <a:t> </a:t>
            </a:r>
            <a:r>
              <a:rPr lang="en-US" sz="2000" dirty="0" err="1" smtClean="0"/>
              <a:t>specii</a:t>
            </a:r>
            <a:r>
              <a:rPr lang="ro-MO" sz="2000" dirty="0" smtClean="0"/>
              <a:t>;</a:t>
            </a:r>
            <a:endParaRPr lang="en-US" sz="2000" dirty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sz="2000" dirty="0" smtClean="0"/>
              <a:t>recepționarea </a:t>
            </a:r>
            <a:r>
              <a:rPr lang="vi-VN" sz="2000" dirty="0"/>
              <a:t>imediată a informațiilor legate de starea de sănătate a culturilor prin intermediul funcțiilor dezvoltate de drone agricole;</a:t>
            </a:r>
            <a:endParaRPr lang="ro-MO" sz="2000" dirty="0"/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ro-MO" sz="2000" dirty="0"/>
              <a:t>m</a:t>
            </a:r>
            <a:r>
              <a:rPr lang="vi-VN" sz="2000" dirty="0"/>
              <a:t>onitorizarea culturilor agricole de către</a:t>
            </a:r>
            <a:r>
              <a:rPr lang="ro-MO" sz="2000" dirty="0"/>
              <a:t> </a:t>
            </a:r>
            <a:r>
              <a:rPr lang="vi-VN" sz="2000" dirty="0"/>
              <a:t>autorități sau UE</a:t>
            </a:r>
            <a:r>
              <a:rPr lang="ro-MO" sz="2000" dirty="0"/>
              <a:t> </a:t>
            </a:r>
            <a:r>
              <a:rPr lang="vi-VN" sz="2000" dirty="0"/>
              <a:t>care dorește să vadă dacă persoanele ce primesc subvenții cultivă plantațiile pe care le-au declarat în acte;</a:t>
            </a:r>
          </a:p>
          <a:p>
            <a:pPr fontAlgn="base"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 2" pitchFamily="18" charset="2"/>
              <a:buChar char=""/>
            </a:pPr>
            <a:r>
              <a:rPr lang="vi-VN" sz="2000" dirty="0"/>
              <a:t>mecanismele de siguranță în exploatarea dronelor impun revenirea întotdeauna la locația originală de decolare.</a:t>
            </a:r>
          </a:p>
        </p:txBody>
      </p:sp>
    </p:spTree>
    <p:extLst>
      <p:ext uri="{BB962C8B-B14F-4D97-AF65-F5344CB8AC3E}">
        <p14:creationId xmlns:p14="http://schemas.microsoft.com/office/powerpoint/2010/main" val="2426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smtClean="0"/>
              <a:t>a </a:t>
            </a:r>
            <a:r>
              <a:rPr lang="de-DE" dirty="0" err="1"/>
              <a:t>monitoriza</a:t>
            </a:r>
            <a:r>
              <a:rPr lang="de-DE" dirty="0"/>
              <a:t> </a:t>
            </a:r>
            <a:r>
              <a:rPr lang="de-DE" dirty="0" err="1"/>
              <a:t>situația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parcurilor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naționale</a:t>
            </a:r>
            <a:r>
              <a:rPr lang="de-DE" dirty="0"/>
              <a:t>.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dirty="0" smtClean="0"/>
              <a:t>f</a:t>
            </a:r>
            <a:r>
              <a:rPr lang="de-DE" dirty="0" err="1" smtClean="0"/>
              <a:t>ie</a:t>
            </a:r>
            <a:r>
              <a:rPr lang="de-DE" dirty="0" smtClean="0"/>
              <a:t> </a:t>
            </a:r>
            <a:r>
              <a:rPr lang="de-DE" dirty="0" err="1"/>
              <a:t>că</a:t>
            </a:r>
            <a:r>
              <a:rPr lang="de-DE" dirty="0"/>
              <a:t> se </a:t>
            </a:r>
            <a:r>
              <a:rPr lang="de-DE" dirty="0" err="1"/>
              <a:t>dorește</a:t>
            </a:r>
            <a:r>
              <a:rPr lang="de-DE" dirty="0"/>
              <a:t> </a:t>
            </a:r>
            <a:r>
              <a:rPr lang="de-DE" dirty="0" err="1"/>
              <a:t>urmărirea</a:t>
            </a:r>
            <a:r>
              <a:rPr lang="de-DE" dirty="0"/>
              <a:t> </a:t>
            </a:r>
            <a:r>
              <a:rPr lang="de-DE" dirty="0" err="1"/>
              <a:t>florei</a:t>
            </a:r>
            <a:r>
              <a:rPr lang="de-DE" dirty="0"/>
              <a:t>,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dirty="0"/>
              <a:t>f</a:t>
            </a:r>
            <a:r>
              <a:rPr lang="de-DE" dirty="0" err="1"/>
              <a:t>ie</a:t>
            </a:r>
            <a:r>
              <a:rPr lang="de-DE" dirty="0"/>
              <a:t> </a:t>
            </a:r>
            <a:r>
              <a:rPr lang="de-DE" dirty="0" err="1"/>
              <a:t>că</a:t>
            </a:r>
            <a:r>
              <a:rPr lang="de-DE" dirty="0"/>
              <a:t> se </a:t>
            </a:r>
            <a:r>
              <a:rPr lang="de-DE" dirty="0" err="1"/>
              <a:t>dorește</a:t>
            </a:r>
            <a:r>
              <a:rPr lang="de-DE" dirty="0"/>
              <a:t> </a:t>
            </a:r>
            <a:r>
              <a:rPr lang="de-DE" dirty="0" err="1" smtClean="0"/>
              <a:t>urmărirea</a:t>
            </a:r>
            <a:r>
              <a:rPr lang="de-DE" dirty="0" smtClean="0"/>
              <a:t> </a:t>
            </a:r>
            <a:r>
              <a:rPr lang="de-DE" dirty="0" err="1"/>
              <a:t>faunei</a:t>
            </a:r>
            <a:r>
              <a:rPr lang="de-DE" dirty="0"/>
              <a:t> </a:t>
            </a:r>
            <a:endParaRPr lang="ro-MO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dirty="0"/>
              <a:t>f</a:t>
            </a:r>
            <a:r>
              <a:rPr lang="de-DE" dirty="0" err="1"/>
              <a:t>ie</a:t>
            </a:r>
            <a:r>
              <a:rPr lang="de-DE" dirty="0"/>
              <a:t> </a:t>
            </a:r>
            <a:r>
              <a:rPr lang="de-DE" dirty="0" err="1"/>
              <a:t>că</a:t>
            </a:r>
            <a:r>
              <a:rPr lang="de-DE" dirty="0"/>
              <a:t> se </a:t>
            </a:r>
            <a:r>
              <a:rPr lang="de-DE" dirty="0" err="1"/>
              <a:t>dorește</a:t>
            </a:r>
            <a:r>
              <a:rPr lang="de-DE" dirty="0"/>
              <a:t> </a:t>
            </a:r>
            <a:r>
              <a:rPr lang="de-DE" dirty="0" err="1" smtClean="0"/>
              <a:t>urmărirea</a:t>
            </a:r>
            <a:r>
              <a:rPr lang="ro-MO" dirty="0" smtClean="0"/>
              <a:t> </a:t>
            </a:r>
            <a:r>
              <a:rPr lang="de-DE" dirty="0" err="1" smtClean="0"/>
              <a:t>unor</a:t>
            </a:r>
            <a:r>
              <a:rPr lang="de-DE" dirty="0" smtClean="0"/>
              <a:t> </a:t>
            </a:r>
            <a:r>
              <a:rPr lang="de-DE" dirty="0" err="1" smtClean="0"/>
              <a:t>comportamente</a:t>
            </a:r>
            <a:r>
              <a:rPr lang="de-DE" dirty="0" smtClean="0"/>
              <a:t> </a:t>
            </a:r>
            <a:r>
              <a:rPr lang="de-DE" dirty="0" err="1" smtClean="0"/>
              <a:t>umane</a:t>
            </a:r>
            <a:r>
              <a:rPr lang="de-DE" dirty="0" smtClean="0"/>
              <a:t>,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dirty="0" err="1" smtClean="0"/>
              <a:t>putem</a:t>
            </a:r>
            <a:r>
              <a:rPr lang="en-US" dirty="0" smtClean="0"/>
              <a:t> </a:t>
            </a:r>
            <a:r>
              <a:rPr lang="en-US" dirty="0" err="1"/>
              <a:t>încadra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funcția</a:t>
            </a:r>
            <a:r>
              <a:rPr lang="en-US" dirty="0"/>
              <a:t> de </a:t>
            </a:r>
            <a:r>
              <a:rPr lang="en-US" dirty="0" err="1"/>
              <a:t>prevenire</a:t>
            </a:r>
            <a:r>
              <a:rPr lang="en-US" dirty="0"/>
              <a:t> a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nenorociri</a:t>
            </a:r>
            <a:r>
              <a:rPr lang="en-US" dirty="0"/>
              <a:t>, </a:t>
            </a:r>
            <a:r>
              <a:rPr lang="en-US" dirty="0" smtClean="0"/>
              <a:t>a</a:t>
            </a:r>
            <a:r>
              <a:rPr lang="ro-MO" dirty="0" smtClean="0"/>
              <a:t>ș</a:t>
            </a:r>
            <a:r>
              <a:rPr lang="en-US" dirty="0" smtClean="0"/>
              <a:t>a </a:t>
            </a:r>
            <a:r>
              <a:rPr lang="en-US" dirty="0"/>
              <a:t>cum </a:t>
            </a:r>
            <a:r>
              <a:rPr lang="en-US" dirty="0" err="1"/>
              <a:t>sunt</a:t>
            </a:r>
            <a:r>
              <a:rPr lang="en-US" dirty="0"/>
              <a:t>, de </a:t>
            </a:r>
            <a:r>
              <a:rPr lang="en-US" dirty="0" err="1"/>
              <a:t>exemplu</a:t>
            </a:r>
            <a:r>
              <a:rPr lang="en-US" dirty="0"/>
              <a:t>, </a:t>
            </a:r>
            <a:r>
              <a:rPr lang="en-US" dirty="0" err="1"/>
              <a:t>incendiile</a:t>
            </a:r>
            <a:r>
              <a:rPr lang="en-US" dirty="0" smtClean="0"/>
              <a:t>;</a:t>
            </a:r>
            <a:endParaRPr lang="ro-MO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/>
              <a:t>dronele </a:t>
            </a:r>
            <a:r>
              <a:rPr lang="de-DE" dirty="0" err="1"/>
              <a:t>sunt</a:t>
            </a:r>
            <a:r>
              <a:rPr lang="de-DE" dirty="0"/>
              <a:t> </a:t>
            </a:r>
            <a:r>
              <a:rPr lang="de-DE" dirty="0" err="1"/>
              <a:t>perfecte</a:t>
            </a:r>
            <a:r>
              <a:rPr lang="de-DE" dirty="0"/>
              <a:t> </a:t>
            </a:r>
            <a:r>
              <a:rPr lang="de-DE" dirty="0" err="1"/>
              <a:t>și</a:t>
            </a:r>
            <a:r>
              <a:rPr lang="de-DE" dirty="0"/>
              <a:t>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err="1"/>
              <a:t>cu</a:t>
            </a:r>
            <a:r>
              <a:rPr lang="de-DE" dirty="0"/>
              <a:t> </a:t>
            </a:r>
            <a:r>
              <a:rPr lang="de-DE" dirty="0" err="1"/>
              <a:t>succes</a:t>
            </a:r>
            <a:r>
              <a:rPr lang="de-DE" dirty="0"/>
              <a:t> de </a:t>
            </a:r>
            <a:r>
              <a:rPr lang="de-DE" dirty="0" err="1"/>
              <a:t>către</a:t>
            </a:r>
            <a:r>
              <a:rPr lang="de-DE" dirty="0"/>
              <a:t> </a:t>
            </a:r>
            <a:r>
              <a:rPr lang="de-DE" dirty="0" err="1"/>
              <a:t>autorități</a:t>
            </a:r>
            <a:r>
              <a:rPr lang="de-DE" dirty="0"/>
              <a:t>;</a:t>
            </a:r>
            <a:endParaRPr lang="ro-MO" dirty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62" y="1268760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</a:t>
            </a:r>
            <a:r>
              <a:rPr lang="ro-MO" dirty="0" smtClean="0"/>
              <a:t>f</a:t>
            </a:r>
            <a:r>
              <a:rPr lang="de-DE" dirty="0" err="1" smtClean="0"/>
              <a:t>olosind</a:t>
            </a:r>
            <a:r>
              <a:rPr lang="de-DE" dirty="0" smtClean="0"/>
              <a:t> drone: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err="1" smtClean="0"/>
              <a:t>autoritățile</a:t>
            </a:r>
            <a:r>
              <a:rPr lang="de-DE" dirty="0" smtClean="0"/>
              <a:t>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preveni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imigrația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ilegală</a:t>
            </a:r>
            <a:r>
              <a:rPr lang="de-DE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o-MO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vi-VN" dirty="0"/>
              <a:t>controlul de frontieră, o operațiune foarte importantă </a:t>
            </a:r>
            <a:r>
              <a:rPr lang="vi-VN" dirty="0" smtClean="0"/>
              <a:t>p</a:t>
            </a:r>
            <a:r>
              <a:rPr lang="ro-MO" dirty="0" smtClean="0"/>
              <a:t>/</a:t>
            </a:r>
            <a:r>
              <a:rPr lang="vi-VN" dirty="0" smtClean="0"/>
              <a:t>u </a:t>
            </a:r>
            <a:r>
              <a:rPr lang="vi-VN" dirty="0"/>
              <a:t>a preveni </a:t>
            </a:r>
            <a:r>
              <a:rPr lang="vi-VN" dirty="0" smtClean="0"/>
              <a:t>emigr</a:t>
            </a:r>
            <a:r>
              <a:rPr lang="ro-MO" dirty="0" smtClean="0"/>
              <a:t>ă</a:t>
            </a:r>
            <a:r>
              <a:rPr lang="vi-VN" dirty="0" smtClean="0"/>
              <a:t>rile </a:t>
            </a:r>
            <a:r>
              <a:rPr lang="vi-VN" dirty="0"/>
              <a:t>ilegale;</a:t>
            </a:r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de-DE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onele</a:t>
            </a:r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/>
              <a:t>se </a:t>
            </a:r>
            <a:r>
              <a:rPr lang="de-DE" dirty="0" err="1"/>
              <a:t>înalță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aer</a:t>
            </a:r>
            <a:r>
              <a:rPr lang="de-DE" dirty="0"/>
              <a:t> </a:t>
            </a:r>
            <a:r>
              <a:rPr lang="de-DE" dirty="0" err="1"/>
              <a:t>și</a:t>
            </a:r>
            <a:r>
              <a:rPr lang="de-DE" dirty="0"/>
              <a:t> </a:t>
            </a:r>
            <a:r>
              <a:rPr lang="de-DE" dirty="0" err="1"/>
              <a:t>monitorizează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orice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 </a:t>
            </a:r>
            <a:r>
              <a:rPr lang="de-DE" dirty="0" err="1"/>
              <a:t>frontierele</a:t>
            </a:r>
            <a:r>
              <a:rPr lang="de-DE" dirty="0"/>
              <a:t>, </a:t>
            </a:r>
            <a:endParaRPr lang="ro-MO" dirty="0" smtClean="0"/>
          </a:p>
          <a:p>
            <a:pPr lvl="0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 </a:t>
            </a:r>
            <a:r>
              <a:rPr lang="de-DE" dirty="0"/>
              <a:t>a </a:t>
            </a:r>
            <a:r>
              <a:rPr lang="de-DE" dirty="0" err="1"/>
              <a:t>garanta</a:t>
            </a:r>
            <a:r>
              <a:rPr lang="de-DE" dirty="0"/>
              <a:t> </a:t>
            </a:r>
            <a:r>
              <a:rPr lang="de-DE" dirty="0" err="1"/>
              <a:t>că</a:t>
            </a:r>
            <a:r>
              <a:rPr lang="de-DE" dirty="0"/>
              <a:t> </a:t>
            </a:r>
            <a:r>
              <a:rPr lang="de-DE" dirty="0" err="1"/>
              <a:t>nimic</a:t>
            </a:r>
            <a:r>
              <a:rPr lang="de-DE" dirty="0"/>
              <a:t> nu </a:t>
            </a:r>
            <a:r>
              <a:rPr lang="de-DE" dirty="0" err="1"/>
              <a:t>intră</a:t>
            </a:r>
            <a:r>
              <a:rPr lang="de-DE" dirty="0"/>
              <a:t> sau </a:t>
            </a:r>
            <a:r>
              <a:rPr lang="de-DE" dirty="0" err="1"/>
              <a:t>iese</a:t>
            </a:r>
            <a:r>
              <a:rPr lang="de-DE" dirty="0"/>
              <a:t> </a:t>
            </a:r>
            <a:r>
              <a:rPr lang="de-DE" dirty="0" err="1"/>
              <a:t>din</a:t>
            </a:r>
            <a:r>
              <a:rPr lang="de-DE" dirty="0"/>
              <a:t> </a:t>
            </a:r>
            <a:r>
              <a:rPr lang="de-DE" dirty="0" err="1"/>
              <a:t>țară</a:t>
            </a:r>
            <a:r>
              <a:rPr lang="de-DE" dirty="0"/>
              <a:t> </a:t>
            </a:r>
            <a:r>
              <a:rPr lang="de-DE" dirty="0" err="1"/>
              <a:t>fără</a:t>
            </a:r>
            <a:r>
              <a:rPr lang="de-DE" dirty="0"/>
              <a:t> </a:t>
            </a:r>
            <a:r>
              <a:rPr lang="de-DE" dirty="0" err="1"/>
              <a:t>știrea</a:t>
            </a:r>
            <a:r>
              <a:rPr lang="de-DE" dirty="0"/>
              <a:t> </a:t>
            </a:r>
            <a:r>
              <a:rPr lang="de-DE" dirty="0" err="1"/>
              <a:t>personalului</a:t>
            </a:r>
            <a:r>
              <a:rPr lang="de-DE" dirty="0"/>
              <a:t> </a:t>
            </a:r>
            <a:r>
              <a:rPr lang="de-DE" dirty="0" err="1"/>
              <a:t>autorizat</a:t>
            </a:r>
            <a:r>
              <a:rPr lang="de-DE" dirty="0"/>
              <a:t>;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941168"/>
            <a:ext cx="2990106" cy="2105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6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96752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 smtClean="0"/>
              <a:t>folosite</a:t>
            </a:r>
            <a:r>
              <a:rPr lang="de-DE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Dronele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 err="1"/>
              <a:t>sunt</a:t>
            </a:r>
            <a:r>
              <a:rPr lang="de-DE" sz="2800" dirty="0"/>
              <a:t> </a:t>
            </a:r>
            <a:r>
              <a:rPr lang="de-DE" sz="2800" dirty="0" err="1"/>
              <a:t>echipamente</a:t>
            </a:r>
            <a:r>
              <a:rPr lang="de-DE" sz="2800" dirty="0"/>
              <a:t> extrem de </a:t>
            </a:r>
            <a:r>
              <a:rPr lang="de-DE" sz="2800" dirty="0" err="1"/>
              <a:t>utile</a:t>
            </a:r>
            <a:r>
              <a:rPr lang="de-DE" sz="2800" dirty="0"/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domeniul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jurnalismului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o-MO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800" dirty="0" err="1" smtClean="0"/>
              <a:t>Reporterii</a:t>
            </a:r>
            <a:r>
              <a:rPr lang="de-DE" sz="2800" dirty="0" smtClean="0"/>
              <a:t> </a:t>
            </a:r>
            <a:r>
              <a:rPr lang="de-DE" sz="2800" dirty="0" err="1"/>
              <a:t>pot</a:t>
            </a:r>
            <a:r>
              <a:rPr lang="de-DE" sz="2800" dirty="0"/>
              <a:t> </a:t>
            </a:r>
            <a:r>
              <a:rPr lang="de-DE" sz="2800" dirty="0" err="1"/>
              <a:t>folosi</a:t>
            </a:r>
            <a:r>
              <a:rPr lang="de-DE" sz="2800" dirty="0"/>
              <a:t> </a:t>
            </a:r>
            <a:r>
              <a:rPr lang="de-DE" sz="2800" dirty="0" err="1"/>
              <a:t>în</a:t>
            </a:r>
            <a:r>
              <a:rPr lang="de-DE" sz="2800" dirty="0"/>
              <a:t> </a:t>
            </a:r>
            <a:r>
              <a:rPr lang="de-DE" sz="2800" dirty="0" err="1"/>
              <a:t>scop</a:t>
            </a:r>
            <a:r>
              <a:rPr lang="de-DE" sz="2800" dirty="0"/>
              <a:t> de </a:t>
            </a:r>
            <a:r>
              <a:rPr lang="de-DE" sz="2800" dirty="0" err="1"/>
              <a:t>informare</a:t>
            </a:r>
            <a:r>
              <a:rPr lang="de-DE" sz="2800" dirty="0"/>
              <a:t> non-</a:t>
            </a:r>
            <a:r>
              <a:rPr lang="de-DE" sz="2800" dirty="0" err="1"/>
              <a:t>militar</a:t>
            </a:r>
            <a:r>
              <a:rPr lang="de-DE" sz="2800" dirty="0"/>
              <a:t> 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dronele</a:t>
            </a:r>
            <a:r>
              <a:rPr lang="de-DE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 err="1"/>
              <a:t>și</a:t>
            </a:r>
            <a:r>
              <a:rPr lang="de-DE" sz="2800" dirty="0"/>
              <a:t> </a:t>
            </a:r>
            <a:r>
              <a:rPr lang="de-DE" sz="2800" dirty="0" err="1"/>
              <a:t>pot</a:t>
            </a:r>
            <a:r>
              <a:rPr lang="de-DE" sz="2800" dirty="0"/>
              <a:t> </a:t>
            </a:r>
            <a:r>
              <a:rPr lang="de-DE" sz="2800" dirty="0" err="1"/>
              <a:t>obține</a:t>
            </a:r>
            <a:r>
              <a:rPr lang="de-DE" sz="2800" dirty="0"/>
              <a:t> </a:t>
            </a:r>
            <a:r>
              <a:rPr lang="de-DE" sz="2800" dirty="0" err="1"/>
              <a:t>dovezi</a:t>
            </a:r>
            <a:r>
              <a:rPr lang="de-DE" sz="2800" dirty="0"/>
              <a:t> de </a:t>
            </a:r>
            <a:r>
              <a:rPr lang="de-DE" sz="2800" dirty="0" err="1"/>
              <a:t>necontestat</a:t>
            </a:r>
            <a:r>
              <a:rPr lang="de-DE" sz="2800" dirty="0"/>
              <a:t> </a:t>
            </a:r>
            <a:r>
              <a:rPr lang="de-DE" sz="2800" dirty="0" err="1"/>
              <a:t>pe</a:t>
            </a:r>
            <a:r>
              <a:rPr lang="de-DE" sz="2800" dirty="0"/>
              <a:t> </a:t>
            </a:r>
            <a:r>
              <a:rPr lang="de-DE" sz="2800" dirty="0" err="1"/>
              <a:t>baza</a:t>
            </a:r>
            <a:r>
              <a:rPr lang="de-DE" sz="2800" dirty="0"/>
              <a:t> </a:t>
            </a:r>
            <a:r>
              <a:rPr lang="de-DE" sz="2800" dirty="0" err="1"/>
              <a:t>cărora</a:t>
            </a:r>
            <a:r>
              <a:rPr lang="de-DE" sz="2800" dirty="0"/>
              <a:t> </a:t>
            </a:r>
            <a:r>
              <a:rPr lang="de-DE" sz="2800" dirty="0" err="1"/>
              <a:t>își</a:t>
            </a:r>
            <a:r>
              <a:rPr lang="de-DE" sz="2800" dirty="0"/>
              <a:t> </a:t>
            </a:r>
            <a:r>
              <a:rPr lang="de-DE" sz="2800" dirty="0" err="1"/>
              <a:t>pot</a:t>
            </a:r>
            <a:r>
              <a:rPr lang="de-DE" sz="2800" dirty="0"/>
              <a:t> </a:t>
            </a:r>
            <a:r>
              <a:rPr lang="de-DE" sz="2800" dirty="0" err="1"/>
              <a:t>scrie</a:t>
            </a:r>
            <a:r>
              <a:rPr lang="de-DE" sz="2800" dirty="0"/>
              <a:t> </a:t>
            </a:r>
            <a:r>
              <a:rPr lang="de-DE" sz="2800" dirty="0" err="1"/>
              <a:t>materialele</a:t>
            </a:r>
            <a:r>
              <a:rPr lang="de-DE" sz="2800" dirty="0"/>
              <a:t>;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8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536504"/>
          </a:xfrm>
        </p:spPr>
        <p:txBody>
          <a:bodyPr>
            <a:normAutofit fontScale="25000" lnSpcReduction="20000"/>
          </a:bodyPr>
          <a:lstStyle/>
          <a:p>
            <a:pPr marL="0" lv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9600" dirty="0" smtClean="0"/>
              <a:t>a </a:t>
            </a:r>
            <a:r>
              <a:rPr lang="de-DE" sz="9600" dirty="0" err="1"/>
              <a:t>monitoriza</a:t>
            </a:r>
            <a:r>
              <a:rPr lang="de-DE" sz="9600" dirty="0"/>
              <a:t> </a:t>
            </a:r>
            <a:r>
              <a:rPr lang="de-DE" sz="9600" dirty="0" err="1"/>
              <a:t>locațiile</a:t>
            </a:r>
            <a:r>
              <a:rPr lang="de-DE" sz="9600" dirty="0"/>
              <a:t> </a:t>
            </a:r>
            <a:endParaRPr lang="ro-MO" sz="9600" dirty="0" smtClean="0"/>
          </a:p>
          <a:p>
            <a:pPr marL="0" lv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9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arheologice</a:t>
            </a:r>
            <a:r>
              <a:rPr lang="de-DE" sz="9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o-MO" sz="9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9600" dirty="0" err="1" smtClean="0"/>
              <a:t>dificil</a:t>
            </a:r>
            <a:r>
              <a:rPr lang="de-DE" sz="9600" dirty="0" smtClean="0"/>
              <a:t> </a:t>
            </a:r>
            <a:r>
              <a:rPr lang="de-DE" sz="9600" dirty="0"/>
              <a:t>de </a:t>
            </a:r>
            <a:r>
              <a:rPr lang="de-DE" sz="9600" dirty="0" err="1"/>
              <a:t>investigat</a:t>
            </a:r>
            <a:r>
              <a:rPr lang="de-DE" sz="9600" dirty="0"/>
              <a:t> </a:t>
            </a:r>
            <a:endParaRPr lang="ro-MO" sz="9600" dirty="0" smtClean="0"/>
          </a:p>
          <a:p>
            <a:pPr marL="0" lvl="0" indent="0" algn="r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9600" dirty="0" smtClean="0"/>
              <a:t>de </a:t>
            </a:r>
            <a:r>
              <a:rPr lang="de-DE" sz="9600" dirty="0" err="1"/>
              <a:t>altfel</a:t>
            </a:r>
            <a:r>
              <a:rPr lang="de-DE" sz="9600" dirty="0"/>
              <a:t> de </a:t>
            </a:r>
            <a:r>
              <a:rPr lang="de-DE" sz="9600" dirty="0" err="1"/>
              <a:t>către</a:t>
            </a:r>
            <a:r>
              <a:rPr lang="de-DE" sz="9600" dirty="0"/>
              <a:t> </a:t>
            </a:r>
            <a:r>
              <a:rPr lang="de-DE" sz="9600" dirty="0" err="1" smtClean="0"/>
              <a:t>om</a:t>
            </a:r>
            <a:r>
              <a:rPr lang="de-DE" sz="9600" dirty="0" smtClean="0"/>
              <a:t>.</a:t>
            </a:r>
            <a:endParaRPr lang="ro-MO" sz="9600" dirty="0" smtClean="0"/>
          </a:p>
          <a:p>
            <a:pPr marL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9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dronă </a:t>
            </a:r>
            <a:r>
              <a:rPr lang="de-DE" sz="9600" dirty="0" err="1" smtClean="0"/>
              <a:t>este</a:t>
            </a:r>
            <a:r>
              <a:rPr lang="ro-MO" sz="9600" dirty="0" smtClean="0"/>
              <a:t>:</a:t>
            </a:r>
            <a:r>
              <a:rPr lang="de-DE" sz="9600" dirty="0" smtClean="0"/>
              <a:t> </a:t>
            </a:r>
            <a:endParaRPr lang="ro-MO" sz="9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9600" dirty="0" err="1" smtClean="0"/>
              <a:t>mică</a:t>
            </a:r>
            <a:r>
              <a:rPr lang="de-DE" sz="9600" dirty="0"/>
              <a:t>, </a:t>
            </a:r>
            <a:endParaRPr lang="ro-MO" sz="9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9600" dirty="0" err="1" smtClean="0"/>
              <a:t>ușoară</a:t>
            </a:r>
            <a:r>
              <a:rPr lang="de-DE" sz="9600" dirty="0"/>
              <a:t>, </a:t>
            </a:r>
            <a:endParaRPr lang="ro-MO" sz="9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9600" dirty="0" err="1" smtClean="0"/>
              <a:t>zboară</a:t>
            </a:r>
            <a:r>
              <a:rPr lang="de-DE" sz="9600" dirty="0" smtClean="0"/>
              <a:t> </a:t>
            </a:r>
            <a:r>
              <a:rPr lang="de-DE" sz="9600" dirty="0"/>
              <a:t>peste </a:t>
            </a:r>
            <a:r>
              <a:rPr lang="de-DE" sz="9600" dirty="0" smtClean="0"/>
              <a:t>tot</a:t>
            </a:r>
            <a:r>
              <a:rPr lang="ro-MO" sz="9600" dirty="0" smtClean="0"/>
              <a:t>, </a:t>
            </a:r>
            <a:r>
              <a:rPr lang="de-DE" sz="9600" dirty="0" smtClean="0"/>
              <a:t> </a:t>
            </a:r>
            <a:endParaRPr lang="ro-MO" sz="9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9600" dirty="0" err="1" smtClean="0"/>
              <a:t>este</a:t>
            </a:r>
            <a:r>
              <a:rPr lang="de-DE" sz="9600" dirty="0" smtClean="0"/>
              <a:t> </a:t>
            </a:r>
            <a:r>
              <a:rPr lang="de-DE" sz="9600" dirty="0" err="1"/>
              <a:t>foarte</a:t>
            </a:r>
            <a:r>
              <a:rPr lang="de-DE" sz="9600" dirty="0"/>
              <a:t> </a:t>
            </a:r>
            <a:r>
              <a:rPr lang="de-DE" sz="9600" dirty="0" err="1"/>
              <a:t>practică</a:t>
            </a:r>
            <a:r>
              <a:rPr lang="de-DE" sz="9600" dirty="0"/>
              <a:t> </a:t>
            </a:r>
            <a:endParaRPr lang="ro-MO" sz="9600" dirty="0" smtClean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9600" dirty="0" err="1" smtClean="0"/>
              <a:t>în</a:t>
            </a:r>
            <a:r>
              <a:rPr lang="de-DE" sz="9600" dirty="0" smtClean="0"/>
              <a:t> </a:t>
            </a:r>
            <a:r>
              <a:rPr lang="de-DE" sz="9600" dirty="0" err="1"/>
              <a:t>domeniul</a:t>
            </a:r>
            <a:r>
              <a:rPr lang="de-DE" sz="9600" dirty="0"/>
              <a:t> </a:t>
            </a:r>
            <a:r>
              <a:rPr lang="de-DE" sz="9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arheologi</a:t>
            </a:r>
            <a:r>
              <a:rPr lang="de-DE" sz="9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ro-MO" sz="1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1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4548598" cy="18851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172" name="Picture 4" descr="Imagini pentru poze cu drone unde greu se aju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960440" cy="22149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433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227" y="1268760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Dronele</a:t>
            </a:r>
            <a:r>
              <a:rPr lang="de-DE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dirty="0" err="1"/>
              <a:t>sunt</a:t>
            </a:r>
            <a:r>
              <a:rPr lang="de-DE" sz="2800" dirty="0"/>
              <a:t> </a:t>
            </a:r>
            <a:r>
              <a:rPr lang="de-DE" sz="2800" dirty="0" err="1"/>
              <a:t>foarte</a:t>
            </a:r>
            <a:r>
              <a:rPr lang="de-DE" sz="2800" dirty="0"/>
              <a:t> </a:t>
            </a:r>
            <a:r>
              <a:rPr lang="de-DE" sz="2800" dirty="0" err="1"/>
              <a:t>utile</a:t>
            </a:r>
            <a:r>
              <a:rPr lang="de-DE" sz="2800" dirty="0"/>
              <a:t> </a:t>
            </a:r>
            <a:r>
              <a:rPr lang="de-DE" sz="2800" dirty="0" smtClean="0"/>
              <a:t>p</a:t>
            </a:r>
            <a:r>
              <a:rPr lang="ro-MO" sz="2800" dirty="0" smtClean="0"/>
              <a:t>/</a:t>
            </a:r>
            <a:r>
              <a:rPr lang="de-DE" sz="2800" dirty="0" smtClean="0"/>
              <a:t>u </a:t>
            </a:r>
            <a:r>
              <a:rPr lang="de-DE" sz="2800" dirty="0" err="1"/>
              <a:t>autoritățile</a:t>
            </a:r>
            <a:r>
              <a:rPr lang="de-DE" sz="2800" dirty="0"/>
              <a:t> </a:t>
            </a:r>
            <a:r>
              <a:rPr lang="de-DE" sz="2800" dirty="0" err="1"/>
              <a:t>care</a:t>
            </a:r>
            <a:r>
              <a:rPr lang="de-DE" sz="2800" dirty="0"/>
              <a:t> </a:t>
            </a:r>
            <a:r>
              <a:rPr lang="de-DE" sz="2800" dirty="0" err="1"/>
              <a:t>trebuie</a:t>
            </a:r>
            <a:r>
              <a:rPr lang="de-DE" sz="2800" dirty="0"/>
              <a:t> </a:t>
            </a:r>
            <a:r>
              <a:rPr lang="de-DE" sz="2800" dirty="0" err="1"/>
              <a:t>să</a:t>
            </a:r>
            <a:r>
              <a:rPr lang="de-DE" sz="2800" dirty="0"/>
              <a:t> </a:t>
            </a:r>
            <a:r>
              <a:rPr lang="de-DE" sz="2800" dirty="0" err="1"/>
              <a:t>realizeze</a:t>
            </a:r>
            <a:r>
              <a:rPr lang="de-DE" sz="2800" dirty="0"/>
              <a:t> </a:t>
            </a:r>
            <a:r>
              <a:rPr lang="de-DE" sz="2800" dirty="0" err="1"/>
              <a:t>inspecții</a:t>
            </a:r>
            <a:r>
              <a:rPr lang="de-DE" sz="2800" dirty="0"/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zone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dificil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de-DE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parcurs</a:t>
            </a:r>
            <a:r>
              <a:rPr lang="ro-MO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de-DE" sz="3100" dirty="0" err="1" smtClean="0"/>
              <a:t>linii</a:t>
            </a:r>
            <a:r>
              <a:rPr lang="de-DE" sz="3100" dirty="0" smtClean="0"/>
              <a:t> </a:t>
            </a:r>
            <a:r>
              <a:rPr lang="de-DE" sz="3100" dirty="0"/>
              <a:t>de </a:t>
            </a:r>
            <a:r>
              <a:rPr lang="de-DE" sz="3100" dirty="0" err="1"/>
              <a:t>înaltă</a:t>
            </a:r>
            <a:r>
              <a:rPr lang="de-DE" sz="3100" dirty="0"/>
              <a:t> </a:t>
            </a:r>
            <a:r>
              <a:rPr lang="de-DE" sz="3100" dirty="0" err="1"/>
              <a:t>tensiune</a:t>
            </a:r>
            <a:r>
              <a:rPr lang="de-DE" sz="3100" dirty="0"/>
              <a:t>, </a:t>
            </a:r>
            <a:endParaRPr lang="ro-MO" sz="3100" dirty="0" smtClean="0"/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en-US" sz="3200" dirty="0" err="1"/>
              <a:t>liniilor</a:t>
            </a:r>
            <a:r>
              <a:rPr lang="en-US" sz="3200" dirty="0"/>
              <a:t> </a:t>
            </a:r>
            <a:r>
              <a:rPr lang="en-US" sz="3200" dirty="0" err="1"/>
              <a:t>electrice</a:t>
            </a:r>
            <a:r>
              <a:rPr lang="en-US" sz="3200" dirty="0"/>
              <a:t>,</a:t>
            </a:r>
            <a:endParaRPr lang="ro-MO" sz="3100" dirty="0" smtClean="0"/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de-DE" sz="3100" dirty="0" err="1" smtClean="0"/>
              <a:t>conducte</a:t>
            </a:r>
            <a:r>
              <a:rPr lang="de-DE" sz="3100" dirty="0"/>
              <a:t>, </a:t>
            </a:r>
            <a:endParaRPr lang="ro-MO" sz="3100" dirty="0" smtClean="0"/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de-DE" sz="3100" dirty="0" err="1" smtClean="0"/>
              <a:t>apeducte</a:t>
            </a:r>
            <a:r>
              <a:rPr lang="de-DE" sz="3100" dirty="0"/>
              <a:t>, </a:t>
            </a:r>
            <a:endParaRPr lang="ro-MO" sz="3100" dirty="0" smtClean="0"/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de-DE" sz="3100" dirty="0" err="1" smtClean="0"/>
              <a:t>poduri</a:t>
            </a:r>
            <a:r>
              <a:rPr lang="de-DE" sz="3100" dirty="0"/>
              <a:t>, </a:t>
            </a:r>
            <a:endParaRPr lang="ro-MO" sz="3100" dirty="0" smtClean="0"/>
          </a:p>
          <a:p>
            <a:pPr lvl="2">
              <a:spcBef>
                <a:spcPts val="0"/>
              </a:spcBef>
              <a:buFont typeface="Wingdings" pitchFamily="2" charset="2"/>
              <a:buChar char="Ø"/>
            </a:pPr>
            <a:r>
              <a:rPr lang="de-DE" sz="3100" dirty="0" err="1" smtClean="0"/>
              <a:t>baraje</a:t>
            </a:r>
            <a:r>
              <a:rPr lang="de-DE" sz="3100" dirty="0" smtClean="0"/>
              <a:t> </a:t>
            </a:r>
            <a:r>
              <a:rPr lang="de-DE" sz="3100" dirty="0"/>
              <a:t>etc</a:t>
            </a:r>
            <a:r>
              <a:rPr lang="de-DE" sz="3100" dirty="0" smtClean="0"/>
              <a:t>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3442"/>
            <a:ext cx="4066137" cy="2213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 smtClean="0"/>
              <a:t>folosite</a:t>
            </a:r>
            <a:r>
              <a:rPr lang="de-DE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400" dirty="0" err="1" smtClean="0"/>
              <a:t>Transportul</a:t>
            </a:r>
            <a:r>
              <a:rPr lang="de-DE" sz="2400" dirty="0" smtClean="0"/>
              <a:t> </a:t>
            </a:r>
            <a:r>
              <a:rPr lang="de-DE" sz="2400" dirty="0" err="1" smtClean="0"/>
              <a:t>unor</a:t>
            </a:r>
            <a:r>
              <a:rPr lang="de-DE" sz="2400" dirty="0" smtClean="0"/>
              <a:t> </a:t>
            </a:r>
            <a:r>
              <a:rPr lang="de-DE" sz="2400" dirty="0" err="1"/>
              <a:t>obiecte</a:t>
            </a:r>
            <a:r>
              <a:rPr lang="de-DE" sz="2400" dirty="0"/>
              <a:t> </a:t>
            </a:r>
            <a:r>
              <a:rPr lang="de-DE" sz="2400" dirty="0" err="1"/>
              <a:t>cu</a:t>
            </a:r>
            <a:r>
              <a:rPr lang="de-DE" sz="2400" dirty="0"/>
              <a:t> </a:t>
            </a:r>
            <a:r>
              <a:rPr lang="de-DE" sz="2400" dirty="0" err="1"/>
              <a:t>dimensiuni</a:t>
            </a:r>
            <a:r>
              <a:rPr lang="de-DE" sz="2400" dirty="0"/>
              <a:t> </a:t>
            </a:r>
            <a:r>
              <a:rPr lang="de-DE" sz="2400" dirty="0" err="1"/>
              <a:t>reduse</a:t>
            </a:r>
            <a:r>
              <a:rPr lang="de-DE" sz="2400" dirty="0"/>
              <a:t>, </a:t>
            </a:r>
            <a:r>
              <a:rPr lang="de-DE" sz="2400" dirty="0" err="1"/>
              <a:t>până</a:t>
            </a:r>
            <a:r>
              <a:rPr lang="de-DE" sz="2400" dirty="0"/>
              <a:t> la </a:t>
            </a:r>
            <a:r>
              <a:rPr lang="de-DE" sz="2400" dirty="0" err="1"/>
              <a:t>câteva</a:t>
            </a:r>
            <a:r>
              <a:rPr lang="de-DE" sz="2400" dirty="0"/>
              <a:t> </a:t>
            </a:r>
            <a:r>
              <a:rPr lang="de-DE" sz="2400" dirty="0" smtClean="0"/>
              <a:t>k</a:t>
            </a:r>
            <a:r>
              <a:rPr lang="ro-MO" sz="2400" dirty="0" smtClean="0"/>
              <a:t>g</a:t>
            </a:r>
            <a:r>
              <a:rPr lang="de-DE" sz="2400" dirty="0" smtClean="0"/>
              <a:t>. </a:t>
            </a:r>
            <a:endParaRPr lang="ro-MO" sz="24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2400" dirty="0" err="1" smtClean="0"/>
              <a:t>În</a:t>
            </a:r>
            <a:r>
              <a:rPr lang="de-DE" sz="2400" dirty="0" smtClean="0"/>
              <a:t> </a:t>
            </a:r>
            <a:r>
              <a:rPr lang="de-DE" sz="2400" dirty="0" err="1"/>
              <a:t>zonele</a:t>
            </a:r>
            <a:r>
              <a:rPr lang="de-DE" sz="2400" dirty="0"/>
              <a:t> </a:t>
            </a:r>
            <a:r>
              <a:rPr lang="de-DE" sz="2400" dirty="0" err="1"/>
              <a:t>critice</a:t>
            </a:r>
            <a:r>
              <a:rPr lang="de-DE" sz="2400" dirty="0"/>
              <a:t>, </a:t>
            </a:r>
            <a:r>
              <a:rPr lang="de-DE" sz="2400" dirty="0" err="1"/>
              <a:t>afectate</a:t>
            </a:r>
            <a:r>
              <a:rPr lang="de-DE" sz="2400" dirty="0"/>
              <a:t> de </a:t>
            </a:r>
            <a:r>
              <a:rPr lang="de-DE" sz="2400" dirty="0" err="1"/>
              <a:t>anumite</a:t>
            </a:r>
            <a:r>
              <a:rPr lang="de-DE" sz="2400" dirty="0"/>
              <a:t> </a:t>
            </a:r>
            <a:r>
              <a:rPr lang="de-DE" sz="2400" dirty="0" err="1"/>
              <a:t>calamități</a:t>
            </a:r>
            <a:r>
              <a:rPr lang="de-DE" sz="2400" dirty="0"/>
              <a:t>, se </a:t>
            </a:r>
            <a:r>
              <a:rPr lang="de-DE" sz="2400" dirty="0" err="1"/>
              <a:t>poate</a:t>
            </a:r>
            <a:r>
              <a:rPr lang="de-DE" sz="2400" dirty="0"/>
              <a:t> </a:t>
            </a:r>
            <a:r>
              <a:rPr lang="de-DE" sz="2400" dirty="0" err="1"/>
              <a:t>face</a:t>
            </a:r>
            <a:r>
              <a:rPr lang="de-DE" sz="2400" dirty="0"/>
              <a:t> </a:t>
            </a:r>
            <a:r>
              <a:rPr lang="de-DE" sz="2400" dirty="0" err="1"/>
              <a:t>transportul</a:t>
            </a:r>
            <a:r>
              <a:rPr lang="de-DE" sz="2400" dirty="0"/>
              <a:t> </a:t>
            </a:r>
            <a:r>
              <a:rPr lang="de-DE" sz="2400" dirty="0" err="1"/>
              <a:t>unor</a:t>
            </a:r>
            <a:r>
              <a:rPr lang="de-DE" sz="2400" dirty="0"/>
              <a:t> </a:t>
            </a:r>
            <a:r>
              <a:rPr lang="de-DE" sz="2400" dirty="0" err="1"/>
              <a:t>alimente</a:t>
            </a:r>
            <a:r>
              <a:rPr lang="de-DE" sz="2400" dirty="0"/>
              <a:t> </a:t>
            </a:r>
            <a:r>
              <a:rPr lang="de-DE" sz="2400" dirty="0" err="1"/>
              <a:t>cu</a:t>
            </a:r>
            <a:r>
              <a:rPr lang="de-DE" sz="2400" dirty="0"/>
              <a:t> o dronă </a:t>
            </a:r>
            <a:r>
              <a:rPr lang="de-DE" sz="2400" dirty="0" err="1"/>
              <a:t>civilă</a:t>
            </a:r>
            <a:r>
              <a:rPr lang="de-DE" sz="2400" dirty="0"/>
              <a:t> sau </a:t>
            </a:r>
            <a:r>
              <a:rPr lang="de-DE" sz="2400" dirty="0" err="1"/>
              <a:t>chiar</a:t>
            </a:r>
            <a:r>
              <a:rPr lang="de-DE" sz="2400" dirty="0"/>
              <a:t> </a:t>
            </a:r>
            <a:r>
              <a:rPr lang="de-DE" sz="2400" dirty="0" err="1"/>
              <a:t>pot</a:t>
            </a:r>
            <a:r>
              <a:rPr lang="de-DE" sz="2400" dirty="0"/>
              <a:t> </a:t>
            </a:r>
            <a:r>
              <a:rPr lang="de-DE" sz="2400" dirty="0" err="1"/>
              <a:t>fi</a:t>
            </a:r>
            <a:r>
              <a:rPr lang="de-DE" sz="2400" dirty="0"/>
              <a:t> </a:t>
            </a:r>
            <a:r>
              <a:rPr lang="de-DE" sz="2400" dirty="0" err="1"/>
              <a:t>folosite</a:t>
            </a:r>
            <a:r>
              <a:rPr lang="de-DE" sz="2400" dirty="0"/>
              <a:t> </a:t>
            </a:r>
            <a:r>
              <a:rPr lang="de-DE" sz="2400" dirty="0" smtClean="0"/>
              <a:t>p</a:t>
            </a:r>
            <a:r>
              <a:rPr lang="ro-MO" sz="2400" dirty="0" smtClean="0"/>
              <a:t>/</a:t>
            </a:r>
            <a:r>
              <a:rPr lang="de-DE" sz="2400" dirty="0" smtClean="0"/>
              <a:t>u </a:t>
            </a:r>
            <a:r>
              <a:rPr lang="de-DE" sz="2400" dirty="0"/>
              <a:t>a </a:t>
            </a:r>
            <a:r>
              <a:rPr lang="de-DE" sz="2400" dirty="0" err="1"/>
              <a:t>căuta</a:t>
            </a:r>
            <a:r>
              <a:rPr lang="de-DE" sz="2400" dirty="0"/>
              <a:t> </a:t>
            </a:r>
            <a:r>
              <a:rPr lang="de-DE" sz="2400" dirty="0" err="1" smtClean="0"/>
              <a:t>supraviețuitori</a:t>
            </a:r>
            <a:r>
              <a:rPr lang="ro-MO" sz="2400" dirty="0" smtClean="0"/>
              <a:t>.</a:t>
            </a:r>
            <a:r>
              <a:rPr lang="de-DE" sz="2400" dirty="0" smtClean="0"/>
              <a:t> </a:t>
            </a:r>
            <a:endParaRPr lang="ro-MO" sz="2400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endParaRPr lang="ro-MO" sz="2000" i="1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endParaRPr lang="ro-MO" sz="2000" i="1" dirty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de-DE" sz="2000" i="1" dirty="0" err="1" smtClean="0"/>
              <a:t>În</a:t>
            </a:r>
            <a:r>
              <a:rPr lang="de-DE" sz="2000" i="1" dirty="0" smtClean="0"/>
              <a:t> </a:t>
            </a:r>
            <a:r>
              <a:rPr lang="de-DE" sz="2000" i="1" dirty="0" err="1"/>
              <a:t>România</a:t>
            </a:r>
            <a:r>
              <a:rPr lang="de-DE" sz="2000" i="1" dirty="0"/>
              <a:t> </a:t>
            </a:r>
            <a:r>
              <a:rPr lang="de-DE" sz="2000" i="1" dirty="0" err="1"/>
              <a:t>cu</a:t>
            </a:r>
            <a:r>
              <a:rPr lang="de-DE" sz="2000" i="1" dirty="0"/>
              <a:t> </a:t>
            </a:r>
            <a:r>
              <a:rPr lang="de-DE" sz="2000" i="1" dirty="0" err="1"/>
              <a:t>ajutorul</a:t>
            </a:r>
            <a:r>
              <a:rPr lang="de-DE" sz="2000" i="1" dirty="0"/>
              <a:t> </a:t>
            </a:r>
            <a:r>
              <a:rPr lang="de-DE" sz="2000" i="1" dirty="0" err="1"/>
              <a:t>unei</a:t>
            </a:r>
            <a:r>
              <a:rPr lang="de-DE" sz="2000" i="1" dirty="0"/>
              <a:t> drone </a:t>
            </a:r>
            <a:endParaRPr lang="ro-MO" sz="2000" i="1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de-DE" sz="2000" i="1" dirty="0" smtClean="0"/>
              <a:t>a </a:t>
            </a:r>
            <a:r>
              <a:rPr lang="de-DE" sz="2000" i="1" dirty="0" err="1"/>
              <a:t>fost</a:t>
            </a:r>
            <a:r>
              <a:rPr lang="de-DE" sz="2000" i="1" dirty="0"/>
              <a:t> </a:t>
            </a:r>
            <a:r>
              <a:rPr lang="de-DE" sz="2000" i="1" dirty="0" err="1"/>
              <a:t>surprins</a:t>
            </a:r>
            <a:r>
              <a:rPr lang="de-DE" sz="2000" i="1" dirty="0"/>
              <a:t> </a:t>
            </a:r>
            <a:r>
              <a:rPr lang="de-DE" sz="2000" i="1" dirty="0" err="1"/>
              <a:t>și</a:t>
            </a:r>
            <a:r>
              <a:rPr lang="de-DE" sz="2000" i="1" dirty="0"/>
              <a:t> </a:t>
            </a:r>
            <a:r>
              <a:rPr lang="de-DE" sz="2000" i="1" dirty="0" err="1"/>
              <a:t>înregistart</a:t>
            </a:r>
            <a:r>
              <a:rPr lang="de-DE" sz="2000" i="1" dirty="0"/>
              <a:t> </a:t>
            </a:r>
            <a:endParaRPr lang="ro-MO" sz="2000" i="1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de-DE" sz="2000" i="1" dirty="0" err="1" smtClean="0"/>
              <a:t>accidentul</a:t>
            </a:r>
            <a:r>
              <a:rPr lang="de-DE" sz="2000" i="1" dirty="0" smtClean="0"/>
              <a:t> </a:t>
            </a:r>
            <a:r>
              <a:rPr lang="de-DE" sz="2000" i="1" dirty="0"/>
              <a:t>SMURD </a:t>
            </a:r>
            <a:endParaRPr lang="ro-MO" sz="2000" i="1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de-DE" sz="2000" i="1" dirty="0" err="1" smtClean="0"/>
              <a:t>în</a:t>
            </a:r>
            <a:r>
              <a:rPr lang="de-DE" sz="2000" i="1" dirty="0" smtClean="0"/>
              <a:t> </a:t>
            </a:r>
            <a:r>
              <a:rPr lang="de-DE" sz="2000" i="1" dirty="0" err="1"/>
              <a:t>Lacul</a:t>
            </a:r>
            <a:r>
              <a:rPr lang="de-DE" sz="2000" i="1" dirty="0"/>
              <a:t> </a:t>
            </a:r>
            <a:r>
              <a:rPr lang="de-DE" sz="2000" i="1" dirty="0" err="1"/>
              <a:t>Siutghiol</a:t>
            </a:r>
            <a:r>
              <a:rPr lang="de-DE" sz="2000" i="1" dirty="0"/>
              <a:t>, </a:t>
            </a:r>
            <a:r>
              <a:rPr lang="de-DE" sz="2000" i="1" dirty="0" err="1"/>
              <a:t>când</a:t>
            </a:r>
            <a:r>
              <a:rPr lang="de-DE" sz="2000" i="1" dirty="0"/>
              <a:t> </a:t>
            </a:r>
            <a:r>
              <a:rPr lang="de-DE" sz="2000" i="1" dirty="0" err="1"/>
              <a:t>unele</a:t>
            </a:r>
            <a:r>
              <a:rPr lang="de-DE" sz="2000" i="1" dirty="0"/>
              <a:t> </a:t>
            </a:r>
            <a:endParaRPr lang="ro-MO" sz="2000" i="1" dirty="0" smtClean="0"/>
          </a:p>
          <a:p>
            <a:pPr algn="r">
              <a:spcBef>
                <a:spcPts val="0"/>
              </a:spcBef>
              <a:buFont typeface="Wingdings" pitchFamily="2" charset="2"/>
              <a:buChar char="Ø"/>
            </a:pPr>
            <a:r>
              <a:rPr lang="de-DE" sz="2000" i="1" dirty="0" err="1" smtClean="0"/>
              <a:t>din</a:t>
            </a:r>
            <a:r>
              <a:rPr lang="de-DE" sz="2000" i="1" dirty="0" smtClean="0"/>
              <a:t> </a:t>
            </a:r>
            <a:r>
              <a:rPr lang="de-DE" sz="2000" i="1" dirty="0" err="1"/>
              <a:t>victime</a:t>
            </a:r>
            <a:r>
              <a:rPr lang="de-DE" sz="2000" i="1" dirty="0"/>
              <a:t> </a:t>
            </a:r>
            <a:r>
              <a:rPr lang="de-DE" sz="2000" i="1" dirty="0" err="1"/>
              <a:t>erau</a:t>
            </a:r>
            <a:r>
              <a:rPr lang="de-DE" sz="2000" i="1" dirty="0"/>
              <a:t> </a:t>
            </a:r>
            <a:r>
              <a:rPr lang="de-DE" sz="2000" i="1" dirty="0" err="1"/>
              <a:t>încă</a:t>
            </a:r>
            <a:r>
              <a:rPr lang="de-DE" sz="2000" i="1" dirty="0"/>
              <a:t> </a:t>
            </a:r>
            <a:r>
              <a:rPr lang="de-DE" sz="2000" i="1" dirty="0" err="1"/>
              <a:t>în</a:t>
            </a:r>
            <a:r>
              <a:rPr lang="de-DE" sz="2000" i="1" dirty="0"/>
              <a:t> </a:t>
            </a:r>
            <a:r>
              <a:rPr lang="de-DE" sz="2000" i="1" dirty="0" err="1"/>
              <a:t>viață</a:t>
            </a:r>
            <a:r>
              <a:rPr lang="de-DE" sz="2000" i="1" dirty="0" smtClean="0"/>
              <a:t>.</a:t>
            </a:r>
            <a:endParaRPr lang="en-US" sz="2000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322" y="1196752"/>
            <a:ext cx="8640960" cy="720080"/>
          </a:xfrm>
        </p:spPr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 smtClean="0"/>
              <a:t>folosite</a:t>
            </a:r>
            <a:r>
              <a:rPr lang="de-DE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/>
          <a:lstStyle/>
          <a:p>
            <a:pPr marL="0" indent="0">
              <a:buNone/>
            </a:pPr>
            <a:r>
              <a:rPr lang="vi-VN" dirty="0" smtClean="0"/>
              <a:t>Transportarea de </a:t>
            </a:r>
            <a:r>
              <a:rPr lang="vi-VN" dirty="0"/>
              <a:t>obiecte de mici dimensiuni în </a:t>
            </a:r>
            <a:r>
              <a:rPr lang="vi-VN" dirty="0" smtClean="0"/>
              <a:t>zone</a:t>
            </a:r>
            <a:r>
              <a:rPr lang="ro-MO" dirty="0" smtClean="0"/>
              <a:t>:</a:t>
            </a:r>
            <a:r>
              <a:rPr lang="vi-VN" dirty="0" smtClean="0"/>
              <a:t> </a:t>
            </a:r>
            <a:endParaRPr lang="ro-MO" dirty="0" smtClean="0"/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vi-VN" dirty="0" smtClean="0"/>
              <a:t>avariate</a:t>
            </a:r>
            <a:r>
              <a:rPr lang="vi-VN" dirty="0"/>
              <a:t>, </a:t>
            </a:r>
            <a:endParaRPr lang="ro-MO" dirty="0" smtClean="0"/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vi-VN" dirty="0" smtClean="0"/>
              <a:t>lovite </a:t>
            </a:r>
            <a:r>
              <a:rPr lang="vi-VN" dirty="0"/>
              <a:t>de fenomene </a:t>
            </a:r>
            <a:r>
              <a:rPr lang="vi-VN" dirty="0" smtClean="0"/>
              <a:t>naturale</a:t>
            </a:r>
            <a:r>
              <a:rPr lang="ro-MO" dirty="0" smtClean="0"/>
              <a:t>:</a:t>
            </a:r>
            <a:endParaRPr lang="ro-MO" dirty="0"/>
          </a:p>
          <a:p>
            <a:pPr marL="0" indent="0">
              <a:buNone/>
            </a:pPr>
            <a:endParaRPr lang="ro-MO" dirty="0" smtClean="0"/>
          </a:p>
          <a:p>
            <a:pPr lvl="2" algn="r">
              <a:buFont typeface="Wingdings" pitchFamily="2" charset="2"/>
              <a:buChar char="Ø"/>
            </a:pPr>
            <a:r>
              <a:rPr lang="vi-VN" sz="2800" i="1" dirty="0" smtClean="0"/>
              <a:t>cutremure</a:t>
            </a:r>
            <a:r>
              <a:rPr lang="vi-VN" sz="2800" i="1" dirty="0"/>
              <a:t>, </a:t>
            </a:r>
            <a:endParaRPr lang="ro-MO" sz="2800" i="1" dirty="0" smtClean="0"/>
          </a:p>
          <a:p>
            <a:pPr lvl="2" algn="r">
              <a:buFont typeface="Wingdings" pitchFamily="2" charset="2"/>
              <a:buChar char="Ø"/>
            </a:pPr>
            <a:r>
              <a:rPr lang="vi-VN" sz="2800" i="1" dirty="0" smtClean="0"/>
              <a:t>inundații</a:t>
            </a:r>
            <a:r>
              <a:rPr lang="vi-VN" sz="2800" i="1" dirty="0"/>
              <a:t>, </a:t>
            </a:r>
            <a:endParaRPr lang="ro-MO" sz="2800" i="1" dirty="0" smtClean="0"/>
          </a:p>
          <a:p>
            <a:pPr lvl="2" algn="r">
              <a:buFont typeface="Wingdings" pitchFamily="2" charset="2"/>
              <a:buChar char="Ø"/>
            </a:pPr>
            <a:r>
              <a:rPr lang="ro-MO" sz="2800" i="1" dirty="0"/>
              <a:t>i</a:t>
            </a:r>
            <a:r>
              <a:rPr lang="ro-MO" sz="2800" i="1" dirty="0" smtClean="0"/>
              <a:t>ncendii,</a:t>
            </a:r>
          </a:p>
          <a:p>
            <a:pPr lvl="2" algn="r">
              <a:buFont typeface="Wingdings" pitchFamily="2" charset="2"/>
              <a:buChar char="Ø"/>
            </a:pPr>
            <a:r>
              <a:rPr lang="vi-VN" sz="2800" i="1" dirty="0" smtClean="0"/>
              <a:t>înzăpeziri</a:t>
            </a:r>
            <a:r>
              <a:rPr lang="vi-VN" sz="2800" i="1" dirty="0"/>
              <a:t>, etc</a:t>
            </a:r>
            <a:r>
              <a:rPr lang="vi-VN" sz="2800" i="1" dirty="0" smtClean="0"/>
              <a:t>.</a:t>
            </a:r>
            <a:endParaRPr lang="ro-MO" sz="2800" i="1" dirty="0" smtClean="0"/>
          </a:p>
          <a:p>
            <a:pPr marL="0" indent="0">
              <a:buNone/>
            </a:pPr>
            <a:endParaRPr lang="vi-VN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77" y="3861048"/>
            <a:ext cx="3331972" cy="1872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243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o-MO" sz="4400" i="1" dirty="0" smtClean="0"/>
              <a:t>„</a:t>
            </a:r>
            <a:r>
              <a:rPr lang="vi-VN" sz="4400" i="1" dirty="0" smtClean="0"/>
              <a:t>Dronele</a:t>
            </a:r>
            <a:endParaRPr lang="en-US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79512" y="1916832"/>
            <a:ext cx="8856984" cy="3960440"/>
          </a:xfrm>
          <a:prstGeom prst="wedgeRoundRectCallout">
            <a:avLst>
              <a:gd name="adj1" fmla="val -56796"/>
              <a:gd name="adj2" fmla="val 7299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promit să transforme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numeroase domenii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deceniile următoare,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marcând o schimbare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fără precedent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viaţa noastră de zi cu zi.</a:t>
            </a:r>
            <a:r>
              <a:rPr lang="ro-MO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06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smtClean="0"/>
              <a:t>p</a:t>
            </a:r>
            <a:r>
              <a:rPr lang="ro-MO" dirty="0" smtClean="0"/>
              <a:t>/</a:t>
            </a:r>
            <a:r>
              <a:rPr lang="de-DE" dirty="0" smtClean="0"/>
              <a:t>u: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sz="3600" dirty="0" smtClean="0"/>
              <a:t> </a:t>
            </a:r>
            <a:r>
              <a:rPr lang="de-DE" sz="3200" dirty="0" err="1" smtClean="0"/>
              <a:t>cartografiere</a:t>
            </a:r>
            <a:r>
              <a:rPr lang="de-DE" sz="3200" dirty="0"/>
              <a:t>, </a:t>
            </a:r>
            <a:endParaRPr lang="ro-MO" sz="32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sz="3200" dirty="0" smtClean="0"/>
              <a:t> </a:t>
            </a:r>
            <a:r>
              <a:rPr lang="de-DE" sz="3200" dirty="0" err="1" smtClean="0"/>
              <a:t>măsurători</a:t>
            </a:r>
            <a:r>
              <a:rPr lang="ro-MO" sz="3200" dirty="0" smtClean="0"/>
              <a:t> </a:t>
            </a:r>
            <a:r>
              <a:rPr lang="vi-VN" sz="3200" dirty="0" smtClean="0"/>
              <a:t>geofizice</a:t>
            </a:r>
            <a:r>
              <a:rPr lang="ro-MO" sz="3200" dirty="0" smtClean="0"/>
              <a:t>,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sz="3200" dirty="0" smtClean="0"/>
              <a:t> </a:t>
            </a:r>
            <a:r>
              <a:rPr lang="de-DE" sz="3200" dirty="0" err="1" smtClean="0"/>
              <a:t>măsurători</a:t>
            </a:r>
            <a:r>
              <a:rPr lang="ro-MO" sz="3200" dirty="0" smtClean="0"/>
              <a:t> </a:t>
            </a:r>
            <a:r>
              <a:rPr lang="vi-VN" sz="3200" dirty="0" smtClean="0"/>
              <a:t>geomagnetice</a:t>
            </a:r>
            <a:r>
              <a:rPr lang="de-DE" sz="3200" dirty="0" smtClean="0"/>
              <a:t>,</a:t>
            </a:r>
            <a:endParaRPr lang="ro-MO" sz="32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sz="3200" dirty="0" smtClean="0"/>
              <a:t> </a:t>
            </a:r>
            <a:r>
              <a:rPr lang="de-DE" sz="3200" dirty="0" err="1" smtClean="0"/>
              <a:t>teledetecție</a:t>
            </a:r>
            <a:r>
              <a:rPr lang="de-DE" sz="3200" dirty="0" smtClean="0"/>
              <a:t> </a:t>
            </a:r>
            <a:r>
              <a:rPr lang="de-DE" sz="3200" dirty="0"/>
              <a:t>de </a:t>
            </a:r>
            <a:r>
              <a:rPr lang="de-DE" sz="3200" dirty="0" err="1"/>
              <a:t>proximitate</a:t>
            </a:r>
            <a:r>
              <a:rPr lang="de-DE" sz="3200" dirty="0"/>
              <a:t>; </a:t>
            </a:r>
            <a:endParaRPr lang="ro-MO" sz="3200" dirty="0" smtClean="0"/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3200" dirty="0" smtClean="0"/>
              <a:t>se </a:t>
            </a:r>
            <a:r>
              <a:rPr lang="de-DE" sz="3200" dirty="0" err="1"/>
              <a:t>pot</a:t>
            </a:r>
            <a:r>
              <a:rPr lang="de-DE" sz="3200" dirty="0"/>
              <a:t> </a:t>
            </a:r>
            <a:r>
              <a:rPr lang="de-DE" sz="3200" dirty="0" err="1"/>
              <a:t>detecta</a:t>
            </a:r>
            <a:r>
              <a:rPr lang="de-DE" sz="3200" dirty="0"/>
              <a:t> </a:t>
            </a:r>
            <a:r>
              <a:rPr lang="de-DE" sz="3200" dirty="0" err="1"/>
              <a:t>construcțiile</a:t>
            </a:r>
            <a:r>
              <a:rPr lang="de-DE" sz="3200" dirty="0"/>
              <a:t> </a:t>
            </a:r>
            <a:r>
              <a:rPr lang="de-DE" sz="3200" dirty="0" err="1"/>
              <a:t>neautorizate</a:t>
            </a:r>
            <a:r>
              <a:rPr lang="de-DE" sz="3200" dirty="0"/>
              <a:t> </a:t>
            </a:r>
            <a:r>
              <a:rPr lang="de-DE" sz="3200" dirty="0" err="1"/>
              <a:t>pe</a:t>
            </a:r>
            <a:r>
              <a:rPr lang="de-DE" sz="3200" dirty="0"/>
              <a:t> </a:t>
            </a:r>
            <a:r>
              <a:rPr lang="de-DE" sz="3200" dirty="0" err="1"/>
              <a:t>anumite</a:t>
            </a:r>
            <a:r>
              <a:rPr lang="de-DE" sz="3200" dirty="0"/>
              <a:t> </a:t>
            </a:r>
            <a:r>
              <a:rPr lang="de-DE" sz="3200" dirty="0" err="1" smtClean="0"/>
              <a:t>terenuri</a:t>
            </a:r>
            <a:r>
              <a:rPr lang="ro-MO" sz="3200" dirty="0" smtClean="0"/>
              <a:t>, etc.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Astăzi</a:t>
            </a:r>
            <a:r>
              <a:rPr lang="de-DE" dirty="0"/>
              <a:t>, dronele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 smtClean="0"/>
              <a:t>folosite</a:t>
            </a:r>
            <a:r>
              <a:rPr lang="de-DE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3600" dirty="0" err="1" smtClean="0"/>
              <a:t>Orice</a:t>
            </a:r>
            <a:r>
              <a:rPr lang="de-DE" sz="3600" dirty="0" smtClean="0"/>
              <a:t> </a:t>
            </a:r>
            <a:r>
              <a:rPr lang="de-DE" sz="3600" dirty="0" err="1"/>
              <a:t>fotograf</a:t>
            </a:r>
            <a:r>
              <a:rPr lang="de-DE" sz="3600" dirty="0"/>
              <a:t> sau </a:t>
            </a:r>
            <a:r>
              <a:rPr lang="de-DE" sz="3600" dirty="0" err="1"/>
              <a:t>cameraman</a:t>
            </a:r>
            <a:r>
              <a:rPr lang="de-DE" sz="3600" dirty="0"/>
              <a:t> </a:t>
            </a:r>
            <a:r>
              <a:rPr lang="de-DE" sz="3600" dirty="0" err="1"/>
              <a:t>profesionist</a:t>
            </a:r>
            <a:r>
              <a:rPr lang="de-DE" sz="3600" dirty="0"/>
              <a:t> </a:t>
            </a:r>
            <a:r>
              <a:rPr lang="de-DE" sz="3600" dirty="0" err="1"/>
              <a:t>trebuie</a:t>
            </a:r>
            <a:r>
              <a:rPr lang="de-DE" sz="3600" dirty="0"/>
              <a:t> </a:t>
            </a:r>
            <a:r>
              <a:rPr lang="de-DE" sz="3600" dirty="0" err="1"/>
              <a:t>să</a:t>
            </a:r>
            <a:r>
              <a:rPr lang="de-DE" sz="3600" dirty="0"/>
              <a:t> </a:t>
            </a:r>
            <a:r>
              <a:rPr lang="de-DE" sz="3600" dirty="0" err="1"/>
              <a:t>aibă</a:t>
            </a:r>
            <a:r>
              <a:rPr lang="de-DE" sz="3600" dirty="0"/>
              <a:t> </a:t>
            </a:r>
            <a:r>
              <a:rPr lang="de-DE" sz="3600" dirty="0" err="1"/>
              <a:t>în</a:t>
            </a:r>
            <a:r>
              <a:rPr lang="de-DE" sz="3600" dirty="0"/>
              <a:t> </a:t>
            </a:r>
            <a:r>
              <a:rPr lang="de-DE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</a:t>
            </a:r>
            <a:r>
              <a:rPr lang="ro-MO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de-DE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</a:t>
            </a:r>
            <a:r>
              <a:rPr lang="de-DE" sz="3600" dirty="0" smtClean="0"/>
              <a:t> </a:t>
            </a:r>
            <a:r>
              <a:rPr lang="de-DE" sz="3600" dirty="0" err="1"/>
              <a:t>său</a:t>
            </a:r>
            <a:r>
              <a:rPr lang="de-DE" sz="3600" dirty="0"/>
              <a:t> o </a:t>
            </a:r>
            <a:r>
              <a:rPr lang="de-DE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dronă </a:t>
            </a:r>
            <a:r>
              <a:rPr lang="de-DE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profesională</a:t>
            </a:r>
            <a:r>
              <a:rPr lang="de-DE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dirty="0" err="1"/>
              <a:t>cu</a:t>
            </a:r>
            <a:r>
              <a:rPr lang="de-DE" sz="3600" dirty="0"/>
              <a:t> </a:t>
            </a:r>
            <a:r>
              <a:rPr lang="de-DE" sz="3600" dirty="0" err="1"/>
              <a:t>care</a:t>
            </a:r>
            <a:r>
              <a:rPr lang="de-DE" sz="3600" dirty="0"/>
              <a:t> </a:t>
            </a:r>
            <a:r>
              <a:rPr lang="de-DE" sz="3600" dirty="0" err="1"/>
              <a:t>să</a:t>
            </a:r>
            <a:r>
              <a:rPr lang="de-DE" sz="3600" dirty="0"/>
              <a:t> </a:t>
            </a:r>
            <a:r>
              <a:rPr lang="de-DE" sz="3600" dirty="0" err="1"/>
              <a:t>surprindă</a:t>
            </a:r>
            <a:r>
              <a:rPr lang="de-DE" sz="3600" dirty="0"/>
              <a:t> </a:t>
            </a:r>
            <a:r>
              <a:rPr lang="de-DE" sz="3600" dirty="0" err="1"/>
              <a:t>cele</a:t>
            </a:r>
            <a:r>
              <a:rPr lang="de-DE" sz="3600" dirty="0"/>
              <a:t> </a:t>
            </a:r>
            <a:r>
              <a:rPr lang="de-DE" sz="3600" dirty="0" err="1"/>
              <a:t>mai</a:t>
            </a:r>
            <a:r>
              <a:rPr lang="de-DE" sz="3600" dirty="0"/>
              <a:t> </a:t>
            </a:r>
            <a:r>
              <a:rPr lang="de-DE" sz="3600" dirty="0" err="1"/>
              <a:t>frumoase</a:t>
            </a:r>
            <a:r>
              <a:rPr lang="de-DE" sz="3600" dirty="0"/>
              <a:t> </a:t>
            </a:r>
            <a:r>
              <a:rPr lang="de-DE" sz="3600" dirty="0" err="1"/>
              <a:t>cadre</a:t>
            </a:r>
            <a:r>
              <a:rPr lang="de-DE" sz="3600" dirty="0"/>
              <a:t>. </a:t>
            </a:r>
            <a:endParaRPr lang="ro-MO" sz="3600" dirty="0" smtClean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de-DE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exemplu</a:t>
            </a:r>
            <a:r>
              <a:rPr lang="ro-M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de-D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3600" dirty="0"/>
              <a:t>se </a:t>
            </a:r>
            <a:r>
              <a:rPr lang="de-DE" sz="3600" dirty="0" err="1"/>
              <a:t>pot</a:t>
            </a:r>
            <a:r>
              <a:rPr lang="de-DE" sz="3600" dirty="0"/>
              <a:t> </a:t>
            </a:r>
            <a:r>
              <a:rPr lang="de-DE" sz="3600" dirty="0" err="1"/>
              <a:t>obține</a:t>
            </a:r>
            <a:r>
              <a:rPr lang="de-DE" sz="3600" dirty="0"/>
              <a:t> </a:t>
            </a:r>
            <a:r>
              <a:rPr lang="de-DE" sz="3600" dirty="0" err="1"/>
              <a:t>imagini</a:t>
            </a:r>
            <a:r>
              <a:rPr lang="de-DE" sz="3600" dirty="0"/>
              <a:t> de </a:t>
            </a:r>
            <a:r>
              <a:rPr lang="de-DE" sz="3600" dirty="0" err="1"/>
              <a:t>vis</a:t>
            </a:r>
            <a:r>
              <a:rPr lang="de-DE" sz="3600" dirty="0"/>
              <a:t> de </a:t>
            </a:r>
            <a:r>
              <a:rPr lang="de-DE" sz="3600" dirty="0" smtClean="0"/>
              <a:t>la</a:t>
            </a:r>
            <a:r>
              <a:rPr lang="ro-MO" sz="3600" dirty="0" smtClean="0"/>
              <a:t>:</a:t>
            </a:r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vi-VN" sz="3500" dirty="0"/>
              <a:t>film</a:t>
            </a:r>
            <a:r>
              <a:rPr lang="ro-MO" sz="3500" dirty="0"/>
              <a:t>ă</a:t>
            </a:r>
            <a:r>
              <a:rPr lang="vi-VN" sz="3500" dirty="0"/>
              <a:t>ri sau imagini obținute din mediu </a:t>
            </a:r>
            <a:r>
              <a:rPr lang="vi-VN" sz="3500" dirty="0" smtClean="0"/>
              <a:t>aerian</a:t>
            </a:r>
            <a:r>
              <a:rPr lang="ro-MO" sz="3500" dirty="0" smtClean="0"/>
              <a:t>,</a:t>
            </a:r>
            <a:r>
              <a:rPr lang="vi-VN" sz="3500" dirty="0" smtClean="0"/>
              <a:t> </a:t>
            </a:r>
            <a:r>
              <a:rPr lang="vi-VN" sz="3500" dirty="0"/>
              <a:t>fără a avea scop militar, a</a:t>
            </a:r>
            <a:r>
              <a:rPr lang="ro-MO" sz="3500" dirty="0"/>
              <a:t>ș</a:t>
            </a:r>
            <a:r>
              <a:rPr lang="vi-VN" sz="3500" dirty="0"/>
              <a:t>a cum se întâmplă în jurnalism;</a:t>
            </a:r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vi-VN" sz="3500" dirty="0"/>
              <a:t>filmari profesionale din diverse unghiuri, așa cum este necesar p</a:t>
            </a:r>
            <a:r>
              <a:rPr lang="ro-MO" sz="3500" dirty="0"/>
              <a:t>/</a:t>
            </a:r>
            <a:r>
              <a:rPr lang="vi-VN" sz="3500" dirty="0"/>
              <a:t>u </a:t>
            </a:r>
            <a:r>
              <a:rPr lang="ro-MO" sz="3500" dirty="0"/>
              <a:t>a </a:t>
            </a:r>
            <a:r>
              <a:rPr lang="vi-VN" sz="3500" dirty="0"/>
              <a:t>filma anumite cadre p</a:t>
            </a:r>
            <a:r>
              <a:rPr lang="ro-MO" sz="3500" dirty="0"/>
              <a:t>/</a:t>
            </a:r>
            <a:r>
              <a:rPr lang="vi-VN" sz="3500" dirty="0"/>
              <a:t>u filme profesionale de cinema</a:t>
            </a:r>
            <a:r>
              <a:rPr lang="vi-VN" sz="3500" dirty="0" smtClean="0"/>
              <a:t>;</a:t>
            </a:r>
            <a:endParaRPr lang="ro-MO" sz="3500" dirty="0" smtClean="0"/>
          </a:p>
          <a:p>
            <a:pPr lvl="1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ro-MO" sz="3200" dirty="0" err="1" smtClean="0"/>
              <a:t>i</a:t>
            </a:r>
            <a:r>
              <a:rPr lang="de-DE" sz="3200" dirty="0" err="1" smtClean="0"/>
              <a:t>maginile</a:t>
            </a:r>
            <a:r>
              <a:rPr lang="de-DE" sz="3200" dirty="0" smtClean="0"/>
              <a:t> </a:t>
            </a:r>
            <a:r>
              <a:rPr lang="de-DE" sz="3200" dirty="0" err="1"/>
              <a:t>captate</a:t>
            </a:r>
            <a:r>
              <a:rPr lang="de-DE" sz="3200" dirty="0"/>
              <a:t> </a:t>
            </a:r>
            <a:r>
              <a:rPr lang="de-DE" sz="3200" dirty="0" err="1"/>
              <a:t>cu</a:t>
            </a:r>
            <a:r>
              <a:rPr lang="de-DE" sz="3200" dirty="0"/>
              <a:t> o dronă p</a:t>
            </a:r>
            <a:r>
              <a:rPr lang="ro-MO" sz="3200" dirty="0"/>
              <a:t>/</a:t>
            </a:r>
            <a:r>
              <a:rPr lang="de-DE" sz="3200" dirty="0"/>
              <a:t>u </a:t>
            </a:r>
            <a:r>
              <a:rPr lang="de-DE" sz="3200" dirty="0" err="1"/>
              <a:t>filmat</a:t>
            </a:r>
            <a:r>
              <a:rPr lang="de-DE" sz="3200" dirty="0"/>
              <a:t> </a:t>
            </a:r>
            <a:r>
              <a:rPr lang="de-DE" sz="3200" dirty="0" err="1"/>
              <a:t>pot</a:t>
            </a:r>
            <a:r>
              <a:rPr lang="de-DE" sz="3200" dirty="0"/>
              <a:t> </a:t>
            </a:r>
            <a:r>
              <a:rPr lang="de-DE" sz="3200" dirty="0" err="1"/>
              <a:t>fi</a:t>
            </a:r>
            <a:r>
              <a:rPr lang="de-DE" sz="3200" dirty="0"/>
              <a:t> </a:t>
            </a:r>
            <a:r>
              <a:rPr lang="de-DE" sz="3200" dirty="0" err="1"/>
              <a:t>incluse</a:t>
            </a:r>
            <a:r>
              <a:rPr lang="de-DE" sz="3200" dirty="0"/>
              <a:t> </a:t>
            </a:r>
            <a:r>
              <a:rPr lang="de-DE" sz="3200" dirty="0" err="1"/>
              <a:t>în</a:t>
            </a:r>
            <a:r>
              <a:rPr lang="de-DE" sz="3200" dirty="0"/>
              <a:t> </a:t>
            </a:r>
            <a:r>
              <a:rPr lang="de-DE" sz="3200" dirty="0" err="1"/>
              <a:t>scurtmetraje</a:t>
            </a:r>
            <a:r>
              <a:rPr lang="de-DE" sz="3200" dirty="0"/>
              <a:t> sau </a:t>
            </a:r>
            <a:r>
              <a:rPr lang="de-DE" sz="3200" dirty="0" err="1"/>
              <a:t>chiar</a:t>
            </a:r>
            <a:r>
              <a:rPr lang="de-DE" sz="3200" dirty="0"/>
              <a:t> </a:t>
            </a:r>
            <a:r>
              <a:rPr lang="de-DE" sz="3200" dirty="0" err="1"/>
              <a:t>în</a:t>
            </a:r>
            <a:r>
              <a:rPr lang="de-DE" sz="3200" dirty="0"/>
              <a:t> filme;</a:t>
            </a:r>
            <a:endParaRPr lang="en-US" sz="3200" dirty="0"/>
          </a:p>
          <a:p>
            <a:pPr lvl="1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de-DE" sz="3400" dirty="0" err="1" smtClean="0"/>
              <a:t>nunți</a:t>
            </a:r>
            <a:r>
              <a:rPr lang="de-DE" sz="3400" dirty="0" smtClean="0"/>
              <a:t>,</a:t>
            </a:r>
            <a:r>
              <a:rPr lang="ro-MO" sz="3400" dirty="0" smtClean="0"/>
              <a:t> </a:t>
            </a:r>
            <a:r>
              <a:rPr lang="de-DE" sz="3400" dirty="0" err="1" smtClean="0"/>
              <a:t>botezuri</a:t>
            </a:r>
            <a:r>
              <a:rPr lang="de-DE" sz="3400" dirty="0" smtClean="0"/>
              <a:t>,</a:t>
            </a:r>
            <a:r>
              <a:rPr lang="ro-MO" sz="3400" dirty="0" smtClean="0"/>
              <a:t> </a:t>
            </a:r>
            <a:r>
              <a:rPr lang="de-DE" sz="3400" dirty="0" err="1" smtClean="0"/>
              <a:t>cununii</a:t>
            </a:r>
            <a:r>
              <a:rPr lang="de-DE" sz="3400" dirty="0" smtClean="0"/>
              <a:t>,</a:t>
            </a:r>
            <a:r>
              <a:rPr lang="ro-MO" sz="3400" dirty="0" smtClean="0"/>
              <a:t> </a:t>
            </a:r>
            <a:r>
              <a:rPr lang="de-DE" sz="3400" dirty="0" err="1" smtClean="0"/>
              <a:t>mitinguri</a:t>
            </a:r>
            <a:r>
              <a:rPr lang="de-DE" sz="3400" dirty="0" smtClean="0"/>
              <a:t> </a:t>
            </a:r>
            <a:r>
              <a:rPr lang="de-DE" sz="3400" dirty="0"/>
              <a:t>etc. </a:t>
            </a:r>
            <a:endParaRPr lang="ro-MO" sz="3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5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o-MO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o-MO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o-M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 </a:t>
            </a:r>
            <a:r>
              <a:rPr lang="ro-M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drone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82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640960" cy="720080"/>
          </a:xfrm>
        </p:spPr>
        <p:txBody>
          <a:bodyPr/>
          <a:lstStyle/>
          <a:p>
            <a:r>
              <a:rPr lang="ro-MO" dirty="0" smtClean="0"/>
              <a:t>Tipuri de drone</a:t>
            </a:r>
            <a:endParaRPr lang="ro-M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/>
          <a:lstStyle/>
          <a:p>
            <a:pPr marL="0" indent="0" algn="ctr">
              <a:buNone/>
            </a:pPr>
            <a:r>
              <a:rPr lang="ro-MO" sz="3600" dirty="0" smtClean="0"/>
              <a:t>Există mai multe tipuri de drone, </a:t>
            </a:r>
          </a:p>
          <a:p>
            <a:pPr marL="0" indent="0" algn="ctr">
              <a:buNone/>
            </a:pPr>
            <a:r>
              <a:rPr lang="ro-MO" sz="3600" dirty="0" smtClean="0"/>
              <a:t>iar acestea variază </a:t>
            </a:r>
          </a:p>
          <a:p>
            <a:pPr marL="0" indent="0" algn="ctr">
              <a:buNone/>
            </a:pPr>
            <a:r>
              <a:rPr lang="ro-M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funcție de performanțele </a:t>
            </a:r>
          </a:p>
          <a:p>
            <a:pPr marL="0" indent="0" algn="ctr">
              <a:buNone/>
            </a:pPr>
            <a:r>
              <a:rPr lang="ro-MO" sz="3600" dirty="0" smtClean="0"/>
              <a:t>pe care le pot atinge și nemijlocit </a:t>
            </a:r>
          </a:p>
          <a:p>
            <a:pPr marL="0" indent="0" algn="ctr">
              <a:buNone/>
            </a:pPr>
            <a:r>
              <a:rPr lang="ro-MO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caracteristicile tehnice.</a:t>
            </a:r>
          </a:p>
          <a:p>
            <a:pPr marL="0" indent="0">
              <a:buClr>
                <a:srgbClr val="002060"/>
              </a:buCl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720080"/>
          </a:xfrm>
        </p:spPr>
        <p:txBody>
          <a:bodyPr/>
          <a:lstStyle/>
          <a:p>
            <a:r>
              <a:rPr lang="ro-MO" dirty="0" smtClean="0"/>
              <a:t>Caracteristicile tehnice</a:t>
            </a:r>
            <a:r>
              <a:rPr lang="ro-MO" dirty="0"/>
              <a:t>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/>
          <a:lstStyle/>
          <a:p>
            <a:pPr>
              <a:buClr>
                <a:srgbClr val="002060"/>
              </a:buClr>
              <a:buFont typeface="Wingdings 2" pitchFamily="18" charset="2"/>
              <a:buChar char=""/>
            </a:pPr>
            <a:r>
              <a:rPr lang="ro-MO" sz="3600" dirty="0"/>
              <a:t>capacitățile camerei </a:t>
            </a:r>
            <a:r>
              <a:rPr lang="ro-MO" sz="3600" dirty="0" smtClean="0"/>
              <a:t>foto</a:t>
            </a:r>
            <a:r>
              <a:rPr lang="ro-MO" sz="3600" dirty="0"/>
              <a:t>;</a:t>
            </a:r>
          </a:p>
          <a:p>
            <a:pPr>
              <a:buClr>
                <a:srgbClr val="002060"/>
              </a:buClr>
              <a:buFont typeface="Wingdings 2" pitchFamily="18" charset="2"/>
              <a:buChar char=""/>
            </a:pPr>
            <a:r>
              <a:rPr lang="ro-MO" sz="3600" dirty="0" smtClean="0"/>
              <a:t> distanța de zbor; </a:t>
            </a:r>
          </a:p>
          <a:p>
            <a:pPr>
              <a:buClr>
                <a:srgbClr val="002060"/>
              </a:buClr>
              <a:buFont typeface="Wingdings 2" pitchFamily="18" charset="2"/>
              <a:buChar char=""/>
            </a:pPr>
            <a:r>
              <a:rPr lang="ro-MO" sz="3600" dirty="0" smtClean="0"/>
              <a:t> autonomia bateriei;</a:t>
            </a:r>
          </a:p>
          <a:p>
            <a:pPr>
              <a:buClr>
                <a:srgbClr val="002060"/>
              </a:buClr>
              <a:buFont typeface="Wingdings 2" pitchFamily="18" charset="2"/>
              <a:buChar char=""/>
            </a:pPr>
            <a:endParaRPr lang="ro-MO" sz="3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o-MO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o-MO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Tipuri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drone </a:t>
            </a:r>
            <a:endParaRPr lang="ro-MO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o-M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ro-M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funcț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 de </a:t>
            </a:r>
            <a:r>
              <a:rPr lang="ro-M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dimensiuni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03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268760"/>
            <a:ext cx="8640960" cy="720080"/>
          </a:xfrm>
        </p:spPr>
        <p:txBody>
          <a:bodyPr/>
          <a:lstStyle/>
          <a:p>
            <a:pPr marL="0" indent="0"/>
            <a:r>
              <a:rPr lang="ro-MO" dirty="0"/>
              <a:t>Tipuri</a:t>
            </a:r>
            <a:r>
              <a:rPr lang="en-US" dirty="0"/>
              <a:t> de </a:t>
            </a:r>
            <a:r>
              <a:rPr lang="en-US" dirty="0" smtClean="0"/>
              <a:t>drone</a:t>
            </a:r>
            <a:r>
              <a:rPr lang="ro-MO" dirty="0" smtClean="0"/>
              <a:t> î</a:t>
            </a:r>
            <a:r>
              <a:rPr lang="en-US" dirty="0"/>
              <a:t>n </a:t>
            </a:r>
            <a:r>
              <a:rPr lang="ro-MO" dirty="0" err="1"/>
              <a:t>funcț</a:t>
            </a:r>
            <a:r>
              <a:rPr lang="en-US" dirty="0" err="1"/>
              <a:t>ie</a:t>
            </a:r>
            <a:r>
              <a:rPr lang="en-US" dirty="0"/>
              <a:t> de </a:t>
            </a:r>
            <a:r>
              <a:rPr lang="ro-MO" dirty="0" smtClean="0"/>
              <a:t>dimensiuni: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/>
          <a:lstStyle/>
          <a:p>
            <a:pPr>
              <a:buClr>
                <a:srgbClr val="002060"/>
              </a:buClr>
              <a:buFont typeface="Wingdings 2" pitchFamily="18" charset="2"/>
              <a:buChar char=""/>
            </a:pPr>
            <a:r>
              <a:rPr lang="ro-M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 </a:t>
            </a:r>
            <a:r>
              <a:rPr lang="ro-MO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foarte mici (nano</a:t>
            </a:r>
            <a:r>
              <a:rPr lang="ro-M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);</a:t>
            </a:r>
          </a:p>
          <a:p>
            <a:pPr>
              <a:buClr>
                <a:srgbClr val="002060"/>
              </a:buClr>
              <a:buFont typeface="Wingdings 2" pitchFamily="18" charset="2"/>
              <a:buChar char=""/>
            </a:pPr>
            <a:r>
              <a:rPr lang="ro-M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 mici;</a:t>
            </a:r>
          </a:p>
          <a:p>
            <a:pPr>
              <a:buClr>
                <a:srgbClr val="002060"/>
              </a:buClr>
              <a:buFont typeface="Wingdings 2" pitchFamily="18" charset="2"/>
              <a:buChar char=""/>
            </a:pPr>
            <a:r>
              <a:rPr lang="ro-M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 medii;</a:t>
            </a:r>
          </a:p>
          <a:p>
            <a:pPr>
              <a:buClr>
                <a:srgbClr val="002060"/>
              </a:buClr>
              <a:buFont typeface="Wingdings 2" pitchFamily="18" charset="2"/>
              <a:buChar char=""/>
            </a:pPr>
            <a:r>
              <a:rPr lang="ro-M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Drone mici.</a:t>
            </a:r>
          </a:p>
          <a:p>
            <a:endParaRPr lang="ro-M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o-MO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535" y="1196752"/>
            <a:ext cx="8640960" cy="720080"/>
          </a:xfrm>
        </p:spPr>
        <p:txBody>
          <a:bodyPr>
            <a:normAutofit/>
          </a:bodyPr>
          <a:lstStyle/>
          <a:p>
            <a:r>
              <a:rPr lang="ro-M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foarte mici (nano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  <a:endParaRPr lang="ro-M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o-MO" dirty="0" smtClean="0"/>
              <a:t>Aceste drone sunt de obicei foarte mici și sunt proiectate să se potrivească </a:t>
            </a:r>
            <a:r>
              <a:rPr lang="ro-MO" dirty="0"/>
              <a:t>î</a:t>
            </a:r>
            <a:r>
              <a:rPr lang="ro-MO" dirty="0" smtClean="0"/>
              <a:t>n spații la fel.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Acestea ar putea fi la fel de mici ca o insectă, având numai câțiva centimetri în lungime și lățime.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Majoritatea acestor drone sunt folosite de obicei de cei care doresc să obțină informații despre o persoană.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Aripile acestor drone sunt </a:t>
            </a:r>
            <a:endParaRPr lang="ro-MO" dirty="0" smtClean="0"/>
          </a:p>
          <a:p>
            <a:pPr marL="0" indent="0" algn="just">
              <a:buNone/>
            </a:pPr>
            <a:r>
              <a:rPr lang="ro-MO" dirty="0" smtClean="0"/>
              <a:t>proiectate </a:t>
            </a:r>
            <a:r>
              <a:rPr lang="ro-MO" dirty="0" smtClean="0"/>
              <a:t>astfel încât să se </a:t>
            </a:r>
            <a:endParaRPr lang="ro-MO" dirty="0" smtClean="0"/>
          </a:p>
          <a:p>
            <a:pPr marL="0" indent="0" algn="just">
              <a:buNone/>
            </a:pPr>
            <a:r>
              <a:rPr lang="ro-MO" dirty="0" smtClean="0"/>
              <a:t>potrivească </a:t>
            </a:r>
            <a:r>
              <a:rPr lang="ro-MO" dirty="0" smtClean="0"/>
              <a:t>în spații foarte </a:t>
            </a:r>
            <a:r>
              <a:rPr lang="ro-MO" dirty="0"/>
              <a:t>î</a:t>
            </a:r>
            <a:r>
              <a:rPr lang="ro-MO" dirty="0" smtClean="0"/>
              <a:t>nguste.</a:t>
            </a:r>
          </a:p>
          <a:p>
            <a:endParaRPr lang="ro-M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69160"/>
            <a:ext cx="3794897" cy="1576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701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68760"/>
            <a:ext cx="8640960" cy="720080"/>
          </a:xfrm>
        </p:spPr>
        <p:txBody>
          <a:bodyPr>
            <a:normAutofit/>
          </a:bodyPr>
          <a:lstStyle/>
          <a:p>
            <a:r>
              <a:rPr lang="ro-M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mici: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Ø"/>
            </a:pPr>
            <a:r>
              <a:rPr lang="ro-MO" dirty="0" smtClean="0"/>
              <a:t>Aceste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MO" dirty="0" smtClean="0"/>
              <a:t>sunt mici, dar nu sunt la fel de mici ca </a:t>
            </a:r>
            <a:r>
              <a:rPr lang="ro-MO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dronele nano.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În mod normal, acestea pot fi ridicate cu ușurință cu brațele, aruncate în aer și lăsate să se îndepărteze singure.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În general, aripile acestor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MO" dirty="0" smtClean="0"/>
              <a:t>sunt fixe.</a:t>
            </a:r>
          </a:p>
          <a:p>
            <a:pPr algn="just"/>
            <a:endParaRPr lang="ro-MO" dirty="0"/>
          </a:p>
          <a:p>
            <a:r>
              <a:rPr lang="ro-MO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Compania</a:t>
            </a:r>
            <a:r>
              <a:rPr lang="ro-MO" dirty="0"/>
              <a:t>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Ehang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a produs drone </a:t>
            </a:r>
            <a:endParaRPr lang="ro-MO" dirty="0" smtClean="0"/>
          </a:p>
          <a:p>
            <a:r>
              <a:rPr lang="it-IT" dirty="0" smtClean="0"/>
              <a:t>mai </a:t>
            </a:r>
            <a:r>
              <a:rPr lang="it-IT" dirty="0"/>
              <a:t>mici </a:t>
            </a:r>
            <a:r>
              <a:rPr lang="ro-MO" dirty="0"/>
              <a:t>ș</a:t>
            </a:r>
            <a:r>
              <a:rPr lang="it-IT" dirty="0"/>
              <a:t>i sper</a:t>
            </a:r>
            <a:r>
              <a:rPr lang="ro-MO" dirty="0"/>
              <a:t>ă</a:t>
            </a:r>
            <a:r>
              <a:rPr lang="it-IT" dirty="0"/>
              <a:t> s</a:t>
            </a:r>
            <a:r>
              <a:rPr lang="ro-MO" dirty="0"/>
              <a:t>ă</a:t>
            </a:r>
            <a:r>
              <a:rPr lang="it-IT" dirty="0"/>
              <a:t> concureze cu </a:t>
            </a:r>
            <a:endParaRPr lang="ro-MO" dirty="0"/>
          </a:p>
          <a:p>
            <a:r>
              <a:rPr lang="it-IT" dirty="0"/>
              <a:t>cel mai mare producator de drone, </a:t>
            </a:r>
            <a:endParaRPr lang="ro-MO" dirty="0" smtClean="0"/>
          </a:p>
          <a:p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Compania chinez</a:t>
            </a:r>
            <a:r>
              <a:rPr lang="ro-MO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ă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DJI</a:t>
            </a:r>
            <a:r>
              <a:rPr lang="it-IT" dirty="0"/>
              <a:t>.</a:t>
            </a:r>
            <a:endParaRPr lang="en-US" dirty="0"/>
          </a:p>
          <a:p>
            <a:pPr algn="just"/>
            <a:endParaRPr lang="ro-MO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672408" cy="2448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17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M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medii: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o-MO" dirty="0" smtClean="0"/>
              <a:t>sunt mult mai mari decât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dronele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mici</a:t>
            </a:r>
            <a:r>
              <a:rPr lang="ro-MO" dirty="0" smtClean="0"/>
              <a:t>,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dar sunt puțin mai mici decât aeronavele mici.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cântăresc până la 200 kg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poate fi nevoie de sprijinul a mai multor oameni </a:t>
            </a:r>
          </a:p>
          <a:p>
            <a:pPr algn="just">
              <a:buFont typeface="Wingdings" pitchFamily="2" charset="2"/>
              <a:buChar char="Ø"/>
            </a:pPr>
            <a:r>
              <a:rPr lang="ro-MO" dirty="0" smtClean="0"/>
              <a:t>p/u a fi ridicate în aer, de unde să se îndepărteze singure.</a:t>
            </a:r>
          </a:p>
          <a:p>
            <a:pPr marL="0" indent="0">
              <a:buNone/>
            </a:pPr>
            <a:endParaRPr lang="ro-MO" dirty="0"/>
          </a:p>
        </p:txBody>
      </p:sp>
    </p:spTree>
    <p:extLst>
      <p:ext uri="{BB962C8B-B14F-4D97-AF65-F5344CB8AC3E}">
        <p14:creationId xmlns:p14="http://schemas.microsoft.com/office/powerpoint/2010/main" val="32170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4400" i="1" dirty="0"/>
              <a:t>Dron</a:t>
            </a:r>
            <a:r>
              <a:rPr lang="ro-MO" sz="4400" i="1" dirty="0"/>
              <a:t>a</a:t>
            </a:r>
            <a:r>
              <a:rPr lang="vi-VN" sz="4400" i="1" dirty="0"/>
              <a:t> </a:t>
            </a:r>
            <a:endParaRPr lang="en-US" sz="44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179512" y="1844824"/>
            <a:ext cx="8712968" cy="4032448"/>
          </a:xfrm>
          <a:prstGeom prst="wedgeRoundRectCallout">
            <a:avLst>
              <a:gd name="adj1" fmla="val -56796"/>
              <a:gd name="adj2" fmla="val 72995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denumită și ca UAV 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(Unmanned Aerial Vehicle</a:t>
            </a:r>
            <a:r>
              <a:rPr lang="ro-MO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</a:t>
            </a:r>
            <a:r>
              <a:rPr lang="vi-VN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o-MO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adică vehicul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 să zboare </a:t>
            </a:r>
            <a:endParaRPr lang="ro-MO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vi-V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fără un pilot la bord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295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M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mari: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sunt, de obicei, asemănătoare cu aeronavele mici. 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sunt utilizate în principal de către armată p/u a efectua supraveghere specializată în zonele de război. </a:t>
            </a:r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sunt, de asemenea, folosite ca </a:t>
            </a:r>
            <a:r>
              <a:rPr lang="ro-MO" dirty="0"/>
              <a:t>î</a:t>
            </a:r>
            <a:r>
              <a:rPr lang="ro-MO" dirty="0" smtClean="0"/>
              <a:t>nlocuitori p/u avioanele cu </a:t>
            </a:r>
            <a:r>
              <a:rPr lang="it-IT" dirty="0" smtClean="0"/>
              <a:t>echipaj </a:t>
            </a:r>
            <a:r>
              <a:rPr lang="it-IT" dirty="0"/>
              <a:t>uman. </a:t>
            </a:r>
            <a:endParaRPr lang="ro-MO" dirty="0" smtClean="0"/>
          </a:p>
          <a:p>
            <a:pPr algn="just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d</a:t>
            </a:r>
            <a:r>
              <a:rPr lang="it-IT" dirty="0" smtClean="0"/>
              <a:t>e </a:t>
            </a:r>
            <a:r>
              <a:rPr lang="it-IT" dirty="0"/>
              <a:t>obicei, armata </a:t>
            </a:r>
            <a:r>
              <a:rPr lang="it-IT" dirty="0" smtClean="0"/>
              <a:t>ata</a:t>
            </a:r>
            <a:r>
              <a:rPr lang="ro-MO" dirty="0" smtClean="0"/>
              <a:t>ș</a:t>
            </a:r>
            <a:r>
              <a:rPr lang="it-IT" dirty="0" smtClean="0"/>
              <a:t>eaz</a:t>
            </a:r>
            <a:r>
              <a:rPr lang="ro-MO" dirty="0" smtClean="0"/>
              <a:t>ă</a:t>
            </a:r>
            <a:r>
              <a:rPr lang="it-IT" dirty="0" smtClean="0"/>
              <a:t> </a:t>
            </a:r>
            <a:r>
              <a:rPr lang="it-IT" dirty="0"/>
              <a:t>camere puternice pe aceste drone, care pot capta imagini de la mare </a:t>
            </a:r>
            <a:r>
              <a:rPr lang="ro-MO" dirty="0" smtClean="0"/>
              <a:t>î</a:t>
            </a:r>
            <a:r>
              <a:rPr lang="it-IT" dirty="0" smtClean="0"/>
              <a:t>n</a:t>
            </a:r>
            <a:r>
              <a:rPr lang="ro-MO" dirty="0" smtClean="0"/>
              <a:t>ă</a:t>
            </a:r>
            <a:r>
              <a:rPr lang="it-IT" dirty="0" smtClean="0"/>
              <a:t>l</a:t>
            </a:r>
            <a:r>
              <a:rPr lang="ro-MO" dirty="0" smtClean="0"/>
              <a:t>ț</a:t>
            </a:r>
            <a:r>
              <a:rPr lang="it-IT" dirty="0" smtClean="0"/>
              <a:t>ime</a:t>
            </a:r>
            <a:r>
              <a:rPr lang="it-IT" dirty="0"/>
              <a:t>.</a:t>
            </a:r>
            <a:endParaRPr lang="ro-MO" dirty="0" smtClean="0"/>
          </a:p>
          <a:p>
            <a:endParaRPr lang="ro-MO" dirty="0"/>
          </a:p>
        </p:txBody>
      </p:sp>
    </p:spTree>
    <p:extLst>
      <p:ext uri="{BB962C8B-B14F-4D97-AF65-F5344CB8AC3E}">
        <p14:creationId xmlns:p14="http://schemas.microsoft.com/office/powerpoint/2010/main" val="78140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802" y="1772816"/>
            <a:ext cx="8736632" cy="259228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 </a:t>
            </a:r>
            <a:r>
              <a:rPr lang="en-US" sz="2800" dirty="0" err="1"/>
              <a:t>patiserie</a:t>
            </a:r>
            <a:r>
              <a:rPr lang="en-US" sz="2800" dirty="0"/>
              <a:t> din SUA </a:t>
            </a:r>
            <a:r>
              <a:rPr lang="ro-MO" sz="2800" dirty="0" smtClean="0"/>
              <a:t>(</a:t>
            </a:r>
            <a:r>
              <a:rPr lang="en-US" sz="2800" dirty="0"/>
              <a:t>Denver</a:t>
            </a:r>
            <a:r>
              <a:rPr lang="ro-MO" sz="2800" dirty="0" smtClean="0"/>
              <a:t>) </a:t>
            </a:r>
            <a:r>
              <a:rPr lang="en-US" sz="2800" dirty="0" err="1" smtClean="0"/>
              <a:t>livreaz</a:t>
            </a:r>
            <a:r>
              <a:rPr lang="ro-MO" sz="2800" dirty="0" smtClean="0"/>
              <a:t>ă</a:t>
            </a:r>
            <a:r>
              <a:rPr lang="en-US" sz="2800" dirty="0" smtClean="0"/>
              <a:t> </a:t>
            </a:r>
            <a:r>
              <a:rPr lang="ro-MO" sz="2800" dirty="0" err="1" smtClean="0"/>
              <a:t>gogoș</a:t>
            </a:r>
            <a:r>
              <a:rPr lang="en-US" sz="2800" dirty="0" smtClean="0"/>
              <a:t>i </a:t>
            </a:r>
            <a:r>
              <a:rPr lang="en-US" sz="2800" dirty="0"/>
              <a:t>la </a:t>
            </a:r>
            <a:r>
              <a:rPr lang="en-US" sz="2800" dirty="0" err="1"/>
              <a:t>domiciliu</a:t>
            </a:r>
            <a:r>
              <a:rPr lang="en-US" sz="2800" dirty="0"/>
              <a:t>, cu drona. </a:t>
            </a:r>
            <a:endParaRPr lang="ro-MO" sz="2800" dirty="0" smtClean="0"/>
          </a:p>
          <a:p>
            <a:r>
              <a:rPr lang="ro-MO" sz="2800" b="1" i="1" dirty="0"/>
              <a:t>P</a:t>
            </a:r>
            <a:r>
              <a:rPr lang="en-US" sz="2800" b="1" i="1" dirty="0" err="1" smtClean="0"/>
              <a:t>rimarul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ora</a:t>
            </a:r>
            <a:r>
              <a:rPr lang="ro-MO" sz="2800" b="1" i="1" dirty="0" smtClean="0"/>
              <a:t>ș</a:t>
            </a:r>
            <a:r>
              <a:rPr lang="en-US" sz="2800" b="1" i="1" dirty="0" err="1" smtClean="0"/>
              <a:t>ului</a:t>
            </a:r>
            <a:r>
              <a:rPr lang="en-US" sz="2800" b="1" i="1" dirty="0" smtClean="0"/>
              <a:t> </a:t>
            </a:r>
            <a:r>
              <a:rPr lang="en-US" sz="2800" b="1" i="1" dirty="0"/>
              <a:t>Denver: </a:t>
            </a:r>
            <a:endParaRPr lang="ro-MO" sz="2800" b="1" i="1" dirty="0" smtClean="0"/>
          </a:p>
          <a:p>
            <a:pPr lvl="1">
              <a:buFont typeface="Wingdings" pitchFamily="2" charset="2"/>
              <a:buChar char="Ø"/>
            </a:pPr>
            <a:r>
              <a:rPr lang="en-US" i="1" dirty="0" smtClean="0"/>
              <a:t>“Este </a:t>
            </a:r>
            <a:r>
              <a:rPr lang="en-US" i="1" dirty="0" err="1"/>
              <a:t>foarte</a:t>
            </a:r>
            <a:r>
              <a:rPr lang="en-US" i="1" dirty="0"/>
              <a:t> </a:t>
            </a:r>
            <a:r>
              <a:rPr lang="en-US" i="1" dirty="0" err="1" smtClean="0"/>
              <a:t>interesant</a:t>
            </a:r>
            <a:r>
              <a:rPr lang="ro-MO" i="1" dirty="0"/>
              <a:t>!</a:t>
            </a:r>
            <a:endParaRPr lang="ro-MO" i="1" dirty="0" smtClean="0"/>
          </a:p>
          <a:p>
            <a:pPr lvl="1">
              <a:buFont typeface="Wingdings" pitchFamily="2" charset="2"/>
              <a:buChar char="Ø"/>
            </a:pPr>
            <a:r>
              <a:rPr lang="en-US" i="1" dirty="0" err="1" smtClean="0"/>
              <a:t>Acesta</a:t>
            </a:r>
            <a:r>
              <a:rPr lang="en-US" i="1" dirty="0" smtClean="0"/>
              <a:t> </a:t>
            </a:r>
            <a:r>
              <a:rPr lang="en-US" i="1" dirty="0"/>
              <a:t>e </a:t>
            </a:r>
            <a:r>
              <a:rPr lang="en-US" i="1" dirty="0" err="1"/>
              <a:t>viitorul</a:t>
            </a:r>
            <a:r>
              <a:rPr lang="en-US" i="1" dirty="0"/>
              <a:t>, </a:t>
            </a:r>
            <a:endParaRPr lang="ro-MO" i="1" dirty="0" smtClean="0"/>
          </a:p>
          <a:p>
            <a:pPr lvl="1">
              <a:buFont typeface="Wingdings" pitchFamily="2" charset="2"/>
              <a:buChar char="Ø"/>
            </a:pPr>
            <a:r>
              <a:rPr lang="ro-MO" i="1" dirty="0"/>
              <a:t>A</a:t>
            </a:r>
            <a:r>
              <a:rPr lang="ro-MO" i="1" dirty="0" smtClean="0"/>
              <a:t>ș</a:t>
            </a:r>
            <a:r>
              <a:rPr lang="en-US" i="1" dirty="0" smtClean="0"/>
              <a:t>a </a:t>
            </a:r>
            <a:r>
              <a:rPr lang="en-US" i="1" dirty="0" err="1"/>
              <a:t>vom</a:t>
            </a:r>
            <a:r>
              <a:rPr lang="en-US" i="1" dirty="0"/>
              <a:t> </a:t>
            </a:r>
            <a:r>
              <a:rPr lang="en-US" i="1" dirty="0" err="1"/>
              <a:t>deveni</a:t>
            </a:r>
            <a:r>
              <a:rPr lang="en-US" i="1" dirty="0"/>
              <a:t> o </a:t>
            </a:r>
            <a:r>
              <a:rPr lang="en-US" i="1" dirty="0" err="1" smtClean="0"/>
              <a:t>na</a:t>
            </a:r>
            <a:r>
              <a:rPr lang="ro-MO" i="1" dirty="0" smtClean="0"/>
              <a:t>ț</a:t>
            </a:r>
            <a:r>
              <a:rPr lang="en-US" i="1" dirty="0" err="1" smtClean="0"/>
              <a:t>iune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secol</a:t>
            </a:r>
            <a:r>
              <a:rPr lang="en-US" i="1" dirty="0"/>
              <a:t> 21, </a:t>
            </a:r>
            <a:r>
              <a:rPr lang="en-US" i="1" dirty="0" err="1"/>
              <a:t>mai</a:t>
            </a:r>
            <a:r>
              <a:rPr lang="en-US" i="1" dirty="0"/>
              <a:t> </a:t>
            </a:r>
            <a:r>
              <a:rPr lang="en-US" i="1" dirty="0" err="1" smtClean="0"/>
              <a:t>eficient</a:t>
            </a:r>
            <a:r>
              <a:rPr lang="ro-MO" i="1" dirty="0" smtClean="0"/>
              <a:t>ă</a:t>
            </a:r>
            <a:r>
              <a:rPr lang="en-US" i="1" dirty="0" smtClean="0"/>
              <a:t>.”</a:t>
            </a:r>
            <a:endParaRPr lang="ro-MO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6" y="3933056"/>
            <a:ext cx="866462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047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Prima dronă pentru pasageri din 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Ș</a:t>
            </a:r>
            <a:r>
              <a:rPr lang="vi-VN" dirty="0" smtClean="0"/>
              <a:t>i-a </a:t>
            </a:r>
            <a:r>
              <a:rPr lang="vi-VN" dirty="0"/>
              <a:t>plimbat clientul, în premieră, într-un tur aerian, al orașului </a:t>
            </a:r>
            <a:r>
              <a:rPr lang="vi-VN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Guangiu</a:t>
            </a:r>
            <a:r>
              <a:rPr lang="vi-VN" dirty="0">
                <a:solidFill>
                  <a:srgbClr val="002060"/>
                </a:solidFill>
              </a:rPr>
              <a:t> </a:t>
            </a:r>
            <a:r>
              <a:rPr lang="vi-VN" dirty="0"/>
              <a:t>din </a:t>
            </a:r>
            <a:r>
              <a:rPr lang="vi-VN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</a:t>
            </a:r>
            <a:r>
              <a:rPr lang="vi-VN" dirty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itchFamily="2" charset="2"/>
              <a:buChar char="Ø"/>
            </a:pPr>
            <a:r>
              <a:rPr lang="vi-VN" dirty="0"/>
              <a:t>Pasagerul aflat în cabină nu pilotează aparatul de zbor, care este controlat de la distanță, printr-un sistem automat. Compania chineză, care a lansat drona, spune că deocamdată poate zbura </a:t>
            </a:r>
            <a:r>
              <a:rPr lang="vi-VN" dirty="0" smtClean="0"/>
              <a:t>20-25</a:t>
            </a:r>
            <a:r>
              <a:rPr lang="ro-MO" dirty="0" smtClean="0"/>
              <a:t> </a:t>
            </a:r>
            <a:r>
              <a:rPr lang="vi-VN" dirty="0" smtClean="0"/>
              <a:t>min, </a:t>
            </a:r>
            <a:r>
              <a:rPr lang="vi-VN" dirty="0"/>
              <a:t>la o viteză de </a:t>
            </a:r>
            <a:r>
              <a:rPr lang="vi-VN" dirty="0" smtClean="0"/>
              <a:t>100</a:t>
            </a:r>
            <a:r>
              <a:rPr lang="ro-MO" dirty="0" smtClean="0"/>
              <a:t> </a:t>
            </a:r>
            <a:r>
              <a:rPr lang="vi-VN" dirty="0" smtClean="0"/>
              <a:t>km</a:t>
            </a:r>
            <a:r>
              <a:rPr lang="ro-MO" dirty="0" smtClean="0"/>
              <a:t>/</a:t>
            </a:r>
            <a:r>
              <a:rPr lang="vi-VN" dirty="0" smtClean="0"/>
              <a:t>oră</a:t>
            </a:r>
            <a:r>
              <a:rPr lang="vi-VN" dirty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itchFamily="2" charset="2"/>
              <a:buChar char="Ø"/>
            </a:pPr>
            <a:r>
              <a:rPr lang="vi-VN" dirty="0"/>
              <a:t>Dar cel care se urcă în acest taxi aerian trebuie să aibă cel mult 100 </a:t>
            </a:r>
            <a:r>
              <a:rPr lang="vi-VN" dirty="0" smtClean="0"/>
              <a:t>kg. </a:t>
            </a:r>
            <a:r>
              <a:rPr lang="vi-VN" dirty="0"/>
              <a:t>Propulsia este asigurată, de motoare electrice. 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buFont typeface="Wingdings" pitchFamily="2" charset="2"/>
              <a:buChar char="Ø"/>
            </a:pPr>
            <a:r>
              <a:rPr lang="vi-VN" dirty="0"/>
              <a:t>Chinezii au încheiat deja un contract cu autoritățile din Dubai, </a:t>
            </a:r>
            <a:r>
              <a:rPr lang="vi-VN" dirty="0" smtClean="0"/>
              <a:t>p</a:t>
            </a:r>
            <a:r>
              <a:rPr lang="ro-MO" dirty="0" smtClean="0"/>
              <a:t>/</a:t>
            </a:r>
            <a:r>
              <a:rPr lang="vi-VN" dirty="0" smtClean="0"/>
              <a:t>u </a:t>
            </a:r>
            <a:r>
              <a:rPr lang="vi-VN" dirty="0"/>
              <a:t>un plan de dezvoltare a unei flote de taxiuri aeriene.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3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 smtClean="0"/>
              <a:t>Prima dronă pentru pasageri în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77848"/>
            <a:ext cx="8712968" cy="51125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/>
              <a:t>Î</a:t>
            </a:r>
            <a:r>
              <a:rPr lang="en-US" dirty="0"/>
              <a:t>n </a:t>
            </a:r>
            <a:r>
              <a:rPr lang="en-US" dirty="0" err="1"/>
              <a:t>prezent</a:t>
            </a:r>
            <a:r>
              <a:rPr lang="en-US" dirty="0"/>
              <a:t>,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en-US" dirty="0" err="1" smtClean="0"/>
              <a:t>reglement</a:t>
            </a:r>
            <a:r>
              <a:rPr lang="ro-MO" dirty="0" smtClean="0"/>
              <a:t>ă</a:t>
            </a:r>
            <a:r>
              <a:rPr lang="en-US" dirty="0" smtClean="0"/>
              <a:t>rile </a:t>
            </a:r>
            <a:r>
              <a:rPr lang="en-US" dirty="0" err="1"/>
              <a:t>federale</a:t>
            </a:r>
            <a:r>
              <a:rPr lang="en-US" dirty="0"/>
              <a:t> </a:t>
            </a:r>
            <a:r>
              <a:rPr lang="en-US" dirty="0" err="1"/>
              <a:t>interzic</a:t>
            </a:r>
            <a:r>
              <a:rPr lang="en-US" dirty="0"/>
              <a:t> </a:t>
            </a:r>
            <a:r>
              <a:rPr lang="en-US" dirty="0" err="1"/>
              <a:t>utilizarea</a:t>
            </a:r>
            <a:r>
              <a:rPr lang="en-US" dirty="0"/>
              <a:t> dronelor </a:t>
            </a:r>
            <a:r>
              <a:rPr lang="ro-MO" dirty="0" smtClean="0"/>
              <a:t>î</a:t>
            </a:r>
            <a:r>
              <a:rPr lang="en-US" dirty="0" smtClean="0"/>
              <a:t>n </a:t>
            </a:r>
            <a:r>
              <a:rPr lang="en-US" dirty="0" err="1"/>
              <a:t>scopuri</a:t>
            </a:r>
            <a:r>
              <a:rPr lang="en-US" dirty="0"/>
              <a:t> </a:t>
            </a:r>
            <a:r>
              <a:rPr lang="en-US" dirty="0" err="1"/>
              <a:t>comerciale</a:t>
            </a:r>
            <a:r>
              <a:rPr lang="en-US" dirty="0"/>
              <a:t>. </a:t>
            </a:r>
            <a:endParaRPr lang="ro-MO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ro-MO" dirty="0"/>
              <a:t>Î</a:t>
            </a:r>
            <a:r>
              <a:rPr lang="en-US" dirty="0" smtClean="0"/>
              <a:t>ns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en-US" dirty="0" err="1"/>
              <a:t>lucrurile</a:t>
            </a:r>
            <a:r>
              <a:rPr lang="en-US" dirty="0"/>
              <a:t> se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schimba</a:t>
            </a:r>
            <a:r>
              <a:rPr lang="en-US" dirty="0"/>
              <a:t> </a:t>
            </a:r>
            <a:r>
              <a:rPr lang="ro-MO" dirty="0" smtClean="0"/>
              <a:t>î</a:t>
            </a:r>
            <a:r>
              <a:rPr lang="en-US" dirty="0" smtClean="0"/>
              <a:t>n cur</a:t>
            </a:r>
            <a:r>
              <a:rPr lang="ro-MO" dirty="0" smtClean="0"/>
              <a:t>â</a:t>
            </a:r>
            <a:r>
              <a:rPr lang="en-US" dirty="0" err="1" smtClean="0"/>
              <a:t>nd</a:t>
            </a:r>
            <a:r>
              <a:rPr lang="en-US" dirty="0"/>
              <a:t>. </a:t>
            </a:r>
            <a:endParaRPr lang="ro-MO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en-US" dirty="0" err="1" smtClean="0"/>
              <a:t>Peste</a:t>
            </a:r>
            <a:r>
              <a:rPr lang="en-US" dirty="0" smtClean="0"/>
              <a:t> </a:t>
            </a:r>
            <a:r>
              <a:rPr lang="en-US" dirty="0"/>
              <a:t>100.000 de </a:t>
            </a:r>
            <a:r>
              <a:rPr lang="en-US" dirty="0" err="1"/>
              <a:t>locuri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de </a:t>
            </a:r>
            <a:r>
              <a:rPr lang="ro-MO" dirty="0" smtClean="0"/>
              <a:t>muncă vor fi create în primii 10 ani după ce dronele vor avea permisiunea de a zbura în spațiul aerian american.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ro-MO" dirty="0" smtClean="0"/>
              <a:t>Marile companii sunt dispuse </a:t>
            </a:r>
            <a:r>
              <a:rPr lang="en-US" dirty="0" err="1" smtClean="0"/>
              <a:t>deja</a:t>
            </a:r>
            <a:r>
              <a:rPr lang="en-US" dirty="0" smtClean="0"/>
              <a:t> s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en-US" dirty="0" err="1"/>
              <a:t>ofere</a:t>
            </a:r>
            <a:r>
              <a:rPr lang="en-US" dirty="0"/>
              <a:t> </a:t>
            </a:r>
            <a:r>
              <a:rPr lang="en-US" dirty="0" err="1"/>
              <a:t>salarii</a:t>
            </a:r>
            <a:r>
              <a:rPr lang="en-US" dirty="0"/>
              <a:t> </a:t>
            </a:r>
            <a:r>
              <a:rPr lang="en-US" dirty="0" err="1" smtClean="0"/>
              <a:t>substan</a:t>
            </a:r>
            <a:r>
              <a:rPr lang="ro-MO" dirty="0" smtClean="0"/>
              <a:t>ț</a:t>
            </a:r>
            <a:r>
              <a:rPr lang="en-US" dirty="0" err="1" smtClean="0"/>
              <a:t>iale</a:t>
            </a:r>
            <a:r>
              <a:rPr lang="en-US" dirty="0" smtClean="0"/>
              <a:t> </a:t>
            </a:r>
            <a:r>
              <a:rPr lang="en-US" dirty="0" err="1"/>
              <a:t>viitorilor</a:t>
            </a:r>
            <a:r>
              <a:rPr lang="en-US" dirty="0"/>
              <a:t> </a:t>
            </a:r>
            <a:r>
              <a:rPr lang="en-US" dirty="0" err="1" smtClean="0"/>
              <a:t>pilo</a:t>
            </a:r>
            <a:r>
              <a:rPr lang="ro-MO" dirty="0" smtClean="0"/>
              <a:t>ț</a:t>
            </a:r>
            <a:r>
              <a:rPr lang="en-US" dirty="0" smtClean="0"/>
              <a:t>i </a:t>
            </a:r>
            <a:r>
              <a:rPr lang="en-US" dirty="0"/>
              <a:t>de drone </a:t>
            </a:r>
            <a:r>
              <a:rPr lang="ro-MO" dirty="0" err="1"/>
              <a:t>ș</a:t>
            </a:r>
            <a:r>
              <a:rPr lang="en-US" dirty="0" smtClean="0"/>
              <a:t>i </a:t>
            </a:r>
            <a:r>
              <a:rPr lang="en-US" dirty="0" err="1"/>
              <a:t>ingineri</a:t>
            </a:r>
            <a:r>
              <a:rPr lang="en-US" dirty="0"/>
              <a:t> </a:t>
            </a:r>
            <a:r>
              <a:rPr lang="en-US" dirty="0" smtClean="0"/>
              <a:t>~</a:t>
            </a:r>
            <a:r>
              <a:rPr lang="ro-MO" dirty="0" smtClean="0"/>
              <a:t> </a:t>
            </a:r>
            <a:r>
              <a:rPr lang="en-US" dirty="0" smtClean="0"/>
              <a:t>50 </a:t>
            </a:r>
            <a:r>
              <a:rPr lang="ro-MO" dirty="0" smtClean="0"/>
              <a:t>$/</a:t>
            </a:r>
            <a:r>
              <a:rPr lang="en-US" dirty="0" smtClean="0"/>
              <a:t>or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peste</a:t>
            </a:r>
            <a:r>
              <a:rPr lang="en-US" dirty="0"/>
              <a:t> 100.000 </a:t>
            </a:r>
            <a:r>
              <a:rPr lang="ro-MO" dirty="0" smtClean="0"/>
              <a:t>$/</a:t>
            </a:r>
            <a:r>
              <a:rPr lang="en-US" dirty="0" smtClean="0"/>
              <a:t>an</a:t>
            </a:r>
            <a:r>
              <a:rPr lang="en-US" dirty="0"/>
              <a:t>. </a:t>
            </a:r>
            <a:endParaRPr lang="ro-MO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en-US" dirty="0" err="1" smtClean="0"/>
              <a:t>Printre</a:t>
            </a:r>
            <a:r>
              <a:rPr lang="en-US" dirty="0" smtClean="0"/>
              <a:t> </a:t>
            </a:r>
            <a:r>
              <a:rPr lang="en-US" dirty="0" err="1"/>
              <a:t>aceste</a:t>
            </a:r>
            <a:r>
              <a:rPr lang="en-US" dirty="0"/>
              <a:t> </a:t>
            </a:r>
            <a:r>
              <a:rPr lang="en-US" dirty="0" err="1"/>
              <a:t>companii</a:t>
            </a:r>
            <a:r>
              <a:rPr lang="en-US" dirty="0"/>
              <a:t> se </a:t>
            </a:r>
            <a:r>
              <a:rPr lang="en-US" dirty="0" err="1" smtClean="0"/>
              <a:t>numar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ro-MO" dirty="0" err="1"/>
              <a:t>ș</a:t>
            </a:r>
            <a:r>
              <a:rPr lang="en-US" dirty="0" smtClean="0"/>
              <a:t>i </a:t>
            </a:r>
            <a:r>
              <a:rPr lang="en-US" dirty="0"/>
              <a:t>Facebook, </a:t>
            </a:r>
            <a:r>
              <a:rPr lang="en-US" dirty="0" err="1"/>
              <a:t>cea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smtClean="0"/>
              <a:t>popular</a:t>
            </a:r>
            <a:r>
              <a:rPr lang="ro-MO" dirty="0" smtClean="0"/>
              <a:t>ă</a:t>
            </a:r>
            <a:r>
              <a:rPr lang="en-US" dirty="0" smtClean="0"/>
              <a:t> re</a:t>
            </a:r>
            <a:r>
              <a:rPr lang="ro-MO" dirty="0" smtClean="0"/>
              <a:t>ț</a:t>
            </a:r>
            <a:r>
              <a:rPr lang="en-US" dirty="0" err="1" smtClean="0"/>
              <a:t>ea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socializare</a:t>
            </a:r>
            <a:r>
              <a:rPr lang="en-US" dirty="0"/>
              <a:t> </a:t>
            </a:r>
            <a:r>
              <a:rPr lang="en-US" dirty="0" err="1" smtClean="0"/>
              <a:t>preg</a:t>
            </a:r>
            <a:r>
              <a:rPr lang="ro-MO" dirty="0" smtClean="0"/>
              <a:t>ă</a:t>
            </a:r>
            <a:r>
              <a:rPr lang="en-US" dirty="0" err="1" smtClean="0"/>
              <a:t>tindu</a:t>
            </a:r>
            <a:r>
              <a:rPr lang="en-US" dirty="0" smtClean="0"/>
              <a:t>-</a:t>
            </a:r>
            <a:r>
              <a:rPr lang="ro-MO" dirty="0" smtClean="0"/>
              <a:t>ș</a:t>
            </a:r>
            <a:r>
              <a:rPr lang="en-US" dirty="0" smtClean="0"/>
              <a:t>i </a:t>
            </a:r>
            <a:r>
              <a:rPr lang="en-US" dirty="0"/>
              <a:t>o </a:t>
            </a:r>
            <a:r>
              <a:rPr lang="en-US" dirty="0" err="1" smtClean="0"/>
              <a:t>echip</a:t>
            </a:r>
            <a:r>
              <a:rPr lang="ro-MO" dirty="0" smtClean="0"/>
              <a:t>ă</a:t>
            </a:r>
            <a:r>
              <a:rPr lang="en-US" dirty="0" smtClean="0"/>
              <a:t> special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ro-MO" dirty="0"/>
              <a:t>î</a:t>
            </a:r>
            <a:r>
              <a:rPr lang="en-US" dirty="0" smtClean="0"/>
              <a:t>n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sens.</a:t>
            </a:r>
            <a:r>
              <a:rPr lang="en-US" dirty="0"/>
              <a:t> </a:t>
            </a:r>
            <a:endParaRPr lang="ro-MO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ro-MO" dirty="0" smtClean="0"/>
              <a:t>Ș</a:t>
            </a:r>
            <a:r>
              <a:rPr lang="en-US" dirty="0" smtClean="0"/>
              <a:t>i </a:t>
            </a:r>
            <a:r>
              <a:rPr lang="en-US" dirty="0"/>
              <a:t>Amazon a </a:t>
            </a:r>
            <a:r>
              <a:rPr lang="en-US" dirty="0" err="1" smtClean="0"/>
              <a:t>anun</a:t>
            </a:r>
            <a:r>
              <a:rPr lang="ro-MO" dirty="0" smtClean="0"/>
              <a:t>ț</a:t>
            </a:r>
            <a:r>
              <a:rPr lang="en-US" dirty="0" smtClean="0"/>
              <a:t>at c</a:t>
            </a:r>
            <a:r>
              <a:rPr lang="ro-MO" dirty="0" smtClean="0"/>
              <a:t>ă</a:t>
            </a:r>
            <a:r>
              <a:rPr lang="en-US" dirty="0" smtClean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utiliza</a:t>
            </a:r>
            <a:r>
              <a:rPr lang="en-US" dirty="0"/>
              <a:t> drone </a:t>
            </a:r>
            <a:r>
              <a:rPr lang="en-US" dirty="0" smtClean="0"/>
              <a:t>p</a:t>
            </a:r>
            <a:r>
              <a:rPr lang="ro-MO" dirty="0" smtClean="0"/>
              <a:t>/</a:t>
            </a:r>
            <a:r>
              <a:rPr lang="en-US" dirty="0" smtClean="0"/>
              <a:t>u </a:t>
            </a:r>
            <a:r>
              <a:rPr lang="en-US" dirty="0"/>
              <a:t>a </a:t>
            </a:r>
            <a:r>
              <a:rPr lang="en-US" dirty="0" err="1"/>
              <a:t>livra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</a:t>
            </a:r>
            <a:r>
              <a:rPr lang="en-US" dirty="0" err="1"/>
              <a:t>pachete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</a:t>
            </a:r>
            <a:r>
              <a:rPr lang="en-US" dirty="0" err="1" smtClean="0"/>
              <a:t>distan</a:t>
            </a:r>
            <a:r>
              <a:rPr lang="ro-MO" dirty="0" smtClean="0"/>
              <a:t>ț</a:t>
            </a:r>
            <a:r>
              <a:rPr lang="en-US" dirty="0" smtClean="0"/>
              <a:t>e </a:t>
            </a:r>
            <a:r>
              <a:rPr lang="en-US" dirty="0" err="1" smtClean="0"/>
              <a:t>scurte</a:t>
            </a:r>
            <a:r>
              <a:rPr lang="ro-MO" dirty="0" smtClean="0"/>
              <a:t>.</a:t>
            </a:r>
            <a:r>
              <a:rPr lang="en-US" dirty="0" smtClean="0"/>
              <a:t> </a:t>
            </a:r>
            <a:endParaRPr lang="ro-MO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50000"/>
                </a:schemeClr>
              </a:buClr>
              <a:buFont typeface="Wingdings 2" pitchFamily="18" charset="2"/>
              <a:buChar char=""/>
            </a:pPr>
            <a:r>
              <a:rPr lang="ro-MO" dirty="0"/>
              <a:t>Î</a:t>
            </a:r>
            <a:r>
              <a:rPr lang="en-US" dirty="0" smtClean="0"/>
              <a:t>n </a:t>
            </a:r>
            <a:r>
              <a:rPr lang="en-US" dirty="0" err="1"/>
              <a:t>timp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Google </a:t>
            </a:r>
            <a:r>
              <a:rPr lang="ro-MO" dirty="0" smtClean="0"/>
              <a:t>a achiziționat</a:t>
            </a:r>
            <a:r>
              <a:rPr lang="en-US" dirty="0"/>
              <a:t> Titan Aerospace, </a:t>
            </a:r>
            <a:r>
              <a:rPr lang="en-US" dirty="0" err="1"/>
              <a:t>companie</a:t>
            </a:r>
            <a:r>
              <a:rPr lang="en-US" dirty="0"/>
              <a:t> care </a:t>
            </a:r>
            <a:r>
              <a:rPr lang="en-US" dirty="0" err="1" smtClean="0"/>
              <a:t>construie</a:t>
            </a:r>
            <a:r>
              <a:rPr lang="ro-MO" dirty="0" smtClean="0"/>
              <a:t>ș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/>
              <a:t>drone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8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/>
              <a:t>Unde sunt folosite dronele?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ro-MO" dirty="0" smtClean="0"/>
              <a:t>Principalii utilizatori de </a:t>
            </a:r>
            <a:r>
              <a:rPr lang="ro-MO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MO" dirty="0" smtClean="0"/>
              <a:t>civile sunt: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 smtClean="0"/>
              <a:t>administrațiile publice,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 smtClean="0"/>
              <a:t>forțele de securitate publică cum ar fi: </a:t>
            </a:r>
          </a:p>
          <a:p>
            <a:pPr lvl="1" fontAlgn="base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poliție, </a:t>
            </a:r>
          </a:p>
          <a:p>
            <a:pPr lvl="1" fontAlgn="base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pompieri, </a:t>
            </a:r>
          </a:p>
          <a:p>
            <a:pPr lvl="1" fontAlgn="base">
              <a:buClr>
                <a:srgbClr val="002060"/>
              </a:buClr>
              <a:buFont typeface="Wingdings" pitchFamily="2" charset="2"/>
              <a:buChar char="Ø"/>
            </a:pPr>
            <a:r>
              <a:rPr lang="ro-MO" dirty="0" smtClean="0"/>
              <a:t>protecție civilă, etc.,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/>
              <a:t>instituțiile de cercetare,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/>
              <a:t>profesionaliștii în construcții,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/>
              <a:t>agricultură, jurnalism, s.a.,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/>
              <a:t>agenții imobiliare, și, bineînțeles, </a:t>
            </a:r>
          </a:p>
          <a:p>
            <a:pPr fontAlgn="base">
              <a:buClr>
                <a:srgbClr val="002060"/>
              </a:buClr>
              <a:buFont typeface="Wingdings" pitchFamily="2" charset="2"/>
              <a:buChar char="q"/>
            </a:pPr>
            <a:r>
              <a:rPr lang="ro-MO" dirty="0"/>
              <a:t>persoane fizice - cel puțin deocamdată.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6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/>
              <a:t>Exemple de aplicații ale dronelor</a:t>
            </a:r>
            <a:r>
              <a:rPr lang="ro-MO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 smtClean="0"/>
              <a:t>p/u </a:t>
            </a:r>
            <a:r>
              <a:rPr lang="ro-MO" sz="6400" dirty="0"/>
              <a:t>măsurători meteorologie;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inspectarea liniilor electrice, de gaz, apeducte, poduri, baraje, etc.;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monitorizarea parcurilor naționale </a:t>
            </a:r>
            <a:r>
              <a:rPr lang="ro-MO" sz="6400" dirty="0" smtClean="0"/>
              <a:t>și </a:t>
            </a:r>
            <a:r>
              <a:rPr lang="ro-MO" sz="6400" dirty="0"/>
              <a:t>ale faunei;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 smtClean="0"/>
              <a:t>p/u </a:t>
            </a:r>
            <a:r>
              <a:rPr lang="ro-MO" sz="6400" dirty="0"/>
              <a:t>controlul de frontiera, de exemplu </a:t>
            </a:r>
            <a:r>
              <a:rPr lang="ro-MO" sz="6400" dirty="0" smtClean="0"/>
              <a:t>p/u </a:t>
            </a:r>
            <a:r>
              <a:rPr lang="ro-MO" sz="6400" dirty="0"/>
              <a:t>combaterea </a:t>
            </a:r>
            <a:r>
              <a:rPr lang="ro-MO" sz="6400" dirty="0" smtClean="0"/>
              <a:t>imigrațiilor </a:t>
            </a:r>
            <a:r>
              <a:rPr lang="ro-MO" sz="6400" dirty="0"/>
              <a:t>ilegale;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transportarea de obiecte mici </a:t>
            </a:r>
            <a:r>
              <a:rPr lang="ro-MO" sz="6400" dirty="0" smtClean="0"/>
              <a:t>în </a:t>
            </a:r>
            <a:r>
              <a:rPr lang="ro-MO" sz="6400" dirty="0"/>
              <a:t>zone critice, lovite de </a:t>
            </a:r>
            <a:r>
              <a:rPr lang="ro-MO" sz="6400" dirty="0" smtClean="0"/>
              <a:t>calamități </a:t>
            </a:r>
            <a:r>
              <a:rPr lang="ro-MO" sz="6400" dirty="0"/>
              <a:t>naturale (cutremure, inundații, înzăpeziri, etc.);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luarea de </a:t>
            </a:r>
            <a:r>
              <a:rPr lang="ro-MO" sz="6400" dirty="0" smtClean="0"/>
              <a:t>măsurători </a:t>
            </a:r>
            <a:r>
              <a:rPr lang="ro-MO" sz="6400" dirty="0"/>
              <a:t>geofizice sau geomagnetice, cartografiere;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efectuarea de filmări sau imagini aeriene cu scop non-militar, de exemplu </a:t>
            </a:r>
            <a:r>
              <a:rPr lang="ro-MO" sz="6400" dirty="0" smtClean="0"/>
              <a:t>în </a:t>
            </a:r>
            <a:r>
              <a:rPr lang="ro-MO" sz="6400" dirty="0"/>
              <a:t>jurnalism;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filmări profesionale din diverse unghiuri;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pentru ajutor și asistență în situații de urgență;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monitorizarea culturilor agricole;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o-MO" sz="6400" dirty="0"/>
              <a:t>p</a:t>
            </a:r>
            <a:r>
              <a:rPr lang="ro-MO" sz="6400" dirty="0" smtClean="0"/>
              <a:t>revenția </a:t>
            </a:r>
            <a:r>
              <a:rPr lang="ro-MO" sz="6400" dirty="0"/>
              <a:t>și detecția construcțiilor neautorizate, incendiilor de vegetație sau a activităților infracționale.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MO" dirty="0" smtClean="0"/>
              <a:t>Utilizarea dronelor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Dronele </a:t>
            </a:r>
            <a:r>
              <a:rPr lang="ro-MO" dirty="0"/>
              <a:t>urmează</a:t>
            </a:r>
            <a:r>
              <a:rPr lang="en-US" dirty="0"/>
              <a:t> s</a:t>
            </a:r>
            <a:r>
              <a:rPr lang="ro-MO" dirty="0"/>
              <a:t>ă</a:t>
            </a:r>
            <a:r>
              <a:rPr lang="en-US" dirty="0"/>
              <a:t> fie </a:t>
            </a:r>
            <a:r>
              <a:rPr lang="ro-MO" dirty="0" smtClean="0"/>
              <a:t>folosite</a:t>
            </a:r>
            <a:r>
              <a:rPr lang="en-US" dirty="0" smtClean="0"/>
              <a:t> </a:t>
            </a:r>
            <a:r>
              <a:rPr lang="ro-MO" dirty="0" smtClean="0"/>
              <a:t>î</a:t>
            </a:r>
            <a:r>
              <a:rPr lang="en-US" dirty="0" smtClean="0"/>
              <a:t>n</a:t>
            </a:r>
            <a:r>
              <a:rPr lang="ro-MO" dirty="0" smtClean="0"/>
              <a:t>:</a:t>
            </a:r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agricultură</a:t>
            </a:r>
            <a:r>
              <a:rPr lang="en-US" dirty="0"/>
              <a:t>, </a:t>
            </a:r>
            <a:endParaRPr lang="ro-MO" dirty="0" smtClean="0"/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en-US" dirty="0" err="1" smtClean="0"/>
              <a:t>siguran</a:t>
            </a:r>
            <a:r>
              <a:rPr lang="ro-MO" dirty="0" err="1"/>
              <a:t>ță</a:t>
            </a:r>
            <a:r>
              <a:rPr lang="en-US" dirty="0"/>
              <a:t> public</a:t>
            </a:r>
            <a:r>
              <a:rPr lang="ro-MO" dirty="0"/>
              <a:t>ă</a:t>
            </a:r>
            <a:r>
              <a:rPr lang="en-US" dirty="0"/>
              <a:t>, </a:t>
            </a:r>
            <a:endParaRPr lang="ro-MO" dirty="0" smtClean="0"/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en-US" dirty="0" err="1" smtClean="0"/>
              <a:t>exploatarea</a:t>
            </a:r>
            <a:r>
              <a:rPr lang="en-US" dirty="0" smtClean="0"/>
              <a:t> </a:t>
            </a:r>
            <a:r>
              <a:rPr lang="en-US" dirty="0"/>
              <a:t>de petrol </a:t>
            </a:r>
            <a:r>
              <a:rPr lang="ro-MO" dirty="0"/>
              <a:t>ș</a:t>
            </a:r>
            <a:r>
              <a:rPr lang="en-US" dirty="0"/>
              <a:t>i gaze, </a:t>
            </a:r>
            <a:endParaRPr lang="ro-MO" dirty="0" smtClean="0"/>
          </a:p>
          <a:p>
            <a:pPr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en-US" dirty="0" err="1" smtClean="0"/>
              <a:t>respectiv</a:t>
            </a:r>
            <a:r>
              <a:rPr lang="en-US" dirty="0" smtClean="0"/>
              <a:t> </a:t>
            </a:r>
            <a:r>
              <a:rPr lang="ro-MO" dirty="0"/>
              <a:t>î</a:t>
            </a:r>
            <a:r>
              <a:rPr lang="en-US" dirty="0"/>
              <a:t>n </a:t>
            </a:r>
            <a:r>
              <a:rPr lang="en-US" dirty="0" err="1"/>
              <a:t>industria</a:t>
            </a:r>
            <a:r>
              <a:rPr lang="en-US" dirty="0"/>
              <a:t> </a:t>
            </a:r>
            <a:r>
              <a:rPr lang="en-US" dirty="0" err="1"/>
              <a:t>cinematografic</a:t>
            </a:r>
            <a:r>
              <a:rPr lang="ro-MO" dirty="0"/>
              <a:t>ă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4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Concluzii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vi-VN" dirty="0" smtClean="0"/>
              <a:t>Numărul </a:t>
            </a:r>
            <a:r>
              <a:rPr lang="vi-VN" dirty="0"/>
              <a:t>dronelor disponibile pe piaţa din </a:t>
            </a:r>
            <a:r>
              <a:rPr lang="ro-MO" dirty="0" smtClean="0"/>
              <a:t>țară </a:t>
            </a:r>
            <a:r>
              <a:rPr lang="vi-VN" dirty="0" smtClean="0"/>
              <a:t>este </a:t>
            </a:r>
            <a:r>
              <a:rPr lang="vi-VN" dirty="0"/>
              <a:t>destul de mic, cel puţin </a:t>
            </a:r>
            <a:r>
              <a:rPr lang="vi-VN" dirty="0" smtClean="0"/>
              <a:t>p</a:t>
            </a:r>
            <a:r>
              <a:rPr lang="ro-MO" dirty="0" smtClean="0"/>
              <a:t>/</a:t>
            </a:r>
            <a:r>
              <a:rPr lang="vi-VN" dirty="0" smtClean="0"/>
              <a:t>u </a:t>
            </a:r>
            <a:r>
              <a:rPr lang="vi-VN" dirty="0"/>
              <a:t>moment, însă pe parcursul timpului lucrurile se vor îmbunătăţi.</a:t>
            </a:r>
          </a:p>
          <a:p>
            <a:pPr algn="just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vi-VN" dirty="0" smtClean="0"/>
              <a:t>Partea </a:t>
            </a:r>
            <a:r>
              <a:rPr lang="vi-VN" dirty="0"/>
              <a:t>bună este că utilizatorii pot deja să aleagă între modele ieftine fără camera foto care costă </a:t>
            </a:r>
            <a:r>
              <a:rPr lang="en-US" dirty="0" err="1" smtClean="0"/>
              <a:t>sute</a:t>
            </a:r>
            <a:r>
              <a:rPr lang="en-US" dirty="0" smtClean="0"/>
              <a:t> de </a:t>
            </a:r>
            <a:r>
              <a:rPr lang="vi-VN" dirty="0" smtClean="0"/>
              <a:t>lei </a:t>
            </a:r>
            <a:r>
              <a:rPr lang="vi-VN" dirty="0"/>
              <a:t>sau modele mai performante că design şi construcţiei care îţi permit şi să înregistrezi clipuri video. </a:t>
            </a:r>
            <a:endParaRPr lang="ro-MO" dirty="0"/>
          </a:p>
          <a:p>
            <a:pPr algn="just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q"/>
            </a:pPr>
            <a:r>
              <a:rPr lang="ro-MO" dirty="0" smtClean="0"/>
              <a:t> </a:t>
            </a:r>
            <a:r>
              <a:rPr lang="vi-VN" dirty="0" smtClean="0"/>
              <a:t>Practic</a:t>
            </a:r>
            <a:r>
              <a:rPr lang="vi-VN" dirty="0"/>
              <a:t>, oferta disponibilă în </a:t>
            </a:r>
            <a:r>
              <a:rPr lang="ro-MO" dirty="0" smtClean="0"/>
              <a:t>țară </a:t>
            </a:r>
            <a:r>
              <a:rPr lang="vi-VN" dirty="0" smtClean="0"/>
              <a:t>este </a:t>
            </a:r>
            <a:r>
              <a:rPr lang="vi-VN" dirty="0"/>
              <a:t>una adresată fiecărui buzunar</a:t>
            </a:r>
            <a:r>
              <a:rPr lang="vi-VN" dirty="0" smtClean="0"/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572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Concluzii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vi-VN" sz="4000" dirty="0"/>
              <a:t>În fond și la urma urmei,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dirty="0" smtClean="0"/>
              <a:t>avantajele </a:t>
            </a:r>
            <a:r>
              <a:rPr lang="vi-VN" sz="4000" dirty="0"/>
              <a:t>sunt majore, </a:t>
            </a:r>
            <a:r>
              <a:rPr lang="vi-VN" sz="4000" dirty="0" smtClean="0"/>
              <a:t>iar </a:t>
            </a:r>
            <a:r>
              <a:rPr lang="vi-VN" sz="4000" dirty="0"/>
              <a:t>dacă potențialul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 </a:t>
            </a:r>
            <a:endParaRPr lang="ro-MO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vi-VN" sz="4000" dirty="0" smtClean="0"/>
              <a:t>este </a:t>
            </a:r>
            <a:r>
              <a:rPr lang="vi-VN" sz="4000" dirty="0"/>
              <a:t>pus în valoare </a:t>
            </a:r>
            <a:r>
              <a:rPr lang="vi-VN" sz="4000" dirty="0" smtClean="0"/>
              <a:t>într-un </a:t>
            </a:r>
            <a:r>
              <a:rPr lang="vi-VN" sz="4000" dirty="0"/>
              <a:t>mod corect,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dirty="0" smtClean="0"/>
              <a:t>atunci </a:t>
            </a:r>
            <a:r>
              <a:rPr lang="vi-VN" sz="4000" dirty="0"/>
              <a:t>în mod clar,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dirty="0" smtClean="0"/>
              <a:t>toată </a:t>
            </a:r>
            <a:r>
              <a:rPr lang="vi-VN" sz="4000" dirty="0"/>
              <a:t>lumea are de câștigat.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019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96752"/>
            <a:ext cx="8784976" cy="720080"/>
          </a:xfrm>
        </p:spPr>
        <p:txBody>
          <a:bodyPr/>
          <a:lstStyle/>
          <a:p>
            <a:r>
              <a:rPr lang="ro-MO" dirty="0"/>
              <a:t>Istoria dronelor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263752"/>
          </a:xfrm>
        </p:spPr>
        <p:txBody>
          <a:bodyPr/>
          <a:lstStyle/>
          <a:p>
            <a:pPr marL="0" indent="0" algn="ctr">
              <a:buNone/>
            </a:pPr>
            <a:r>
              <a:rPr lang="vi-VN" sz="3600" dirty="0"/>
              <a:t>Noi am început să auzim abia acum </a:t>
            </a:r>
            <a:r>
              <a:rPr lang="ro-MO" sz="3600" dirty="0" smtClean="0"/>
              <a:t>2-3</a:t>
            </a:r>
            <a:r>
              <a:rPr lang="vi-VN" sz="3600" dirty="0" smtClean="0"/>
              <a:t> </a:t>
            </a:r>
            <a:r>
              <a:rPr lang="vi-VN" sz="3600" dirty="0"/>
              <a:t>ani despre utilitatea </a:t>
            </a:r>
            <a:r>
              <a:rPr lang="vi-V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dronelor</a:t>
            </a:r>
            <a:r>
              <a:rPr lang="vi-VN" sz="3600" dirty="0"/>
              <a:t>. </a:t>
            </a:r>
            <a:endParaRPr lang="ro-MO" sz="3600" dirty="0" smtClean="0"/>
          </a:p>
          <a:p>
            <a:pPr marL="0" indent="0" algn="ctr">
              <a:buNone/>
            </a:pPr>
            <a:r>
              <a:rPr lang="vi-VN" sz="3600" dirty="0" smtClean="0"/>
              <a:t>Totuși</a:t>
            </a:r>
            <a:r>
              <a:rPr lang="vi-VN" sz="3600" dirty="0"/>
              <a:t>, ele nu sunt creații atât de recente. </a:t>
            </a:r>
            <a:endParaRPr lang="ro-MO" sz="3600" dirty="0" smtClean="0"/>
          </a:p>
          <a:p>
            <a:pPr marL="0" indent="0" algn="ctr">
              <a:buNone/>
            </a:pPr>
            <a:r>
              <a:rPr lang="ro-MO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Drona</a:t>
            </a:r>
            <a:r>
              <a:rPr lang="ro-MO" sz="3600" dirty="0" smtClean="0"/>
              <a:t> </a:t>
            </a:r>
            <a:r>
              <a:rPr lang="vi-VN" sz="3600" dirty="0" smtClean="0"/>
              <a:t>a </a:t>
            </a:r>
            <a:r>
              <a:rPr lang="vi-VN" sz="3600" dirty="0"/>
              <a:t>pornit </a:t>
            </a:r>
            <a:r>
              <a:rPr lang="vi-VN" sz="3600" dirty="0" smtClean="0"/>
              <a:t>iniția</a:t>
            </a:r>
            <a:r>
              <a:rPr lang="ro-MO" sz="3600" dirty="0" smtClean="0"/>
              <a:t>l</a:t>
            </a:r>
            <a:r>
              <a:rPr lang="vi-VN" sz="3600" dirty="0" smtClean="0"/>
              <a:t> </a:t>
            </a:r>
            <a:endParaRPr lang="ro-MO" sz="3600" dirty="0" smtClean="0"/>
          </a:p>
          <a:p>
            <a:pPr marL="0" indent="0" algn="ctr">
              <a:buNone/>
            </a:pPr>
            <a:r>
              <a:rPr lang="vi-VN" sz="3600" dirty="0" smtClean="0"/>
              <a:t>ca </a:t>
            </a:r>
            <a:r>
              <a:rPr lang="vi-VN" sz="3600" dirty="0"/>
              <a:t>un proiect complex </a:t>
            </a:r>
            <a:r>
              <a:rPr lang="vi-VN" sz="3600" dirty="0" smtClean="0"/>
              <a:t>al </a:t>
            </a:r>
            <a:r>
              <a:rPr lang="vi-VN" sz="3600" dirty="0"/>
              <a:t>armatei.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23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Concluzii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Administrațiile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publice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/>
              <a:t>și</a:t>
            </a:r>
            <a:r>
              <a:rPr lang="de-DE" dirty="0"/>
              <a:t>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forțele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de-DE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securitate</a:t>
            </a:r>
            <a:r>
              <a:rPr lang="de-DE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/>
              <a:t>se </a:t>
            </a:r>
            <a:r>
              <a:rPr lang="de-DE" dirty="0" err="1"/>
              <a:t>bucură</a:t>
            </a:r>
            <a:r>
              <a:rPr lang="de-DE" dirty="0"/>
              <a:t> de </a:t>
            </a:r>
            <a:r>
              <a:rPr lang="de-DE" dirty="0" err="1"/>
              <a:t>tehnologia</a:t>
            </a:r>
            <a:r>
              <a:rPr lang="de-DE" dirty="0"/>
              <a:t> </a:t>
            </a:r>
            <a:r>
              <a:rPr lang="de-DE" dirty="0" err="1"/>
              <a:t>utilă</a:t>
            </a:r>
            <a:r>
              <a:rPr lang="de-DE" dirty="0"/>
              <a:t> a </a:t>
            </a:r>
            <a:r>
              <a:rPr lang="de-DE" dirty="0" err="1"/>
              <a:t>unor</a:t>
            </a:r>
            <a:r>
              <a:rPr lang="de-DE" dirty="0"/>
              <a:t> drone </a:t>
            </a:r>
            <a:r>
              <a:rPr lang="de-DE" dirty="0" err="1"/>
              <a:t>civile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Acest</a:t>
            </a:r>
            <a:r>
              <a:rPr lang="de-DE" dirty="0" smtClean="0"/>
              <a:t> </a:t>
            </a:r>
            <a:r>
              <a:rPr lang="de-DE" dirty="0" err="1"/>
              <a:t>domeniu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potențial</a:t>
            </a:r>
            <a:r>
              <a:rPr lang="de-DE" dirty="0"/>
              <a:t> enorm </a:t>
            </a:r>
            <a:r>
              <a:rPr lang="de-DE" dirty="0" smtClean="0"/>
              <a:t>p/u </a:t>
            </a:r>
            <a:r>
              <a:rPr lang="de-DE" dirty="0" err="1"/>
              <a:t>viitor</a:t>
            </a:r>
            <a:r>
              <a:rPr lang="de-DE" dirty="0"/>
              <a:t> </a:t>
            </a:r>
            <a:r>
              <a:rPr lang="de-DE" dirty="0" err="1"/>
              <a:t>și</a:t>
            </a:r>
            <a:r>
              <a:rPr lang="de-DE" dirty="0"/>
              <a:t> </a:t>
            </a:r>
            <a:r>
              <a:rPr lang="de-DE" dirty="0" err="1"/>
              <a:t>administrațiile</a:t>
            </a:r>
            <a:r>
              <a:rPr lang="de-DE" dirty="0"/>
              <a:t> </a:t>
            </a:r>
            <a:r>
              <a:rPr lang="de-DE" dirty="0" err="1"/>
              <a:t>publice</a:t>
            </a:r>
            <a:r>
              <a:rPr lang="de-DE" dirty="0"/>
              <a:t> </a:t>
            </a:r>
            <a:r>
              <a:rPr lang="de-DE" dirty="0" err="1"/>
              <a:t>ar</a:t>
            </a:r>
            <a:r>
              <a:rPr lang="de-DE" dirty="0"/>
              <a:t> </a:t>
            </a:r>
            <a:r>
              <a:rPr lang="de-DE" dirty="0" err="1"/>
              <a:t>trebui</a:t>
            </a:r>
            <a:r>
              <a:rPr lang="de-DE" dirty="0"/>
              <a:t> </a:t>
            </a:r>
            <a:r>
              <a:rPr lang="de-DE" dirty="0" err="1"/>
              <a:t>să</a:t>
            </a:r>
            <a:r>
              <a:rPr lang="de-DE" dirty="0"/>
              <a:t> </a:t>
            </a:r>
            <a:r>
              <a:rPr lang="de-DE" dirty="0" err="1"/>
              <a:t>facă</a:t>
            </a:r>
            <a:r>
              <a:rPr lang="de-DE" dirty="0"/>
              <a:t> tot </a:t>
            </a:r>
            <a:r>
              <a:rPr lang="de-DE" dirty="0" err="1"/>
              <a:t>ce</a:t>
            </a:r>
            <a:r>
              <a:rPr lang="de-DE" dirty="0"/>
              <a:t>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smtClean="0"/>
              <a:t>p/u </a:t>
            </a:r>
            <a:r>
              <a:rPr lang="de-DE" dirty="0"/>
              <a:t>a nu-l </a:t>
            </a:r>
            <a:r>
              <a:rPr lang="de-DE" dirty="0" err="1"/>
              <a:t>împiedica</a:t>
            </a:r>
            <a:r>
              <a:rPr lang="de-DE" dirty="0"/>
              <a:t> </a:t>
            </a:r>
            <a:r>
              <a:rPr lang="de-DE" dirty="0" err="1"/>
              <a:t>să</a:t>
            </a:r>
            <a:r>
              <a:rPr lang="de-DE" dirty="0"/>
              <a:t> se </a:t>
            </a:r>
            <a:r>
              <a:rPr lang="de-DE" dirty="0" err="1"/>
              <a:t>dezvolte</a:t>
            </a:r>
            <a:r>
              <a:rPr lang="de-DE" dirty="0"/>
              <a:t>. </a:t>
            </a:r>
            <a:endParaRPr lang="de-DE" dirty="0" smtClean="0"/>
          </a:p>
          <a:p>
            <a:r>
              <a:rPr lang="de-DE" dirty="0" err="1" smtClean="0"/>
              <a:t>Cercetând</a:t>
            </a:r>
            <a:r>
              <a:rPr lang="de-DE" dirty="0" smtClean="0"/>
              <a:t> </a:t>
            </a:r>
            <a:r>
              <a:rPr lang="de-DE" dirty="0" err="1"/>
              <a:t>cu</a:t>
            </a:r>
            <a:r>
              <a:rPr lang="de-DE" dirty="0"/>
              <a:t> </a:t>
            </a:r>
            <a:r>
              <a:rPr lang="de-DE" dirty="0" err="1"/>
              <a:t>atenție</a:t>
            </a:r>
            <a:r>
              <a:rPr lang="de-DE" dirty="0"/>
              <a:t> </a:t>
            </a:r>
            <a:r>
              <a:rPr lang="de-DE" dirty="0" err="1"/>
              <a:t>lista</a:t>
            </a:r>
            <a:r>
              <a:rPr lang="de-DE" dirty="0"/>
              <a:t> de </a:t>
            </a:r>
            <a:r>
              <a:rPr lang="de-DE" dirty="0" err="1"/>
              <a:t>scopuri</a:t>
            </a:r>
            <a:r>
              <a:rPr lang="de-DE" dirty="0"/>
              <a:t> </a:t>
            </a:r>
            <a:r>
              <a:rPr lang="de-DE" dirty="0" err="1"/>
              <a:t>în</a:t>
            </a:r>
            <a:r>
              <a:rPr lang="de-DE" dirty="0"/>
              <a:t> </a:t>
            </a:r>
            <a:r>
              <a:rPr lang="de-DE" dirty="0" err="1"/>
              <a:t>care</a:t>
            </a:r>
            <a:r>
              <a:rPr lang="de-DE" dirty="0"/>
              <a:t>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</a:t>
            </a:r>
            <a:r>
              <a:rPr lang="de-DE" dirty="0" err="1"/>
              <a:t>folosite</a:t>
            </a:r>
            <a:r>
              <a:rPr lang="de-DE" dirty="0"/>
              <a:t> </a:t>
            </a:r>
            <a:r>
              <a:rPr lang="de-DE" dirty="0" err="1"/>
              <a:t>aceste</a:t>
            </a:r>
            <a:r>
              <a:rPr lang="de-DE" dirty="0"/>
              <a:t> drone </a:t>
            </a:r>
            <a:r>
              <a:rPr lang="de-DE" dirty="0" err="1"/>
              <a:t>profesionale</a:t>
            </a:r>
            <a:r>
              <a:rPr lang="de-DE" dirty="0"/>
              <a:t> </a:t>
            </a:r>
            <a:r>
              <a:rPr lang="de-DE" dirty="0" smtClean="0"/>
              <a:t>p/u </a:t>
            </a:r>
            <a:r>
              <a:rPr lang="de-DE" dirty="0" err="1"/>
              <a:t>filmat</a:t>
            </a:r>
            <a:r>
              <a:rPr lang="de-DE" dirty="0"/>
              <a:t>, </a:t>
            </a:r>
            <a:r>
              <a:rPr lang="de-DE" dirty="0" err="1"/>
              <a:t>observăm</a:t>
            </a:r>
            <a:r>
              <a:rPr lang="de-DE" dirty="0"/>
              <a:t> </a:t>
            </a:r>
            <a:r>
              <a:rPr lang="de-DE" dirty="0" err="1"/>
              <a:t>ca</a:t>
            </a:r>
            <a:r>
              <a:rPr lang="de-DE" dirty="0"/>
              <a:t> </a:t>
            </a:r>
            <a:r>
              <a:rPr lang="de-DE" dirty="0" err="1"/>
              <a:t>ele</a:t>
            </a:r>
            <a:r>
              <a:rPr lang="de-DE" dirty="0"/>
              <a:t> </a:t>
            </a:r>
            <a:r>
              <a:rPr lang="de-DE" dirty="0" err="1"/>
              <a:t>pot</a:t>
            </a:r>
            <a:r>
              <a:rPr lang="de-DE" dirty="0"/>
              <a:t> </a:t>
            </a:r>
            <a:r>
              <a:rPr lang="de-DE" dirty="0" err="1"/>
              <a:t>fi</a:t>
            </a:r>
            <a:r>
              <a:rPr lang="de-DE" dirty="0"/>
              <a:t> extrem de </a:t>
            </a:r>
            <a:r>
              <a:rPr lang="de-DE" dirty="0" err="1"/>
              <a:t>utile</a:t>
            </a:r>
            <a:r>
              <a:rPr lang="de-DE" dirty="0"/>
              <a:t> </a:t>
            </a:r>
            <a:r>
              <a:rPr lang="de-DE" dirty="0" smtClean="0"/>
              <a:t>p/u</a:t>
            </a:r>
            <a:r>
              <a:rPr lang="ro-MO" dirty="0" smtClean="0"/>
              <a:t>:</a:t>
            </a:r>
            <a:r>
              <a:rPr lang="de-DE" dirty="0" smtClean="0"/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poliție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pompieri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institute</a:t>
            </a:r>
            <a:r>
              <a:rPr lang="de-DE" sz="2800" dirty="0" smtClean="0"/>
              <a:t> </a:t>
            </a:r>
            <a:r>
              <a:rPr lang="de-DE" sz="2800" dirty="0"/>
              <a:t>de </a:t>
            </a:r>
            <a:r>
              <a:rPr lang="de-DE" sz="2800" dirty="0" err="1"/>
              <a:t>cercetare</a:t>
            </a:r>
            <a:r>
              <a:rPr lang="de-DE" sz="2800" dirty="0"/>
              <a:t> </a:t>
            </a:r>
            <a:r>
              <a:rPr lang="de-DE" sz="2800" dirty="0" err="1"/>
              <a:t>științifică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agenții</a:t>
            </a:r>
            <a:r>
              <a:rPr lang="de-DE" sz="2800" dirty="0" smtClean="0"/>
              <a:t> </a:t>
            </a:r>
            <a:r>
              <a:rPr lang="de-DE" sz="2800" dirty="0" err="1"/>
              <a:t>imobiliare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profesioniști</a:t>
            </a:r>
            <a:r>
              <a:rPr lang="de-DE" sz="2800" dirty="0" smtClean="0"/>
              <a:t> </a:t>
            </a:r>
            <a:r>
              <a:rPr lang="de-DE" sz="2800" dirty="0" err="1"/>
              <a:t>din</a:t>
            </a:r>
            <a:r>
              <a:rPr lang="de-DE" sz="2800" dirty="0"/>
              <a:t> </a:t>
            </a:r>
            <a:r>
              <a:rPr lang="de-DE" sz="2800" dirty="0" err="1"/>
              <a:t>construcții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smtClean="0"/>
              <a:t>diverse </a:t>
            </a:r>
            <a:r>
              <a:rPr lang="de-DE" sz="2800" dirty="0" err="1"/>
              <a:t>domenii</a:t>
            </a:r>
            <a:r>
              <a:rPr lang="de-DE" sz="2800" dirty="0"/>
              <a:t> de </a:t>
            </a:r>
            <a:r>
              <a:rPr lang="de-DE" sz="2800" dirty="0" err="1"/>
              <a:t>agricultură</a:t>
            </a:r>
            <a:r>
              <a:rPr lang="de-DE" sz="2800" dirty="0"/>
              <a:t>, </a:t>
            </a:r>
            <a:endParaRPr lang="de-DE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geologie</a:t>
            </a:r>
            <a:r>
              <a:rPr lang="de-DE" sz="2800" dirty="0" smtClean="0"/>
              <a:t> </a:t>
            </a:r>
            <a:r>
              <a:rPr lang="de-DE" sz="2800" dirty="0"/>
              <a:t>etc.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Gențile Dolce &amp; Gabbana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vi-VN" dirty="0" smtClean="0"/>
              <a:t>au </a:t>
            </a:r>
            <a:r>
              <a:rPr lang="vi-VN" dirty="0"/>
              <a:t>defilat pe podiumul Săptămânii Modei de la Milano, </a:t>
            </a:r>
            <a:endParaRPr lang="ro-MO" dirty="0" smtClean="0"/>
          </a:p>
          <a:p>
            <a:pPr marL="0" indent="0" algn="ctr">
              <a:buNone/>
            </a:pPr>
            <a:r>
              <a:rPr lang="vi-VN" dirty="0" smtClean="0"/>
              <a:t>aduse </a:t>
            </a:r>
            <a:r>
              <a:rPr lang="vi-VN" dirty="0"/>
              <a:t>de </a:t>
            </a:r>
            <a:r>
              <a:rPr lang="vi-VN" dirty="0" smtClean="0"/>
              <a:t>drone</a:t>
            </a:r>
            <a:endParaRPr lang="ro-MO" dirty="0" smtClean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4"/>
            <a:ext cx="6743956" cy="3095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04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/>
              </a:rPr>
              <a:t>Dolce &amp; </a:t>
            </a:r>
            <a:r>
              <a:rPr lang="en-US" sz="3200" dirty="0" err="1">
                <a:effectLst/>
              </a:rPr>
              <a:t>Gabbana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și</a:t>
            </a:r>
            <a:r>
              <a:rPr lang="en-US" sz="3200" dirty="0">
                <a:effectLst/>
              </a:rPr>
              <a:t>-a </a:t>
            </a:r>
            <a:r>
              <a:rPr lang="en-US" sz="3200" dirty="0" err="1">
                <a:effectLst/>
              </a:rPr>
              <a:t>prezentat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colecția</a:t>
            </a:r>
            <a:r>
              <a:rPr lang="en-US" sz="3200" dirty="0">
                <a:effectLst/>
              </a:rPr>
              <a:t> de </a:t>
            </a:r>
            <a:r>
              <a:rPr lang="en-US" sz="3200" dirty="0" err="1" smtClean="0">
                <a:effectLst/>
              </a:rPr>
              <a:t>genți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19" y="4215711"/>
            <a:ext cx="4536504" cy="2440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4076976"/>
            <a:ext cx="3516753" cy="26384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56229"/>
            <a:ext cx="3312368" cy="2559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30243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59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681" y="1700808"/>
            <a:ext cx="8361783" cy="1872208"/>
          </a:xfrm>
        </p:spPr>
        <p:txBody>
          <a:bodyPr/>
          <a:lstStyle/>
          <a:p>
            <a:r>
              <a:rPr lang="ro-MO" sz="4800" i="1" dirty="0" smtClean="0"/>
              <a:t>Mulțumesc </a:t>
            </a:r>
            <a:br>
              <a:rPr lang="ro-MO" sz="4800" i="1" dirty="0" smtClean="0"/>
            </a:br>
            <a:r>
              <a:rPr lang="ro-MO" sz="4800" i="1" dirty="0" smtClean="0"/>
              <a:t>pentru atenție!!!</a:t>
            </a:r>
            <a:endParaRPr lang="en-US" sz="4800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805809"/>
            <a:ext cx="50228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68760"/>
            <a:ext cx="8784976" cy="720080"/>
          </a:xfrm>
        </p:spPr>
        <p:txBody>
          <a:bodyPr/>
          <a:lstStyle/>
          <a:p>
            <a:r>
              <a:rPr lang="ro-MO" dirty="0" smtClean="0"/>
              <a:t>Istoria dronelor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204864"/>
            <a:ext cx="8712968" cy="411973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vi-VN" sz="4000" dirty="0"/>
              <a:t>Primele </a:t>
            </a:r>
            <a:r>
              <a:rPr lang="vi-V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 </a:t>
            </a:r>
            <a:endParaRPr lang="ro-MO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vi-VN" sz="4000" dirty="0" smtClean="0"/>
              <a:t>au </a:t>
            </a:r>
            <a:r>
              <a:rPr lang="vi-VN" sz="4000" dirty="0"/>
              <a:t>fost gândite şi testate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în </a:t>
            </a:r>
            <a:r>
              <a:rPr lang="vi-V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1916 </a:t>
            </a:r>
            <a:r>
              <a:rPr lang="vi-VN" sz="4000" dirty="0" smtClean="0"/>
              <a:t>de </a:t>
            </a:r>
            <a:r>
              <a:rPr lang="vi-VN" sz="4000" dirty="0"/>
              <a:t>către </a:t>
            </a:r>
            <a:r>
              <a:rPr lang="vi-V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A.M Low, </a:t>
            </a:r>
            <a:endParaRPr lang="ro-MO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vi-VN" sz="4000" dirty="0" smtClean="0"/>
              <a:t>iar </a:t>
            </a:r>
            <a:endParaRPr lang="ro-MO" sz="4000" dirty="0" smtClean="0"/>
          </a:p>
          <a:p>
            <a:pPr marL="0" indent="0" algn="ctr">
              <a:buNone/>
            </a:pPr>
            <a:r>
              <a:rPr lang="vi-VN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Nikola Tesla </a:t>
            </a:r>
            <a:endParaRPr lang="ro-MO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vi-VN" sz="4000" dirty="0" smtClean="0"/>
              <a:t>le-a </a:t>
            </a:r>
            <a:r>
              <a:rPr lang="vi-VN" sz="4000" dirty="0"/>
              <a:t>descris cu un an mai devreme. </a:t>
            </a:r>
            <a:br>
              <a:rPr lang="vi-VN" sz="4000" dirty="0"/>
            </a:b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8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052735"/>
            <a:ext cx="8824070" cy="780759"/>
          </a:xfrm>
        </p:spPr>
        <p:txBody>
          <a:bodyPr/>
          <a:lstStyle/>
          <a:p>
            <a:r>
              <a:rPr lang="de-DE" i="1" dirty="0"/>
              <a:t>Dronele </a:t>
            </a:r>
            <a:r>
              <a:rPr lang="de-DE" i="1" dirty="0" err="1"/>
              <a:t>civile</a:t>
            </a:r>
            <a:r>
              <a:rPr lang="de-DE" i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335760"/>
          </a:xfrm>
        </p:spPr>
        <p:txBody>
          <a:bodyPr/>
          <a:lstStyle/>
          <a:p>
            <a:pPr marL="0" indent="0" algn="ctr">
              <a:buNone/>
            </a:pPr>
            <a:r>
              <a:rPr lang="de-DE" sz="4000" dirty="0" err="1" smtClean="0"/>
              <a:t>sunt</a:t>
            </a:r>
            <a:r>
              <a:rPr lang="de-DE" sz="4000" dirty="0" smtClean="0"/>
              <a:t> </a:t>
            </a:r>
            <a:r>
              <a:rPr lang="de-DE" sz="4000" dirty="0" err="1"/>
              <a:t>controlate</a:t>
            </a:r>
            <a:r>
              <a:rPr lang="de-DE" sz="4000" dirty="0"/>
              <a:t> </a:t>
            </a:r>
            <a:endParaRPr lang="ro-MO" sz="4000" dirty="0" smtClean="0"/>
          </a:p>
          <a:p>
            <a:pPr marL="0" indent="0" algn="ctr">
              <a:buNone/>
            </a:pPr>
            <a:r>
              <a:rPr lang="de-DE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wireless</a:t>
            </a:r>
            <a:r>
              <a:rPr lang="de-DE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o-MO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de-DE" sz="4000" dirty="0" err="1" smtClean="0"/>
              <a:t>prin</a:t>
            </a:r>
            <a:r>
              <a:rPr lang="de-DE" sz="4000" dirty="0" smtClean="0"/>
              <a:t> </a:t>
            </a:r>
            <a:r>
              <a:rPr lang="de-DE" sz="4000" dirty="0" err="1"/>
              <a:t>intermediul</a:t>
            </a:r>
            <a:r>
              <a:rPr lang="de-DE" sz="4000" dirty="0"/>
              <a:t> </a:t>
            </a:r>
            <a:endParaRPr lang="ro-MO" sz="4000" dirty="0" smtClean="0"/>
          </a:p>
          <a:p>
            <a:pPr marL="0" indent="0" algn="ctr">
              <a:buNone/>
            </a:pPr>
            <a:r>
              <a:rPr lang="de-DE" sz="4000" dirty="0" err="1" smtClean="0"/>
              <a:t>unei</a:t>
            </a:r>
            <a:r>
              <a:rPr lang="de-DE" sz="4000" dirty="0" smtClean="0"/>
              <a:t> </a:t>
            </a:r>
            <a:r>
              <a:rPr lang="de-DE" sz="4000" b="1" i="1" dirty="0" err="1"/>
              <a:t>telecomenzi</a:t>
            </a:r>
            <a:r>
              <a:rPr lang="de-DE" sz="4000" dirty="0"/>
              <a:t> sau </a:t>
            </a:r>
            <a:r>
              <a:rPr lang="de-DE" sz="4000" dirty="0" smtClean="0"/>
              <a:t>a </a:t>
            </a:r>
            <a:r>
              <a:rPr lang="de-DE" sz="4000" dirty="0" err="1"/>
              <a:t>unor</a:t>
            </a:r>
            <a:r>
              <a:rPr lang="de-DE" sz="4000" dirty="0"/>
              <a:t> </a:t>
            </a:r>
            <a:r>
              <a:rPr lang="de-DE" sz="4000" b="1" i="1" dirty="0" err="1" smtClean="0"/>
              <a:t>aplicații</a:t>
            </a:r>
            <a:r>
              <a:rPr lang="ro-MO" sz="4000" dirty="0" smtClean="0"/>
              <a:t> </a:t>
            </a:r>
            <a:r>
              <a:rPr lang="de-DE" sz="4000" dirty="0" err="1" smtClean="0"/>
              <a:t>instalate</a:t>
            </a:r>
            <a:r>
              <a:rPr lang="de-DE" sz="4000" dirty="0" smtClean="0"/>
              <a:t> </a:t>
            </a:r>
            <a:r>
              <a:rPr lang="de-DE" sz="4000" dirty="0" err="1" smtClean="0"/>
              <a:t>pe</a:t>
            </a:r>
            <a:r>
              <a:rPr lang="de-DE" sz="4000" dirty="0" smtClean="0"/>
              <a:t> </a:t>
            </a:r>
            <a:r>
              <a:rPr lang="de-DE" sz="4000" b="1" i="1" dirty="0" err="1"/>
              <a:t>smartphone</a:t>
            </a:r>
            <a:r>
              <a:rPr lang="de-DE" sz="4000" dirty="0"/>
              <a:t> </a:t>
            </a:r>
            <a:r>
              <a:rPr lang="de-DE" sz="4000" dirty="0" err="1" smtClean="0"/>
              <a:t>cu</a:t>
            </a:r>
            <a:r>
              <a:rPr lang="de-DE" sz="4000" dirty="0" smtClean="0"/>
              <a:t> </a:t>
            </a:r>
            <a:r>
              <a:rPr lang="ro-MO" sz="4000" dirty="0" smtClean="0"/>
              <a:t>SO </a:t>
            </a:r>
          </a:p>
          <a:p>
            <a:pPr marL="0" indent="0" algn="ctr">
              <a:buNone/>
            </a:pPr>
            <a:r>
              <a:rPr lang="fr-FR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Android</a:t>
            </a:r>
            <a:r>
              <a:rPr lang="de-DE" sz="4000" dirty="0" smtClean="0">
                <a:solidFill>
                  <a:srgbClr val="002060"/>
                </a:solidFill>
              </a:rPr>
              <a:t> </a:t>
            </a:r>
            <a:r>
              <a:rPr lang="de-DE" sz="4000" dirty="0"/>
              <a:t>sau </a:t>
            </a:r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iPhone</a:t>
            </a:r>
            <a:r>
              <a:rPr lang="de-DE" sz="4000" i="1" dirty="0"/>
              <a:t>.</a:t>
            </a:r>
            <a:endParaRPr lang="en-US" sz="4000" dirty="0"/>
          </a:p>
          <a:p>
            <a:endParaRPr lang="en-US" dirty="0"/>
          </a:p>
        </p:txBody>
      </p:sp>
      <p:pic>
        <p:nvPicPr>
          <p:cNvPr id="1028" name="Picture 4" descr="Imagine similarÄ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44824"/>
            <a:ext cx="2013223" cy="2013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20" y="1838431"/>
            <a:ext cx="2255573" cy="201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6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96" y="1124744"/>
            <a:ext cx="8640960" cy="720080"/>
          </a:xfrm>
        </p:spPr>
        <p:txBody>
          <a:bodyPr/>
          <a:lstStyle/>
          <a:p>
            <a:r>
              <a:rPr lang="vi-VN" dirty="0"/>
              <a:t>Cu ce dispozitiv putem echipa o dronă</a:t>
            </a:r>
            <a:r>
              <a:rPr lang="vi-VN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712968" cy="433576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ro-M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Drona</a:t>
            </a:r>
            <a:r>
              <a:rPr lang="ro-M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dirty="0" smtClean="0"/>
              <a:t>are </a:t>
            </a:r>
            <a:r>
              <a:rPr lang="vi-VN" dirty="0"/>
              <a:t>nevoie de un dispozitiv care </a:t>
            </a:r>
            <a:r>
              <a:rPr lang="vi-VN" dirty="0" smtClean="0"/>
              <a:t>s</a:t>
            </a:r>
            <a:r>
              <a:rPr lang="ro-MO" dirty="0" smtClean="0"/>
              <a:t>ă</a:t>
            </a:r>
            <a:r>
              <a:rPr lang="vi-VN" dirty="0" smtClean="0"/>
              <a:t> </a:t>
            </a:r>
            <a:r>
              <a:rPr lang="vi-VN" dirty="0"/>
              <a:t>poată capta imaginile văzute de la înălțime. </a:t>
            </a:r>
            <a:endParaRPr lang="ro-MO" dirty="0" smtClean="0"/>
          </a:p>
          <a:p>
            <a:pPr marL="0" indent="0" fontAlgn="base">
              <a:buNone/>
            </a:pPr>
            <a:r>
              <a:rPr lang="ro-M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</a:t>
            </a:r>
            <a:r>
              <a:rPr lang="ro-M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dirty="0"/>
              <a:t>poate fi echipată cu mai multe dispozitive, în funcție de domeniul civic de activitate: </a:t>
            </a:r>
            <a:endParaRPr lang="ro-MO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vi-VN" sz="2600" dirty="0" smtClean="0"/>
              <a:t>o fotocamer</a:t>
            </a:r>
            <a:r>
              <a:rPr lang="ro-MO" sz="2600" dirty="0" smtClean="0"/>
              <a:t>ă</a:t>
            </a:r>
            <a:r>
              <a:rPr lang="vi-VN" sz="2600" dirty="0" smtClean="0"/>
              <a:t> </a:t>
            </a:r>
            <a:r>
              <a:rPr lang="vi-VN" sz="2600" dirty="0"/>
              <a:t>de înaltă definiție, </a:t>
            </a:r>
            <a:endParaRPr lang="ro-MO" sz="2600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vi-VN" sz="2600" dirty="0" smtClean="0"/>
              <a:t>o videocamer</a:t>
            </a:r>
            <a:r>
              <a:rPr lang="ro-MO" sz="2600" dirty="0" smtClean="0"/>
              <a:t>ă</a:t>
            </a:r>
            <a:r>
              <a:rPr lang="vi-VN" sz="2600" dirty="0" smtClean="0"/>
              <a:t> </a:t>
            </a:r>
            <a:r>
              <a:rPr lang="vi-VN" sz="2600" dirty="0"/>
              <a:t>de înaltă definiție, </a:t>
            </a:r>
            <a:endParaRPr lang="ro-MO" sz="2600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vi-VN" sz="2600" dirty="0" smtClean="0"/>
              <a:t>diverse </a:t>
            </a:r>
            <a:r>
              <a:rPr lang="vi-VN" sz="2600" dirty="0"/>
              <a:t>camere video cu infraroșu, </a:t>
            </a:r>
            <a:endParaRPr lang="ro-MO" sz="2600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vi-VN" sz="2600" dirty="0" smtClean="0"/>
              <a:t>telemetre,</a:t>
            </a:r>
            <a:endParaRPr lang="ro-MO" sz="2600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ro-MO" sz="2600" dirty="0" smtClean="0"/>
              <a:t>senzori,</a:t>
            </a:r>
            <a:r>
              <a:rPr lang="vi-VN" sz="2600" dirty="0" smtClean="0"/>
              <a:t> </a:t>
            </a:r>
            <a:endParaRPr lang="ro-MO" sz="2600" dirty="0" smtClean="0"/>
          </a:p>
          <a:p>
            <a:pPr lvl="1" fontAlgn="base">
              <a:buFont typeface="Wingdings" pitchFamily="2" charset="2"/>
              <a:buChar char="§"/>
            </a:pPr>
            <a:r>
              <a:rPr lang="vi-VN" sz="2600" dirty="0" smtClean="0"/>
              <a:t>radare </a:t>
            </a:r>
            <a:r>
              <a:rPr lang="vi-VN" sz="2600" dirty="0"/>
              <a:t>etc.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37112"/>
            <a:ext cx="3478973" cy="1914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76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6752"/>
            <a:ext cx="8640960" cy="720080"/>
          </a:xfrm>
        </p:spPr>
        <p:txBody>
          <a:bodyPr/>
          <a:lstStyle/>
          <a:p>
            <a:r>
              <a:rPr lang="it-IT" dirty="0" smtClean="0"/>
              <a:t>Statistic</a:t>
            </a:r>
            <a:r>
              <a:rPr lang="ro-MO" dirty="0" smtClean="0"/>
              <a:t>a</a:t>
            </a:r>
            <a:r>
              <a:rPr lang="de-DE" dirty="0" smtClean="0"/>
              <a:t> </a:t>
            </a:r>
            <a:r>
              <a:rPr lang="de-DE" dirty="0" err="1"/>
              <a:t>privind</a:t>
            </a:r>
            <a:r>
              <a:rPr lang="de-DE" dirty="0"/>
              <a:t> </a:t>
            </a:r>
            <a:r>
              <a:rPr lang="ro-MO" dirty="0" smtClean="0"/>
              <a:t>nr.</a:t>
            </a:r>
            <a:r>
              <a:rPr lang="de-DE" dirty="0" smtClean="0"/>
              <a:t> de </a:t>
            </a:r>
            <a:r>
              <a:rPr lang="de-DE" dirty="0"/>
              <a:t>drone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132856"/>
            <a:ext cx="8712968" cy="4191744"/>
          </a:xfrm>
        </p:spPr>
        <p:txBody>
          <a:bodyPr/>
          <a:lstStyle/>
          <a:p>
            <a:pPr marL="0" indent="0">
              <a:buNone/>
            </a:pPr>
            <a:r>
              <a:rPr lang="ro-MO" sz="2800" dirty="0" smtClean="0"/>
              <a:t> </a:t>
            </a:r>
            <a:r>
              <a:rPr lang="de-DE" sz="2800" dirty="0" smtClean="0"/>
              <a:t>La </a:t>
            </a:r>
            <a:r>
              <a:rPr lang="de-DE" sz="2800" dirty="0" err="1"/>
              <a:t>momentul</a:t>
            </a:r>
            <a:r>
              <a:rPr lang="de-DE" sz="2800" dirty="0"/>
              <a:t> de </a:t>
            </a:r>
            <a:r>
              <a:rPr lang="de-DE" sz="2800" dirty="0" err="1"/>
              <a:t>față</a:t>
            </a:r>
            <a:r>
              <a:rPr lang="de-DE" sz="2800" dirty="0"/>
              <a:t>, </a:t>
            </a:r>
            <a:r>
              <a:rPr lang="de-DE" sz="2800" dirty="0" err="1"/>
              <a:t>în</a:t>
            </a:r>
            <a:r>
              <a:rPr lang="de-DE" sz="2800" dirty="0"/>
              <a:t> </a:t>
            </a:r>
            <a:r>
              <a:rPr lang="de-DE" sz="2800" dirty="0" smtClean="0"/>
              <a:t>RM 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 </a:t>
            </a:r>
            <a:r>
              <a:rPr lang="de-DE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avem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ro-MO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statistică </a:t>
            </a:r>
            <a:r>
              <a:rPr lang="ro-MO" sz="2800" dirty="0" smtClean="0"/>
              <a:t>privind </a:t>
            </a:r>
            <a:r>
              <a:rPr lang="de-DE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numărul</a:t>
            </a:r>
            <a:r>
              <a:rPr lang="de-DE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drone </a:t>
            </a:r>
            <a:r>
              <a:rPr lang="de-DE" sz="2800" dirty="0" err="1"/>
              <a:t>care</a:t>
            </a:r>
            <a:r>
              <a:rPr lang="de-DE" sz="2800" dirty="0"/>
              <a:t> </a:t>
            </a:r>
            <a:r>
              <a:rPr lang="de-DE" sz="2800" dirty="0" err="1"/>
              <a:t>survolează</a:t>
            </a:r>
            <a:r>
              <a:rPr lang="de-DE" sz="2800" dirty="0"/>
              <a:t> </a:t>
            </a:r>
            <a:r>
              <a:rPr lang="de-DE" sz="2800" dirty="0" err="1"/>
              <a:t>spațiul</a:t>
            </a:r>
            <a:r>
              <a:rPr lang="de-DE" sz="2800" dirty="0"/>
              <a:t> </a:t>
            </a:r>
            <a:r>
              <a:rPr lang="de-DE" sz="2800" dirty="0" err="1"/>
              <a:t>aerian</a:t>
            </a:r>
            <a:r>
              <a:rPr lang="de-DE" sz="2800" dirty="0"/>
              <a:t>, </a:t>
            </a:r>
            <a:r>
              <a:rPr lang="de-DE" sz="2800" dirty="0" err="1" smtClean="0"/>
              <a:t>întrucât</a:t>
            </a:r>
            <a:r>
              <a:rPr lang="ro-MO" sz="2800" dirty="0" smtClean="0"/>
              <a:t>:</a:t>
            </a:r>
          </a:p>
          <a:p>
            <a:pPr marL="0" indent="0">
              <a:buNone/>
            </a:pPr>
            <a:r>
              <a:rPr lang="de-DE" sz="2800" dirty="0" smtClean="0"/>
              <a:t> </a:t>
            </a:r>
            <a:endParaRPr lang="ro-MO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domeniul</a:t>
            </a:r>
            <a:r>
              <a:rPr lang="de-DE" sz="2800" dirty="0" smtClean="0"/>
              <a:t> </a:t>
            </a:r>
            <a:r>
              <a:rPr lang="de-DE" sz="2800" dirty="0"/>
              <a:t>nu </a:t>
            </a:r>
            <a:r>
              <a:rPr lang="de-DE" sz="2800" dirty="0" err="1"/>
              <a:t>este</a:t>
            </a:r>
            <a:r>
              <a:rPr lang="de-DE" sz="2800" dirty="0"/>
              <a:t> </a:t>
            </a:r>
            <a:r>
              <a:rPr lang="de-DE" sz="2800" dirty="0" err="1"/>
              <a:t>reglementat</a:t>
            </a:r>
            <a:r>
              <a:rPr lang="de-DE" sz="2800" dirty="0"/>
              <a:t>, </a:t>
            </a:r>
            <a:endParaRPr lang="ro-MO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err="1" smtClean="0"/>
              <a:t>iar</a:t>
            </a:r>
            <a:r>
              <a:rPr lang="de-DE" sz="2800" dirty="0" smtClean="0"/>
              <a:t> </a:t>
            </a:r>
            <a:r>
              <a:rPr lang="de-DE" sz="2800" dirty="0" err="1"/>
              <a:t>persoanele</a:t>
            </a:r>
            <a:r>
              <a:rPr lang="de-DE" sz="2800" dirty="0"/>
              <a:t> </a:t>
            </a:r>
            <a:r>
              <a:rPr lang="de-DE" sz="2800" dirty="0" err="1"/>
              <a:t>care</a:t>
            </a:r>
            <a:r>
              <a:rPr lang="de-DE" sz="2800" dirty="0"/>
              <a:t> </a:t>
            </a:r>
            <a:r>
              <a:rPr lang="de-DE" sz="2800" dirty="0" err="1"/>
              <a:t>dețin</a:t>
            </a:r>
            <a:r>
              <a:rPr lang="de-DE" sz="2800" dirty="0"/>
              <a:t> o </a:t>
            </a:r>
            <a:r>
              <a:rPr lang="de-DE" sz="2800" dirty="0" err="1"/>
              <a:t>astfel</a:t>
            </a:r>
            <a:r>
              <a:rPr lang="de-DE" sz="2800" dirty="0"/>
              <a:t> de </a:t>
            </a:r>
            <a:r>
              <a:rPr lang="de-DE" sz="2800" dirty="0" err="1"/>
              <a:t>aeronavă</a:t>
            </a:r>
            <a:r>
              <a:rPr lang="de-DE" sz="2800" dirty="0"/>
              <a:t> </a:t>
            </a:r>
            <a:endParaRPr lang="ro-MO" sz="2800" dirty="0" smtClean="0"/>
          </a:p>
          <a:p>
            <a:pPr lvl="1">
              <a:buFont typeface="Wingdings" pitchFamily="2" charset="2"/>
              <a:buChar char="Ø"/>
            </a:pPr>
            <a:r>
              <a:rPr lang="de-DE" sz="2800" dirty="0" smtClean="0"/>
              <a:t>nu </a:t>
            </a:r>
            <a:r>
              <a:rPr lang="de-DE" sz="2800" dirty="0" err="1"/>
              <a:t>sunt</a:t>
            </a:r>
            <a:r>
              <a:rPr lang="de-DE" sz="2800" dirty="0"/>
              <a:t> obligate </a:t>
            </a:r>
            <a:r>
              <a:rPr lang="de-DE" sz="2800" dirty="0" err="1"/>
              <a:t>să</a:t>
            </a:r>
            <a:r>
              <a:rPr lang="de-DE" sz="2800" dirty="0"/>
              <a:t> </a:t>
            </a:r>
            <a:r>
              <a:rPr lang="de-DE" sz="2800" dirty="0" err="1"/>
              <a:t>declare</a:t>
            </a:r>
            <a:r>
              <a:rPr lang="de-DE" sz="2800" dirty="0"/>
              <a:t> </a:t>
            </a:r>
            <a:r>
              <a:rPr lang="de-DE" sz="2800" dirty="0" err="1"/>
              <a:t>deținerea</a:t>
            </a:r>
            <a:r>
              <a:rPr lang="de-DE" sz="2800" dirty="0"/>
              <a:t> </a:t>
            </a:r>
            <a:r>
              <a:rPr lang="de-DE" sz="2800" dirty="0" err="1"/>
              <a:t>unei</a:t>
            </a:r>
            <a:r>
              <a:rPr lang="de-DE" sz="2800" dirty="0"/>
              <a:t> </a:t>
            </a:r>
            <a:r>
              <a:rPr lang="de-DE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drone</a:t>
            </a:r>
            <a:r>
              <a:rPr lang="de-DE" sz="2800" dirty="0"/>
              <a:t>. </a:t>
            </a:r>
            <a:endParaRPr lang="ro-MO" sz="2800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1123</TotalTime>
  <Words>2563</Words>
  <Application>Microsoft Office PowerPoint</Application>
  <PresentationFormat>On-screen Show (4:3)</PresentationFormat>
  <Paragraphs>335</Paragraphs>
  <Slides>53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Flow</vt:lpstr>
      <vt:lpstr>Revoluția dronelor în Republica Moldova   Conferinţa Internaţională  „Teoria şi practica administrării publice”  ediţia an.2018    Proiectul Educational for Drone (eDrone)  574090-EPP-1-2016-1-IT-EPPKA2-CBHE-JP  Programul Erasmus+  Consolidarea capacităților în domeniul învățământului superior (2016 - 2019)  </vt:lpstr>
      <vt:lpstr>„Dronele </vt:lpstr>
      <vt:lpstr>„Dronele</vt:lpstr>
      <vt:lpstr>Drona </vt:lpstr>
      <vt:lpstr>Istoria dronelor</vt:lpstr>
      <vt:lpstr>Istoria dronelor</vt:lpstr>
      <vt:lpstr>Dronele civile </vt:lpstr>
      <vt:lpstr>Cu ce dispozitiv putem echipa o dronă?</vt:lpstr>
      <vt:lpstr>Statistica privind nr. de drone</vt:lpstr>
      <vt:lpstr>Evoluția și utilizarea dronelor </vt:lpstr>
      <vt:lpstr>Conf. datelor Autorității Aeronautice Civile:</vt:lpstr>
      <vt:lpstr>Riscurile utilizării unei drone sunt următoarele: </vt:lpstr>
      <vt:lpstr>Subiectul dronelor </vt:lpstr>
      <vt:lpstr>Convenția de la Riga</vt:lpstr>
      <vt:lpstr>Până în prezent, statele: </vt:lpstr>
      <vt:lpstr>Datele internaționale: </vt:lpstr>
      <vt:lpstr>Trebuie de menționat, </vt:lpstr>
      <vt:lpstr>Astăzi, dronele pot fi folosite p/u:</vt:lpstr>
      <vt:lpstr>Agricultura tradițională - Agricultura inteligentă</vt:lpstr>
      <vt:lpstr>Utilizarea dronelor în agricultură </vt:lpstr>
      <vt:lpstr>Beneficiile utilizării dronelor în agricultură:</vt:lpstr>
      <vt:lpstr>Beneficiile utilizării dronelor în agricultură:</vt:lpstr>
      <vt:lpstr>Astăzi, dronele pot fi folosite p/u:</vt:lpstr>
      <vt:lpstr>Astăzi, folosind drone:</vt:lpstr>
      <vt:lpstr>Astăzi, dronele pot fi folosite:</vt:lpstr>
      <vt:lpstr>Astăzi, dronele pot fi folosite p/u:</vt:lpstr>
      <vt:lpstr>Astăzi, dronele pot fi folosite p/u:</vt:lpstr>
      <vt:lpstr>Astăzi, dronele pot fi folosite:</vt:lpstr>
      <vt:lpstr>Astăzi, dronele pot fi folosite:</vt:lpstr>
      <vt:lpstr>Astăzi, dronele pot fi folosite p/u:</vt:lpstr>
      <vt:lpstr>Astăzi, dronele pot fi folosite:</vt:lpstr>
      <vt:lpstr>PowerPoint Presentation</vt:lpstr>
      <vt:lpstr>Tipuri de drone</vt:lpstr>
      <vt:lpstr>Caracteristicile tehnice: </vt:lpstr>
      <vt:lpstr>PowerPoint Presentation</vt:lpstr>
      <vt:lpstr>Tipuri de drone în funcție de dimensiuni:</vt:lpstr>
      <vt:lpstr>Drone foarte mici (nano):</vt:lpstr>
      <vt:lpstr>Drone mici:</vt:lpstr>
      <vt:lpstr>Drone medii:</vt:lpstr>
      <vt:lpstr>Drone mari:</vt:lpstr>
      <vt:lpstr>PowerPoint Presentation</vt:lpstr>
      <vt:lpstr>Prima dronă pentru pasageri din lume</vt:lpstr>
      <vt:lpstr>Prima dronă pentru pasageri în China</vt:lpstr>
      <vt:lpstr>În prezent, </vt:lpstr>
      <vt:lpstr>Unde sunt folosite dronele?</vt:lpstr>
      <vt:lpstr>Exemple de aplicații ale dronelor:</vt:lpstr>
      <vt:lpstr>Utilizarea dronelor</vt:lpstr>
      <vt:lpstr>Concluzii</vt:lpstr>
      <vt:lpstr>Concluzii</vt:lpstr>
      <vt:lpstr>Concluzii</vt:lpstr>
      <vt:lpstr>Gențile Dolce &amp; Gabbana</vt:lpstr>
      <vt:lpstr>Dolce &amp; Gabbana și-a prezentat colecția de genți</vt:lpstr>
      <vt:lpstr>Mulțumesc  pentru atenție!!!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Cebotaru Eugenia</cp:lastModifiedBy>
  <cp:revision>69</cp:revision>
  <dcterms:created xsi:type="dcterms:W3CDTF">2018-05-14T13:26:41Z</dcterms:created>
  <dcterms:modified xsi:type="dcterms:W3CDTF">2018-10-21T18:18:44Z</dcterms:modified>
</cp:coreProperties>
</file>